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81" r:id="rId17"/>
    <p:sldId id="271" r:id="rId18"/>
    <p:sldId id="272" r:id="rId19"/>
    <p:sldId id="273" r:id="rId20"/>
    <p:sldId id="274" r:id="rId21"/>
    <p:sldId id="275" r:id="rId22"/>
    <p:sldId id="276" r:id="rId23"/>
    <p:sldId id="277" r:id="rId24"/>
    <p:sldId id="278" r:id="rId25"/>
    <p:sldId id="279" r:id="rId26"/>
    <p:sldId id="280"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notesMaster" Target="notesMasters/notesMaster1.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viewProps" Target="viewProps.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A9EB15-EB3E-4E07-9C0D-1361468AE047}"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IN"/>
        </a:p>
      </dgm:t>
    </dgm:pt>
    <dgm:pt modelId="{BF5B8213-EFC2-4A80-8D04-DA0893B5D3F2}">
      <dgm:prSet phldrT="[Text]"/>
      <dgm:spPr/>
      <dgm:t>
        <a:bodyPr/>
        <a:lstStyle/>
        <a:p>
          <a:r>
            <a:rPr lang="en-US" dirty="0"/>
            <a:t>Leads to</a:t>
          </a:r>
          <a:endParaRPr lang="en-IN" dirty="0"/>
        </a:p>
      </dgm:t>
    </dgm:pt>
    <dgm:pt modelId="{9DFDD374-8A88-46FB-BD82-8E2F65FEB522}" type="parTrans" cxnId="{021DE564-5F75-47E1-905A-506BB995BD8A}">
      <dgm:prSet/>
      <dgm:spPr/>
      <dgm:t>
        <a:bodyPr/>
        <a:lstStyle/>
        <a:p>
          <a:endParaRPr lang="en-IN"/>
        </a:p>
      </dgm:t>
    </dgm:pt>
    <dgm:pt modelId="{7A40419F-52D9-472A-921D-43728A600F66}" type="sibTrans" cxnId="{021DE564-5F75-47E1-905A-506BB995BD8A}">
      <dgm:prSet/>
      <dgm:spPr/>
      <dgm:t>
        <a:bodyPr/>
        <a:lstStyle/>
        <a:p>
          <a:endParaRPr lang="en-IN"/>
        </a:p>
      </dgm:t>
    </dgm:pt>
    <dgm:pt modelId="{EF26DA6D-C183-4947-AB81-A1C1DED7A4E8}">
      <dgm:prSet phldrT="[Text]"/>
      <dgm:spPr/>
      <dgm:t>
        <a:bodyPr/>
        <a:lstStyle/>
        <a:p>
          <a:r>
            <a:rPr lang="en-US" dirty="0"/>
            <a:t>Growing demand for output</a:t>
          </a:r>
          <a:endParaRPr lang="en-IN" dirty="0"/>
        </a:p>
      </dgm:t>
    </dgm:pt>
    <dgm:pt modelId="{1840703C-48F1-4ACA-8394-0B885ABBDDD4}" type="parTrans" cxnId="{7E78C89A-6485-4F45-852C-14B5FB0685DB}">
      <dgm:prSet/>
      <dgm:spPr/>
      <dgm:t>
        <a:bodyPr/>
        <a:lstStyle/>
        <a:p>
          <a:endParaRPr lang="en-IN"/>
        </a:p>
      </dgm:t>
    </dgm:pt>
    <dgm:pt modelId="{C6488CA1-60B6-47D3-AD37-7DD54ABB3395}" type="sibTrans" cxnId="{7E78C89A-6485-4F45-852C-14B5FB0685DB}">
      <dgm:prSet/>
      <dgm:spPr/>
      <dgm:t>
        <a:bodyPr/>
        <a:lstStyle/>
        <a:p>
          <a:endParaRPr lang="en-IN"/>
        </a:p>
      </dgm:t>
    </dgm:pt>
    <dgm:pt modelId="{327E9F89-2923-46DD-871D-81CC409C1BB9}">
      <dgm:prSet phldrT="[Text]"/>
      <dgm:spPr/>
      <dgm:t>
        <a:bodyPr/>
        <a:lstStyle/>
        <a:p>
          <a:r>
            <a:rPr lang="en-US" dirty="0"/>
            <a:t>Leads to</a:t>
          </a:r>
          <a:endParaRPr lang="en-IN" dirty="0"/>
        </a:p>
      </dgm:t>
    </dgm:pt>
    <dgm:pt modelId="{3854670D-A8BB-4ACE-9AD4-572448FFC9DD}" type="parTrans" cxnId="{CDB87DE7-3C36-4E12-822B-7395BCA3887F}">
      <dgm:prSet/>
      <dgm:spPr/>
      <dgm:t>
        <a:bodyPr/>
        <a:lstStyle/>
        <a:p>
          <a:endParaRPr lang="en-IN"/>
        </a:p>
      </dgm:t>
    </dgm:pt>
    <dgm:pt modelId="{80913F6E-67FA-4607-859B-43DF7C70ADCE}" type="sibTrans" cxnId="{CDB87DE7-3C36-4E12-822B-7395BCA3887F}">
      <dgm:prSet/>
      <dgm:spPr/>
      <dgm:t>
        <a:bodyPr/>
        <a:lstStyle/>
        <a:p>
          <a:endParaRPr lang="en-IN"/>
        </a:p>
      </dgm:t>
    </dgm:pt>
    <dgm:pt modelId="{D8ED6CDF-6C03-4D37-8A57-FE7519CA8746}">
      <dgm:prSet phldrT="[Text]"/>
      <dgm:spPr/>
      <dgm:t>
        <a:bodyPr/>
        <a:lstStyle/>
        <a:p>
          <a:r>
            <a:rPr lang="en-US" dirty="0"/>
            <a:t>Growing supply of services of capital goods</a:t>
          </a:r>
          <a:endParaRPr lang="en-IN" dirty="0"/>
        </a:p>
      </dgm:t>
    </dgm:pt>
    <dgm:pt modelId="{39692F17-14FC-406A-B1BF-3EE06904C83D}" type="parTrans" cxnId="{D6D6A4CF-D1A5-4921-96E0-C9F95D2C508D}">
      <dgm:prSet/>
      <dgm:spPr/>
      <dgm:t>
        <a:bodyPr/>
        <a:lstStyle/>
        <a:p>
          <a:endParaRPr lang="en-IN"/>
        </a:p>
      </dgm:t>
    </dgm:pt>
    <dgm:pt modelId="{D543CDE5-16EF-4107-86F6-10017F05C7E9}" type="sibTrans" cxnId="{D6D6A4CF-D1A5-4921-96E0-C9F95D2C508D}">
      <dgm:prSet/>
      <dgm:spPr/>
      <dgm:t>
        <a:bodyPr/>
        <a:lstStyle/>
        <a:p>
          <a:endParaRPr lang="en-IN"/>
        </a:p>
      </dgm:t>
    </dgm:pt>
    <dgm:pt modelId="{56157B36-F13C-4EBC-9F9E-3A1E25523958}">
      <dgm:prSet phldrT="[Text]"/>
      <dgm:spPr/>
      <dgm:t>
        <a:bodyPr/>
        <a:lstStyle/>
        <a:p>
          <a:r>
            <a:rPr lang="en-US" dirty="0"/>
            <a:t>Result</a:t>
          </a:r>
          <a:endParaRPr lang="en-IN" dirty="0"/>
        </a:p>
      </dgm:t>
    </dgm:pt>
    <dgm:pt modelId="{FB9E8662-72D6-4665-8951-4AED3FF82237}" type="parTrans" cxnId="{52BE482F-D64A-4E6B-885C-331416A1DC44}">
      <dgm:prSet/>
      <dgm:spPr/>
      <dgm:t>
        <a:bodyPr/>
        <a:lstStyle/>
        <a:p>
          <a:endParaRPr lang="en-IN"/>
        </a:p>
      </dgm:t>
    </dgm:pt>
    <dgm:pt modelId="{D0FA3782-691A-4AB7-BA31-0361ACDB29C7}" type="sibTrans" cxnId="{52BE482F-D64A-4E6B-885C-331416A1DC44}">
      <dgm:prSet/>
      <dgm:spPr/>
      <dgm:t>
        <a:bodyPr/>
        <a:lstStyle/>
        <a:p>
          <a:endParaRPr lang="en-IN"/>
        </a:p>
      </dgm:t>
    </dgm:pt>
    <dgm:pt modelId="{9D52F0B7-84FB-431D-96C2-A8D92DB5EA74}">
      <dgm:prSet phldrT="[Text]"/>
      <dgm:spPr/>
      <dgm:t>
        <a:bodyPr/>
        <a:lstStyle/>
        <a:p>
          <a:r>
            <a:rPr lang="en-US" dirty="0"/>
            <a:t>Additional Capital stock</a:t>
          </a:r>
          <a:endParaRPr lang="en-IN" dirty="0"/>
        </a:p>
      </dgm:t>
    </dgm:pt>
    <dgm:pt modelId="{19163BC9-9916-4822-95C3-D7B21EFA3A36}" type="parTrans" cxnId="{42B86931-4205-4FBB-A777-4F080DE992D1}">
      <dgm:prSet/>
      <dgm:spPr/>
      <dgm:t>
        <a:bodyPr/>
        <a:lstStyle/>
        <a:p>
          <a:endParaRPr lang="en-IN"/>
        </a:p>
      </dgm:t>
    </dgm:pt>
    <dgm:pt modelId="{7471D3EF-6EB7-4160-8FEF-70FC3ECAE878}" type="sibTrans" cxnId="{42B86931-4205-4FBB-A777-4F080DE992D1}">
      <dgm:prSet/>
      <dgm:spPr/>
      <dgm:t>
        <a:bodyPr/>
        <a:lstStyle/>
        <a:p>
          <a:endParaRPr lang="en-IN"/>
        </a:p>
      </dgm:t>
    </dgm:pt>
    <dgm:pt modelId="{3DD292CE-3428-4DEE-B95A-71273827925F}" type="pres">
      <dgm:prSet presAssocID="{9EA9EB15-EB3E-4E07-9C0D-1361468AE047}" presName="linearFlow" presStyleCnt="0">
        <dgm:presLayoutVars>
          <dgm:dir/>
          <dgm:animLvl val="lvl"/>
          <dgm:resizeHandles val="exact"/>
        </dgm:presLayoutVars>
      </dgm:prSet>
      <dgm:spPr/>
    </dgm:pt>
    <dgm:pt modelId="{1F70C357-3609-49CA-938B-FB3AE26068BB}" type="pres">
      <dgm:prSet presAssocID="{BF5B8213-EFC2-4A80-8D04-DA0893B5D3F2}" presName="composite" presStyleCnt="0"/>
      <dgm:spPr/>
    </dgm:pt>
    <dgm:pt modelId="{E4C66BD4-DD48-4616-AEBC-9D32602C2B5C}" type="pres">
      <dgm:prSet presAssocID="{BF5B8213-EFC2-4A80-8D04-DA0893B5D3F2}" presName="parentText" presStyleLbl="alignNode1" presStyleIdx="0" presStyleCnt="3">
        <dgm:presLayoutVars>
          <dgm:chMax val="1"/>
          <dgm:bulletEnabled val="1"/>
        </dgm:presLayoutVars>
      </dgm:prSet>
      <dgm:spPr/>
    </dgm:pt>
    <dgm:pt modelId="{66D1D5FC-1ABB-42C7-A7DD-A8CBE3BA82E5}" type="pres">
      <dgm:prSet presAssocID="{BF5B8213-EFC2-4A80-8D04-DA0893B5D3F2}" presName="descendantText" presStyleLbl="alignAcc1" presStyleIdx="0" presStyleCnt="3">
        <dgm:presLayoutVars>
          <dgm:bulletEnabled val="1"/>
        </dgm:presLayoutVars>
      </dgm:prSet>
      <dgm:spPr/>
    </dgm:pt>
    <dgm:pt modelId="{7D84A390-ECCB-4338-897F-D6F6089B0C24}" type="pres">
      <dgm:prSet presAssocID="{7A40419F-52D9-472A-921D-43728A600F66}" presName="sp" presStyleCnt="0"/>
      <dgm:spPr/>
    </dgm:pt>
    <dgm:pt modelId="{6F57C5A8-406C-47D4-BFD6-1CA2C6C1E1F6}" type="pres">
      <dgm:prSet presAssocID="{327E9F89-2923-46DD-871D-81CC409C1BB9}" presName="composite" presStyleCnt="0"/>
      <dgm:spPr/>
    </dgm:pt>
    <dgm:pt modelId="{1B77349E-7E05-48DF-924C-9EE55D70B570}" type="pres">
      <dgm:prSet presAssocID="{327E9F89-2923-46DD-871D-81CC409C1BB9}" presName="parentText" presStyleLbl="alignNode1" presStyleIdx="1" presStyleCnt="3">
        <dgm:presLayoutVars>
          <dgm:chMax val="1"/>
          <dgm:bulletEnabled val="1"/>
        </dgm:presLayoutVars>
      </dgm:prSet>
      <dgm:spPr/>
    </dgm:pt>
    <dgm:pt modelId="{C1C41D41-699E-4157-AA40-2553AA6AF03E}" type="pres">
      <dgm:prSet presAssocID="{327E9F89-2923-46DD-871D-81CC409C1BB9}" presName="descendantText" presStyleLbl="alignAcc1" presStyleIdx="1" presStyleCnt="3">
        <dgm:presLayoutVars>
          <dgm:bulletEnabled val="1"/>
        </dgm:presLayoutVars>
      </dgm:prSet>
      <dgm:spPr/>
    </dgm:pt>
    <dgm:pt modelId="{DDC46C8A-6AFD-44BB-A4CF-B3414FF37594}" type="pres">
      <dgm:prSet presAssocID="{80913F6E-67FA-4607-859B-43DF7C70ADCE}" presName="sp" presStyleCnt="0"/>
      <dgm:spPr/>
    </dgm:pt>
    <dgm:pt modelId="{92D9CBD6-5BAA-4D14-83B3-B3B871F7B338}" type="pres">
      <dgm:prSet presAssocID="{56157B36-F13C-4EBC-9F9E-3A1E25523958}" presName="composite" presStyleCnt="0"/>
      <dgm:spPr/>
    </dgm:pt>
    <dgm:pt modelId="{EEC36A9C-176C-4EE1-8ED9-52276B900A0A}" type="pres">
      <dgm:prSet presAssocID="{56157B36-F13C-4EBC-9F9E-3A1E25523958}" presName="parentText" presStyleLbl="alignNode1" presStyleIdx="2" presStyleCnt="3">
        <dgm:presLayoutVars>
          <dgm:chMax val="1"/>
          <dgm:bulletEnabled val="1"/>
        </dgm:presLayoutVars>
      </dgm:prSet>
      <dgm:spPr/>
    </dgm:pt>
    <dgm:pt modelId="{BA326FC6-4DAC-4217-A7FE-2F12988E4B30}" type="pres">
      <dgm:prSet presAssocID="{56157B36-F13C-4EBC-9F9E-3A1E25523958}" presName="descendantText" presStyleLbl="alignAcc1" presStyleIdx="2" presStyleCnt="3">
        <dgm:presLayoutVars>
          <dgm:bulletEnabled val="1"/>
        </dgm:presLayoutVars>
      </dgm:prSet>
      <dgm:spPr/>
    </dgm:pt>
  </dgm:ptLst>
  <dgm:cxnLst>
    <dgm:cxn modelId="{C76F0B1B-6E5B-4099-94AA-F56AA7B7CBB0}" type="presOf" srcId="{9D52F0B7-84FB-431D-96C2-A8D92DB5EA74}" destId="{BA326FC6-4DAC-4217-A7FE-2F12988E4B30}" srcOrd="0" destOrd="0" presId="urn:microsoft.com/office/officeart/2005/8/layout/chevron2"/>
    <dgm:cxn modelId="{52BE482F-D64A-4E6B-885C-331416A1DC44}" srcId="{9EA9EB15-EB3E-4E07-9C0D-1361468AE047}" destId="{56157B36-F13C-4EBC-9F9E-3A1E25523958}" srcOrd="2" destOrd="0" parTransId="{FB9E8662-72D6-4665-8951-4AED3FF82237}" sibTransId="{D0FA3782-691A-4AB7-BA31-0361ACDB29C7}"/>
    <dgm:cxn modelId="{42B86931-4205-4FBB-A777-4F080DE992D1}" srcId="{56157B36-F13C-4EBC-9F9E-3A1E25523958}" destId="{9D52F0B7-84FB-431D-96C2-A8D92DB5EA74}" srcOrd="0" destOrd="0" parTransId="{19163BC9-9916-4822-95C3-D7B21EFA3A36}" sibTransId="{7471D3EF-6EB7-4160-8FEF-70FC3ECAE878}"/>
    <dgm:cxn modelId="{021DE564-5F75-47E1-905A-506BB995BD8A}" srcId="{9EA9EB15-EB3E-4E07-9C0D-1361468AE047}" destId="{BF5B8213-EFC2-4A80-8D04-DA0893B5D3F2}" srcOrd="0" destOrd="0" parTransId="{9DFDD374-8A88-46FB-BD82-8E2F65FEB522}" sibTransId="{7A40419F-52D9-472A-921D-43728A600F66}"/>
    <dgm:cxn modelId="{092D584A-FBEE-41A4-B3F4-9A1DD289988B}" type="presOf" srcId="{327E9F89-2923-46DD-871D-81CC409C1BB9}" destId="{1B77349E-7E05-48DF-924C-9EE55D70B570}" srcOrd="0" destOrd="0" presId="urn:microsoft.com/office/officeart/2005/8/layout/chevron2"/>
    <dgm:cxn modelId="{7E78C89A-6485-4F45-852C-14B5FB0685DB}" srcId="{BF5B8213-EFC2-4A80-8D04-DA0893B5D3F2}" destId="{EF26DA6D-C183-4947-AB81-A1C1DED7A4E8}" srcOrd="0" destOrd="0" parTransId="{1840703C-48F1-4ACA-8394-0B885ABBDDD4}" sibTransId="{C6488CA1-60B6-47D3-AD37-7DD54ABB3395}"/>
    <dgm:cxn modelId="{17CD329E-4588-4D4F-9C77-7EB0B6495B15}" type="presOf" srcId="{EF26DA6D-C183-4947-AB81-A1C1DED7A4E8}" destId="{66D1D5FC-1ABB-42C7-A7DD-A8CBE3BA82E5}" srcOrd="0" destOrd="0" presId="urn:microsoft.com/office/officeart/2005/8/layout/chevron2"/>
    <dgm:cxn modelId="{D6D6A4CF-D1A5-4921-96E0-C9F95D2C508D}" srcId="{327E9F89-2923-46DD-871D-81CC409C1BB9}" destId="{D8ED6CDF-6C03-4D37-8A57-FE7519CA8746}" srcOrd="0" destOrd="0" parTransId="{39692F17-14FC-406A-B1BF-3EE06904C83D}" sibTransId="{D543CDE5-16EF-4107-86F6-10017F05C7E9}"/>
    <dgm:cxn modelId="{952A83D9-6924-41A7-BA35-111A3271ABA6}" type="presOf" srcId="{D8ED6CDF-6C03-4D37-8A57-FE7519CA8746}" destId="{C1C41D41-699E-4157-AA40-2553AA6AF03E}" srcOrd="0" destOrd="0" presId="urn:microsoft.com/office/officeart/2005/8/layout/chevron2"/>
    <dgm:cxn modelId="{CDB87DE7-3C36-4E12-822B-7395BCA3887F}" srcId="{9EA9EB15-EB3E-4E07-9C0D-1361468AE047}" destId="{327E9F89-2923-46DD-871D-81CC409C1BB9}" srcOrd="1" destOrd="0" parTransId="{3854670D-A8BB-4ACE-9AD4-572448FFC9DD}" sibTransId="{80913F6E-67FA-4607-859B-43DF7C70ADCE}"/>
    <dgm:cxn modelId="{C21576EC-ABC3-47F5-A702-FB65CB613146}" type="presOf" srcId="{56157B36-F13C-4EBC-9F9E-3A1E25523958}" destId="{EEC36A9C-176C-4EE1-8ED9-52276B900A0A}" srcOrd="0" destOrd="0" presId="urn:microsoft.com/office/officeart/2005/8/layout/chevron2"/>
    <dgm:cxn modelId="{EE0DEAF3-56D7-4A08-869E-251F2B874944}" type="presOf" srcId="{9EA9EB15-EB3E-4E07-9C0D-1361468AE047}" destId="{3DD292CE-3428-4DEE-B95A-71273827925F}" srcOrd="0" destOrd="0" presId="urn:microsoft.com/office/officeart/2005/8/layout/chevron2"/>
    <dgm:cxn modelId="{CDC4F1F3-F02B-42F1-83F6-495888FCAA02}" type="presOf" srcId="{BF5B8213-EFC2-4A80-8D04-DA0893B5D3F2}" destId="{E4C66BD4-DD48-4616-AEBC-9D32602C2B5C}" srcOrd="0" destOrd="0" presId="urn:microsoft.com/office/officeart/2005/8/layout/chevron2"/>
    <dgm:cxn modelId="{CD94CCA8-F7A3-41E0-A5D4-19FEFFC298F0}" type="presParOf" srcId="{3DD292CE-3428-4DEE-B95A-71273827925F}" destId="{1F70C357-3609-49CA-938B-FB3AE26068BB}" srcOrd="0" destOrd="0" presId="urn:microsoft.com/office/officeart/2005/8/layout/chevron2"/>
    <dgm:cxn modelId="{5AE78C37-7E84-488A-988B-638124B5C6D3}" type="presParOf" srcId="{1F70C357-3609-49CA-938B-FB3AE26068BB}" destId="{E4C66BD4-DD48-4616-AEBC-9D32602C2B5C}" srcOrd="0" destOrd="0" presId="urn:microsoft.com/office/officeart/2005/8/layout/chevron2"/>
    <dgm:cxn modelId="{2E03DCF0-1E03-4E6E-8AF2-CB8172E0ABC5}" type="presParOf" srcId="{1F70C357-3609-49CA-938B-FB3AE26068BB}" destId="{66D1D5FC-1ABB-42C7-A7DD-A8CBE3BA82E5}" srcOrd="1" destOrd="0" presId="urn:microsoft.com/office/officeart/2005/8/layout/chevron2"/>
    <dgm:cxn modelId="{754DAEFD-DE57-42B2-9A5B-CA6800ACEB85}" type="presParOf" srcId="{3DD292CE-3428-4DEE-B95A-71273827925F}" destId="{7D84A390-ECCB-4338-897F-D6F6089B0C24}" srcOrd="1" destOrd="0" presId="urn:microsoft.com/office/officeart/2005/8/layout/chevron2"/>
    <dgm:cxn modelId="{5CF9C800-6BBD-4F9D-ADBD-526C06F6BE3D}" type="presParOf" srcId="{3DD292CE-3428-4DEE-B95A-71273827925F}" destId="{6F57C5A8-406C-47D4-BFD6-1CA2C6C1E1F6}" srcOrd="2" destOrd="0" presId="urn:microsoft.com/office/officeart/2005/8/layout/chevron2"/>
    <dgm:cxn modelId="{E32EC36D-BBB8-4CBF-B4FB-7F69E5FDAA49}" type="presParOf" srcId="{6F57C5A8-406C-47D4-BFD6-1CA2C6C1E1F6}" destId="{1B77349E-7E05-48DF-924C-9EE55D70B570}" srcOrd="0" destOrd="0" presId="urn:microsoft.com/office/officeart/2005/8/layout/chevron2"/>
    <dgm:cxn modelId="{8903BADB-28E3-4CEA-8AE9-8B64ED3F292E}" type="presParOf" srcId="{6F57C5A8-406C-47D4-BFD6-1CA2C6C1E1F6}" destId="{C1C41D41-699E-4157-AA40-2553AA6AF03E}" srcOrd="1" destOrd="0" presId="urn:microsoft.com/office/officeart/2005/8/layout/chevron2"/>
    <dgm:cxn modelId="{75E36A18-6C11-4F4D-BFC7-960A84FB6C97}" type="presParOf" srcId="{3DD292CE-3428-4DEE-B95A-71273827925F}" destId="{DDC46C8A-6AFD-44BB-A4CF-B3414FF37594}" srcOrd="3" destOrd="0" presId="urn:microsoft.com/office/officeart/2005/8/layout/chevron2"/>
    <dgm:cxn modelId="{CBCD0C79-EC8C-49DD-82E9-53BC6DE7C74A}" type="presParOf" srcId="{3DD292CE-3428-4DEE-B95A-71273827925F}" destId="{92D9CBD6-5BAA-4D14-83B3-B3B871F7B338}" srcOrd="4" destOrd="0" presId="urn:microsoft.com/office/officeart/2005/8/layout/chevron2"/>
    <dgm:cxn modelId="{9193D561-1C09-4FB9-B64D-9A1E57C88F57}" type="presParOf" srcId="{92D9CBD6-5BAA-4D14-83B3-B3B871F7B338}" destId="{EEC36A9C-176C-4EE1-8ED9-52276B900A0A}" srcOrd="0" destOrd="0" presId="urn:microsoft.com/office/officeart/2005/8/layout/chevron2"/>
    <dgm:cxn modelId="{16668EAC-1203-40C1-8775-9B56455CC00B}" type="presParOf" srcId="{92D9CBD6-5BAA-4D14-83B3-B3B871F7B338}" destId="{BA326FC6-4DAC-4217-A7FE-2F12988E4B30}"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C66BD4-DD48-4616-AEBC-9D32602C2B5C}">
      <dsp:nvSpPr>
        <dsp:cNvPr id="0" name=""/>
        <dsp:cNvSpPr/>
      </dsp:nvSpPr>
      <dsp:spPr>
        <a:xfrm rot="5400000">
          <a:off x="-222646" y="223826"/>
          <a:ext cx="1484312" cy="10390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dirty="0"/>
            <a:t>Leads to</a:t>
          </a:r>
          <a:endParaRPr lang="en-IN" sz="2300" kern="1200" dirty="0"/>
        </a:p>
      </dsp:txBody>
      <dsp:txXfrm rot="-5400000">
        <a:off x="1" y="520688"/>
        <a:ext cx="1039018" cy="445294"/>
      </dsp:txXfrm>
    </dsp:sp>
    <dsp:sp modelId="{66D1D5FC-1ABB-42C7-A7DD-A8CBE3BA82E5}">
      <dsp:nvSpPr>
        <dsp:cNvPr id="0" name=""/>
        <dsp:cNvSpPr/>
      </dsp:nvSpPr>
      <dsp:spPr>
        <a:xfrm rot="5400000">
          <a:off x="3085107" y="-2044909"/>
          <a:ext cx="964803" cy="505698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6248" tIns="18415" rIns="18415" bIns="18415" numCol="1" spcCol="1270" anchor="ctr" anchorCtr="0">
          <a:noAutofit/>
        </a:bodyPr>
        <a:lstStyle/>
        <a:p>
          <a:pPr marL="285750" lvl="1" indent="-285750" algn="l" defTabSz="1289050">
            <a:lnSpc>
              <a:spcPct val="90000"/>
            </a:lnSpc>
            <a:spcBef>
              <a:spcPct val="0"/>
            </a:spcBef>
            <a:spcAft>
              <a:spcPct val="15000"/>
            </a:spcAft>
            <a:buChar char="•"/>
          </a:pPr>
          <a:r>
            <a:rPr lang="en-US" sz="2900" kern="1200" dirty="0"/>
            <a:t>Growing demand for output</a:t>
          </a:r>
          <a:endParaRPr lang="en-IN" sz="2900" kern="1200" dirty="0"/>
        </a:p>
      </dsp:txBody>
      <dsp:txXfrm rot="-5400000">
        <a:off x="1039018" y="48278"/>
        <a:ext cx="5009883" cy="870607"/>
      </dsp:txXfrm>
    </dsp:sp>
    <dsp:sp modelId="{1B77349E-7E05-48DF-924C-9EE55D70B570}">
      <dsp:nvSpPr>
        <dsp:cNvPr id="0" name=""/>
        <dsp:cNvSpPr/>
      </dsp:nvSpPr>
      <dsp:spPr>
        <a:xfrm rot="5400000">
          <a:off x="-222646" y="1512490"/>
          <a:ext cx="1484312" cy="10390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dirty="0"/>
            <a:t>Leads to</a:t>
          </a:r>
          <a:endParaRPr lang="en-IN" sz="2300" kern="1200" dirty="0"/>
        </a:p>
      </dsp:txBody>
      <dsp:txXfrm rot="-5400000">
        <a:off x="1" y="1809352"/>
        <a:ext cx="1039018" cy="445294"/>
      </dsp:txXfrm>
    </dsp:sp>
    <dsp:sp modelId="{C1C41D41-699E-4157-AA40-2553AA6AF03E}">
      <dsp:nvSpPr>
        <dsp:cNvPr id="0" name=""/>
        <dsp:cNvSpPr/>
      </dsp:nvSpPr>
      <dsp:spPr>
        <a:xfrm rot="5400000">
          <a:off x="3085107" y="-756245"/>
          <a:ext cx="964803" cy="505698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6248" tIns="18415" rIns="18415" bIns="18415" numCol="1" spcCol="1270" anchor="ctr" anchorCtr="0">
          <a:noAutofit/>
        </a:bodyPr>
        <a:lstStyle/>
        <a:p>
          <a:pPr marL="285750" lvl="1" indent="-285750" algn="l" defTabSz="1289050">
            <a:lnSpc>
              <a:spcPct val="90000"/>
            </a:lnSpc>
            <a:spcBef>
              <a:spcPct val="0"/>
            </a:spcBef>
            <a:spcAft>
              <a:spcPct val="15000"/>
            </a:spcAft>
            <a:buChar char="•"/>
          </a:pPr>
          <a:r>
            <a:rPr lang="en-US" sz="2900" kern="1200" dirty="0"/>
            <a:t>Growing supply of services of capital goods</a:t>
          </a:r>
          <a:endParaRPr lang="en-IN" sz="2900" kern="1200" dirty="0"/>
        </a:p>
      </dsp:txBody>
      <dsp:txXfrm rot="-5400000">
        <a:off x="1039018" y="1336942"/>
        <a:ext cx="5009883" cy="870607"/>
      </dsp:txXfrm>
    </dsp:sp>
    <dsp:sp modelId="{EEC36A9C-176C-4EE1-8ED9-52276B900A0A}">
      <dsp:nvSpPr>
        <dsp:cNvPr id="0" name=""/>
        <dsp:cNvSpPr/>
      </dsp:nvSpPr>
      <dsp:spPr>
        <a:xfrm rot="5400000">
          <a:off x="-222646" y="2801154"/>
          <a:ext cx="1484312" cy="10390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dirty="0"/>
            <a:t>Result</a:t>
          </a:r>
          <a:endParaRPr lang="en-IN" sz="2300" kern="1200" dirty="0"/>
        </a:p>
      </dsp:txBody>
      <dsp:txXfrm rot="-5400000">
        <a:off x="1" y="3098016"/>
        <a:ext cx="1039018" cy="445294"/>
      </dsp:txXfrm>
    </dsp:sp>
    <dsp:sp modelId="{BA326FC6-4DAC-4217-A7FE-2F12988E4B30}">
      <dsp:nvSpPr>
        <dsp:cNvPr id="0" name=""/>
        <dsp:cNvSpPr/>
      </dsp:nvSpPr>
      <dsp:spPr>
        <a:xfrm rot="5400000">
          <a:off x="3085107" y="532418"/>
          <a:ext cx="964803" cy="505698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6248" tIns="18415" rIns="18415" bIns="18415" numCol="1" spcCol="1270" anchor="ctr" anchorCtr="0">
          <a:noAutofit/>
        </a:bodyPr>
        <a:lstStyle/>
        <a:p>
          <a:pPr marL="285750" lvl="1" indent="-285750" algn="l" defTabSz="1289050">
            <a:lnSpc>
              <a:spcPct val="90000"/>
            </a:lnSpc>
            <a:spcBef>
              <a:spcPct val="0"/>
            </a:spcBef>
            <a:spcAft>
              <a:spcPct val="15000"/>
            </a:spcAft>
            <a:buChar char="•"/>
          </a:pPr>
          <a:r>
            <a:rPr lang="en-US" sz="2900" kern="1200" dirty="0"/>
            <a:t>Additional Capital stock</a:t>
          </a:r>
          <a:endParaRPr lang="en-IN" sz="2900" kern="1200" dirty="0"/>
        </a:p>
      </dsp:txBody>
      <dsp:txXfrm rot="-5400000">
        <a:off x="1039018" y="2625605"/>
        <a:ext cx="5009883" cy="870607"/>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E88404-C4E0-402D-8B17-187B7C5D2DBA}" type="datetimeFigureOut">
              <a:rPr lang="en-US" smtClean="0"/>
              <a:pPr/>
              <a:t>11/24/2025</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059B82-9903-40B9-A785-5D95F9D55BDE}"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43059B82-9903-40B9-A785-5D95F9D55BDE}" type="slidenum">
              <a:rPr lang="en-IN" smtClean="0"/>
              <a:pPr/>
              <a:t>12</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43059B82-9903-40B9-A785-5D95F9D55BDE}" type="slidenum">
              <a:rPr lang="en-IN" smtClean="0"/>
              <a:pPr/>
              <a:t>13</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43059B82-9903-40B9-A785-5D95F9D55BDE}" type="slidenum">
              <a:rPr lang="en-IN" smtClean="0"/>
              <a:pPr/>
              <a:t>14</a:t>
            </a:fld>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43059B82-9903-40B9-A785-5D95F9D55BDE}" type="slidenum">
              <a:rPr lang="en-IN" smtClean="0"/>
              <a:pPr/>
              <a:t>15</a:t>
            </a:fld>
            <a:endParaRPr lang="en-I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43059B82-9903-40B9-A785-5D95F9D55BDE}" type="slidenum">
              <a:rPr lang="en-IN" smtClean="0"/>
              <a:pPr/>
              <a:t>16</a:t>
            </a:fld>
            <a:endParaRPr lang="en-I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43059B82-9903-40B9-A785-5D95F9D55BDE}" type="slidenum">
              <a:rPr lang="en-IN" smtClean="0"/>
              <a:pPr/>
              <a:t>17</a:t>
            </a:fld>
            <a:endParaRPr lang="en-I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43059B82-9903-40B9-A785-5D95F9D55BDE}" type="slidenum">
              <a:rPr lang="en-IN" smtClean="0"/>
              <a:pPr/>
              <a:t>19</a:t>
            </a:fld>
            <a:endParaRPr lang="en-I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43059B82-9903-40B9-A785-5D95F9D55BDE}" type="slidenum">
              <a:rPr lang="en-IN" smtClean="0"/>
              <a:pPr/>
              <a:t>20</a:t>
            </a:fld>
            <a:endParaRPr lang="en-I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43059B82-9903-40B9-A785-5D95F9D55BDE}" type="slidenum">
              <a:rPr lang="en-IN" smtClean="0"/>
              <a:pPr/>
              <a:t>21</a:t>
            </a:fld>
            <a:endParaRPr lang="en-I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43059B82-9903-40B9-A785-5D95F9D55BDE}" type="slidenum">
              <a:rPr lang="en-IN" smtClean="0"/>
              <a:pPr/>
              <a:t>22</a:t>
            </a:fld>
            <a:endParaRPr lang="en-I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43059B82-9903-40B9-A785-5D95F9D55BDE}" type="slidenum">
              <a:rPr lang="en-IN" smtClean="0"/>
              <a:pPr/>
              <a:t>23</a:t>
            </a:fld>
            <a:endParaRPr lang="en-I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43059B82-9903-40B9-A785-5D95F9D55BDE}" type="slidenum">
              <a:rPr lang="en-IN" smtClean="0"/>
              <a:pPr/>
              <a:t>24</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8F7005E1-C48E-45AA-A141-B4860C20D4F4}" type="datetimeFigureOut">
              <a:rPr lang="en-US" smtClean="0"/>
              <a:pPr/>
              <a:t>11/24/2025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1DFAC7-FBF2-4005-B6D6-4D256743308D}"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8F7005E1-C48E-45AA-A141-B4860C20D4F4}" type="datetimeFigureOut">
              <a:rPr lang="en-US" smtClean="0"/>
              <a:pPr/>
              <a:t>11/24/2025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1DFAC7-FBF2-4005-B6D6-4D256743308D}"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7005E1-C48E-45AA-A141-B4860C20D4F4}" type="datetimeFigureOut">
              <a:rPr lang="en-US" smtClean="0"/>
              <a:pPr/>
              <a:t>11/24/2025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1DFAC7-FBF2-4005-B6D6-4D256743308D}"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8F7005E1-C48E-45AA-A141-B4860C20D4F4}" type="datetimeFigureOut">
              <a:rPr lang="en-US" smtClean="0"/>
              <a:pPr/>
              <a:t>11/24/2025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1DFAC7-FBF2-4005-B6D6-4D256743308D}"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8F7005E1-C48E-45AA-A141-B4860C20D4F4}" type="datetimeFigureOut">
              <a:rPr lang="en-US" smtClean="0"/>
              <a:pPr/>
              <a:t>11/24/2025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71DFAC7-FBF2-4005-B6D6-4D256743308D}"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8F7005E1-C48E-45AA-A141-B4860C20D4F4}" type="datetimeFigureOut">
              <a:rPr lang="en-US" smtClean="0"/>
              <a:pPr/>
              <a:t>11/24/2025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71DFAC7-FBF2-4005-B6D6-4D256743308D}"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7005E1-C48E-45AA-A141-B4860C20D4F4}" type="datetimeFigureOut">
              <a:rPr lang="en-US" smtClean="0"/>
              <a:pPr/>
              <a:t>11/24/2025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71DFAC7-FBF2-4005-B6D6-4D256743308D}"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7005E1-C48E-45AA-A141-B4860C20D4F4}" type="datetimeFigureOut">
              <a:rPr lang="en-US" smtClean="0"/>
              <a:pPr/>
              <a:t>11/24/2025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1DFAC7-FBF2-4005-B6D6-4D256743308D}"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7005E1-C48E-45AA-A141-B4860C20D4F4}" type="datetimeFigureOut">
              <a:rPr lang="en-US" smtClean="0"/>
              <a:pPr/>
              <a:t>11/24/2025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1DFAC7-FBF2-4005-B6D6-4D256743308D}"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8F7005E1-C48E-45AA-A141-B4860C20D4F4}" type="datetimeFigureOut">
              <a:rPr lang="en-US" smtClean="0"/>
              <a:pPr/>
              <a:t>11/24/2025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1DFAC7-FBF2-4005-B6D6-4D256743308D}"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8F7005E1-C48E-45AA-A141-B4860C20D4F4}" type="datetimeFigureOut">
              <a:rPr lang="en-US" smtClean="0"/>
              <a:pPr/>
              <a:t>11/24/2025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1DFAC7-FBF2-4005-B6D6-4D256743308D}"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7005E1-C48E-45AA-A141-B4860C20D4F4}" type="datetimeFigureOut">
              <a:rPr lang="en-US" smtClean="0"/>
              <a:pPr/>
              <a:t>11/24/2025</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1DFAC7-FBF2-4005-B6D6-4D256743308D}"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 /><Relationship Id="rId2" Type="http://schemas.openxmlformats.org/officeDocument/2006/relationships/diagramData" Target="../diagrams/data1.xml" /><Relationship Id="rId1" Type="http://schemas.openxmlformats.org/officeDocument/2006/relationships/slideLayout" Target="../slideLayouts/slideLayout2.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 /></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72" y="928670"/>
            <a:ext cx="7772400" cy="1470025"/>
          </a:xfrm>
        </p:spPr>
        <p:txBody>
          <a:bodyPr>
            <a:normAutofit/>
          </a:bodyPr>
          <a:lstStyle/>
          <a:p>
            <a:r>
              <a:rPr lang="en-US" sz="6000" b="1" dirty="0">
                <a:solidFill>
                  <a:srgbClr val="C00000"/>
                </a:solidFill>
              </a:rPr>
              <a:t>Theories of Investment</a:t>
            </a:r>
            <a:endParaRPr lang="en-IN" sz="6000" b="1" dirty="0">
              <a:solidFill>
                <a:srgbClr val="C00000"/>
              </a:solidFill>
            </a:endParaRPr>
          </a:p>
        </p:txBody>
      </p:sp>
      <p:sp>
        <p:nvSpPr>
          <p:cNvPr id="3" name="Subtitle 2"/>
          <p:cNvSpPr>
            <a:spLocks noGrp="1"/>
          </p:cNvSpPr>
          <p:nvPr>
            <p:ph type="subTitle" idx="1"/>
          </p:nvPr>
        </p:nvSpPr>
        <p:spPr/>
        <p:txBody>
          <a:bodyPr/>
          <a:lstStyle/>
          <a:p>
            <a:r>
              <a:rPr lang="en-US" b="1" dirty="0">
                <a:solidFill>
                  <a:schemeClr val="accent6">
                    <a:lumMod val="50000"/>
                  </a:schemeClr>
                </a:solidFill>
              </a:rPr>
              <a:t>Dr. </a:t>
            </a:r>
            <a:r>
              <a:rPr lang="en-US" b="1" dirty="0" err="1">
                <a:solidFill>
                  <a:schemeClr val="accent6">
                    <a:lumMod val="50000"/>
                  </a:schemeClr>
                </a:solidFill>
              </a:rPr>
              <a:t>Santosh</a:t>
            </a:r>
            <a:r>
              <a:rPr lang="en-US" b="1" dirty="0">
                <a:solidFill>
                  <a:schemeClr val="accent6">
                    <a:lumMod val="50000"/>
                  </a:schemeClr>
                </a:solidFill>
              </a:rPr>
              <a:t> Kumar Meher</a:t>
            </a:r>
          </a:p>
          <a:p>
            <a:r>
              <a:rPr lang="en-US" b="1" dirty="0">
                <a:solidFill>
                  <a:schemeClr val="accent6">
                    <a:lumMod val="50000"/>
                  </a:schemeClr>
                </a:solidFill>
              </a:rPr>
              <a:t>Reader in Economics</a:t>
            </a:r>
            <a:endParaRPr lang="en-IN" b="1" dirty="0">
              <a:solidFill>
                <a:schemeClr val="accent6">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Theories of Investment</a:t>
            </a:r>
            <a:endParaRPr lang="en-IN" b="1" dirty="0"/>
          </a:p>
        </p:txBody>
      </p:sp>
      <p:sp>
        <p:nvSpPr>
          <p:cNvPr id="3" name="Content Placeholder 2"/>
          <p:cNvSpPr>
            <a:spLocks noGrp="1"/>
          </p:cNvSpPr>
          <p:nvPr>
            <p:ph idx="1"/>
          </p:nvPr>
        </p:nvSpPr>
        <p:spPr>
          <a:xfrm>
            <a:off x="457200" y="1285860"/>
            <a:ext cx="8229600" cy="5214974"/>
          </a:xfrm>
        </p:spPr>
        <p:txBody>
          <a:bodyPr>
            <a:normAutofit fontScale="85000" lnSpcReduction="20000"/>
          </a:bodyPr>
          <a:lstStyle/>
          <a:p>
            <a:r>
              <a:rPr lang="en-US" b="1" i="1" dirty="0"/>
              <a:t>Investment: </a:t>
            </a:r>
            <a:r>
              <a:rPr lang="en-US" dirty="0"/>
              <a:t> Investment is defined as the increase in the existing stock of capital. Therefore, investment is a flow with its counterpart capital as stock. If existing capital stock in period ‘t’ is </a:t>
            </a:r>
            <a:r>
              <a:rPr lang="en-IN" dirty="0"/>
              <a:t>K</a:t>
            </a:r>
            <a:r>
              <a:rPr lang="en-IN" baseline="-25000" dirty="0"/>
              <a:t>t</a:t>
            </a:r>
            <a:r>
              <a:rPr lang="en-IN" dirty="0"/>
              <a:t> and capital stock in the preceding period is K</a:t>
            </a:r>
            <a:r>
              <a:rPr lang="en-IN" baseline="-25000" dirty="0"/>
              <a:t>t-1</a:t>
            </a:r>
            <a:r>
              <a:rPr lang="en-IN" dirty="0"/>
              <a:t>, the net investment  is given by </a:t>
            </a:r>
            <a:r>
              <a:rPr lang="en-IN" dirty="0" err="1"/>
              <a:t>I</a:t>
            </a:r>
            <a:r>
              <a:rPr lang="en-IN" baseline="-25000" dirty="0" err="1"/>
              <a:t>nt</a:t>
            </a:r>
            <a:r>
              <a:rPr lang="en-IN" baseline="-25000" dirty="0"/>
              <a:t> </a:t>
            </a:r>
            <a:r>
              <a:rPr lang="en-IN" dirty="0"/>
              <a:t>= K</a:t>
            </a:r>
            <a:r>
              <a:rPr lang="en-IN" baseline="-25000" dirty="0"/>
              <a:t>t</a:t>
            </a:r>
            <a:r>
              <a:rPr lang="en-IN" dirty="0"/>
              <a:t> – K</a:t>
            </a:r>
            <a:r>
              <a:rPr lang="en-IN" baseline="-25000" dirty="0"/>
              <a:t>t-1</a:t>
            </a:r>
            <a:r>
              <a:rPr lang="en-IN" dirty="0"/>
              <a:t>.  Investment is planned when desired capital stock exceeds the actual capital stock in a time period.</a:t>
            </a:r>
          </a:p>
          <a:p>
            <a:r>
              <a:rPr lang="en-IN" b="1" dirty="0"/>
              <a:t>Gross investment: </a:t>
            </a:r>
            <a:r>
              <a:rPr lang="en-IN" dirty="0" err="1"/>
              <a:t>I</a:t>
            </a:r>
            <a:r>
              <a:rPr lang="en-IN" baseline="-25000" dirty="0" err="1"/>
              <a:t>gt</a:t>
            </a:r>
            <a:r>
              <a:rPr lang="en-IN" dirty="0"/>
              <a:t> = </a:t>
            </a:r>
            <a:r>
              <a:rPr lang="en-IN" dirty="0" err="1"/>
              <a:t>I</a:t>
            </a:r>
            <a:r>
              <a:rPr lang="en-IN" baseline="-25000" dirty="0" err="1"/>
              <a:t>nt</a:t>
            </a:r>
            <a:r>
              <a:rPr lang="en-IN" dirty="0"/>
              <a:t> + </a:t>
            </a:r>
            <a:r>
              <a:rPr lang="en-IN" dirty="0" err="1"/>
              <a:t>D</a:t>
            </a:r>
            <a:r>
              <a:rPr lang="en-IN" baseline="-25000" dirty="0" err="1"/>
              <a:t>t</a:t>
            </a:r>
            <a:r>
              <a:rPr lang="en-IN" baseline="-25000" dirty="0"/>
              <a:t> </a:t>
            </a:r>
            <a:r>
              <a:rPr lang="en-IN" dirty="0"/>
              <a:t>, where </a:t>
            </a:r>
            <a:r>
              <a:rPr lang="en-IN" dirty="0" err="1"/>
              <a:t>D</a:t>
            </a:r>
            <a:r>
              <a:rPr lang="en-IN" baseline="-25000" dirty="0" err="1"/>
              <a:t>t</a:t>
            </a:r>
            <a:r>
              <a:rPr lang="en-IN" dirty="0"/>
              <a:t> represents the replacement investment or depreciation. If a capital goods has a life of n years and the initial capital is K, the depreciation is D = K/n .Depreciation is given as a percentage of the existing capital stock during the time of initial investment. Therefore, </a:t>
            </a:r>
          </a:p>
          <a:p>
            <a:pPr>
              <a:buNone/>
            </a:pPr>
            <a:r>
              <a:rPr lang="en-IN" dirty="0"/>
              <a:t>	Depreciation % = D/K  × 100.</a:t>
            </a:r>
          </a:p>
          <a:p>
            <a:endParaRPr lang="en-IN" baseline="-25000" dirty="0"/>
          </a:p>
          <a:p>
            <a:endParaRPr lang="en-IN" baseline="-25000" dirty="0"/>
          </a:p>
          <a:p>
            <a:endParaRPr lang="en-US" baseline="-25000" dirty="0"/>
          </a:p>
          <a:p>
            <a:endParaRPr lang="en-IN" dirty="0"/>
          </a:p>
          <a:p>
            <a:endParaRPr lang="en-IN" dirty="0"/>
          </a:p>
          <a:p>
            <a:endParaRPr lang="en-IN" dirty="0"/>
          </a:p>
          <a:p>
            <a:endParaRPr lang="en-IN" dirty="0"/>
          </a:p>
          <a:p>
            <a:endParaRPr lang="en-IN"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96842"/>
          </a:xfrm>
        </p:spPr>
        <p:txBody>
          <a:bodyPr>
            <a:normAutofit fontScale="90000"/>
          </a:bodyPr>
          <a:lstStyle/>
          <a:p>
            <a:r>
              <a:rPr lang="en-US" b="1" dirty="0"/>
              <a:t>Capital-Output Ratio (COR)</a:t>
            </a:r>
            <a:endParaRPr lang="en-IN" b="1" dirty="0"/>
          </a:p>
        </p:txBody>
      </p:sp>
      <p:sp>
        <p:nvSpPr>
          <p:cNvPr id="3" name="Content Placeholder 2"/>
          <p:cNvSpPr>
            <a:spLocks noGrp="1"/>
          </p:cNvSpPr>
          <p:nvPr>
            <p:ph idx="1"/>
          </p:nvPr>
        </p:nvSpPr>
        <p:spPr>
          <a:xfrm>
            <a:off x="214282" y="785794"/>
            <a:ext cx="8715436" cy="5857916"/>
          </a:xfrm>
        </p:spPr>
        <p:txBody>
          <a:bodyPr>
            <a:noAutofit/>
          </a:bodyPr>
          <a:lstStyle/>
          <a:p>
            <a:r>
              <a:rPr lang="en-US" sz="1800" b="1" i="1" dirty="0"/>
              <a:t>Capital-Output Ratio: </a:t>
            </a:r>
            <a:r>
              <a:rPr lang="en-US" sz="1800" dirty="0"/>
              <a:t> Broadly speaking, it is the ratio of capital to output.  There is a particular ratio of capital to output that is considered optimum ratio by every firm.</a:t>
            </a:r>
          </a:p>
          <a:p>
            <a:r>
              <a:rPr lang="en-US" sz="1800" dirty="0"/>
              <a:t>This ratio may not be equal for all industry, but for the economy as a whole we get a particular ratio which is the desired ratio at any time. This is normally assumed to remain unchanged. If the existing capital stock in the economy is K and the level of output is Y, the capital-output ratio (COR) is K/Y. It is usually represented by the symbol ‘</a:t>
            </a:r>
            <a:r>
              <a:rPr lang="el-GR" sz="1800" dirty="0"/>
              <a:t>ω</a:t>
            </a:r>
            <a:r>
              <a:rPr lang="en-US" sz="1800" dirty="0"/>
              <a:t>’. ‘</a:t>
            </a:r>
            <a:r>
              <a:rPr lang="el-GR" sz="1800" dirty="0"/>
              <a:t>ω</a:t>
            </a:r>
            <a:r>
              <a:rPr lang="en-US" sz="1800" dirty="0"/>
              <a:t>’ represents the desired umber of dollars of capital per dollar of output per time period.</a:t>
            </a:r>
          </a:p>
          <a:p>
            <a:r>
              <a:rPr lang="en-US" sz="1800" dirty="0"/>
              <a:t>If the desired number of dollars of capital per dollar of output per time period is ‘</a:t>
            </a:r>
            <a:r>
              <a:rPr lang="el-GR" sz="1800" dirty="0"/>
              <a:t>ω</a:t>
            </a:r>
            <a:r>
              <a:rPr lang="en-US" sz="1800" dirty="0"/>
              <a:t>’, the desired capital for total volume of output is given by the equation: K = </a:t>
            </a:r>
            <a:r>
              <a:rPr lang="el-GR" sz="1800" dirty="0"/>
              <a:t>ω</a:t>
            </a:r>
            <a:r>
              <a:rPr lang="en-US" sz="1800" dirty="0"/>
              <a:t>Y, where, K is the desired capital and Y is the total volume of output in a given time period. K is a stock while Y is a flow.</a:t>
            </a:r>
          </a:p>
          <a:p>
            <a:r>
              <a:rPr lang="en-US" sz="1800" dirty="0"/>
              <a:t>In case of a firm, when more output is required to be produced the business persons wants to a larger stock of capital. Therefore, he/she needs an addition to the existing capital stock. The net addition to the existing capital stock is called net investment.</a:t>
            </a:r>
          </a:p>
          <a:p>
            <a:pPr>
              <a:buNone/>
            </a:pPr>
            <a:r>
              <a:rPr lang="en-US" sz="1800" dirty="0"/>
              <a:t>	If the firm has no option rather to continue with the existing capital stock to produce more output, it can do so through the more intensive use of the capital stock but within limits.</a:t>
            </a:r>
          </a:p>
          <a:p>
            <a:pPr>
              <a:buNone/>
            </a:pPr>
            <a:r>
              <a:rPr lang="en-US" sz="1800" dirty="0"/>
              <a:t>	However, the addition to the existing stock of capital is made on the basis of the capital-output ratio.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b="1" dirty="0"/>
              <a:t>Theories of Investment</a:t>
            </a:r>
            <a:endParaRPr lang="en-IN" b="1" dirty="0"/>
          </a:p>
        </p:txBody>
      </p:sp>
      <p:sp>
        <p:nvSpPr>
          <p:cNvPr id="3" name="Content Placeholder 2"/>
          <p:cNvSpPr>
            <a:spLocks noGrp="1"/>
          </p:cNvSpPr>
          <p:nvPr>
            <p:ph idx="1"/>
          </p:nvPr>
        </p:nvSpPr>
        <p:spPr>
          <a:xfrm>
            <a:off x="214282" y="1000108"/>
            <a:ext cx="8715436" cy="5500726"/>
          </a:xfrm>
        </p:spPr>
        <p:txBody>
          <a:bodyPr>
            <a:normAutofit/>
          </a:bodyPr>
          <a:lstStyle/>
          <a:p>
            <a:r>
              <a:rPr lang="en-US" dirty="0"/>
              <a:t>It is clear that net investment (</a:t>
            </a:r>
            <a:r>
              <a:rPr lang="el-GR" dirty="0"/>
              <a:t>Δ</a:t>
            </a:r>
            <a:r>
              <a:rPr lang="en-US" dirty="0"/>
              <a:t>K=I) is planned by the business persons when desired capital exceeds the existing capital stock.</a:t>
            </a:r>
          </a:p>
          <a:p>
            <a:r>
              <a:rPr lang="en-US" dirty="0"/>
              <a:t>Several theories have been advanced to explain investment demand function. Among them are: the Profits Theory, the Accelerator Theory, the Tobin’s ‘q’ Theory, etc.</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b="1" dirty="0"/>
              <a:t>The Profits Theory</a:t>
            </a:r>
            <a:endParaRPr lang="en-IN" b="1" dirty="0"/>
          </a:p>
        </p:txBody>
      </p:sp>
      <p:sp>
        <p:nvSpPr>
          <p:cNvPr id="3" name="Content Placeholder 2"/>
          <p:cNvSpPr>
            <a:spLocks noGrp="1"/>
          </p:cNvSpPr>
          <p:nvPr>
            <p:ph idx="1"/>
          </p:nvPr>
        </p:nvSpPr>
        <p:spPr>
          <a:xfrm>
            <a:off x="214282" y="1000108"/>
            <a:ext cx="8715436" cy="5500726"/>
          </a:xfrm>
        </p:spPr>
        <p:txBody>
          <a:bodyPr>
            <a:normAutofit fontScale="92500" lnSpcReduction="20000"/>
          </a:bodyPr>
          <a:lstStyle/>
          <a:p>
            <a:r>
              <a:rPr lang="en-US" dirty="0"/>
              <a:t>The Profits Theory of investment reveals that the inducement to investment is caused by the current level of profits. That means the business persons expect that  the current level of profit shall continue to be reaped in future and hence they plan a change in the desired capital stock. As the level of profits is closely related to the income level, this theory posits that investment is a function of the level of income.</a:t>
            </a:r>
          </a:p>
          <a:p>
            <a:r>
              <a:rPr lang="en-US" dirty="0"/>
              <a:t>Mathematically, </a:t>
            </a:r>
            <a:r>
              <a:rPr lang="en-IN" dirty="0"/>
              <a:t>I = </a:t>
            </a:r>
            <a:r>
              <a:rPr lang="en-IN" dirty="0" err="1"/>
              <a:t>I</a:t>
            </a:r>
            <a:r>
              <a:rPr lang="en-IN" baseline="-25000" dirty="0" err="1"/>
              <a:t>a</a:t>
            </a:r>
            <a:r>
              <a:rPr lang="en-IN" dirty="0"/>
              <a:t> + </a:t>
            </a:r>
            <a:r>
              <a:rPr lang="en-IN" dirty="0" err="1"/>
              <a:t>eY</a:t>
            </a:r>
            <a:r>
              <a:rPr lang="en-IN" dirty="0"/>
              <a:t>, where I is the investment or the change in the desired capital stock, </a:t>
            </a:r>
            <a:r>
              <a:rPr lang="en-IN" dirty="0" err="1"/>
              <a:t>I</a:t>
            </a:r>
            <a:r>
              <a:rPr lang="en-IN" baseline="-25000" dirty="0" err="1"/>
              <a:t>a</a:t>
            </a:r>
            <a:r>
              <a:rPr lang="en-IN" dirty="0"/>
              <a:t> is the autonomous investment, e is the ratio of change in capital stock to change in income (</a:t>
            </a:r>
            <a:r>
              <a:rPr lang="el-GR" dirty="0"/>
              <a:t>Δ</a:t>
            </a:r>
            <a:r>
              <a:rPr lang="en-US" dirty="0"/>
              <a:t>K/</a:t>
            </a:r>
            <a:r>
              <a:rPr lang="el-GR" dirty="0"/>
              <a:t>Δ</a:t>
            </a:r>
            <a:r>
              <a:rPr lang="en-US" dirty="0"/>
              <a:t>Y) and Y is the level of income.</a:t>
            </a:r>
            <a:endParaRPr lang="en-IN" dirty="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b="1" dirty="0"/>
              <a:t>The Accelerator Theory</a:t>
            </a:r>
            <a:endParaRPr lang="en-IN" b="1" dirty="0"/>
          </a:p>
        </p:txBody>
      </p:sp>
      <p:sp>
        <p:nvSpPr>
          <p:cNvPr id="3" name="Content Placeholder 2"/>
          <p:cNvSpPr>
            <a:spLocks noGrp="1"/>
          </p:cNvSpPr>
          <p:nvPr>
            <p:ph idx="1"/>
          </p:nvPr>
        </p:nvSpPr>
        <p:spPr>
          <a:xfrm>
            <a:off x="214282" y="1000108"/>
            <a:ext cx="8715436" cy="5500726"/>
          </a:xfrm>
        </p:spPr>
        <p:txBody>
          <a:bodyPr>
            <a:normAutofit/>
          </a:bodyPr>
          <a:lstStyle/>
          <a:p>
            <a:r>
              <a:rPr lang="en-US" dirty="0"/>
              <a:t>The accelerator theory holds the view that the desired capital stock is a function of the level of output of the economy. The core of this theory is that increased demand for output exerts pressure on the existing productive capacity and hence provides incentive for business people to acquire more capital goods. This is because there is a limit within which the existing stock of capital can be used more intensively to produce more output. This theory rejects the role of current level of profits to shape investment decision.</a:t>
            </a:r>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b="1" dirty="0"/>
              <a:t>The Tobin’s ‘q’ Theory</a:t>
            </a:r>
            <a:endParaRPr lang="en-IN" b="1" dirty="0"/>
          </a:p>
        </p:txBody>
      </p:sp>
      <p:sp>
        <p:nvSpPr>
          <p:cNvPr id="3" name="Content Placeholder 2"/>
          <p:cNvSpPr>
            <a:spLocks noGrp="1"/>
          </p:cNvSpPr>
          <p:nvPr>
            <p:ph idx="1"/>
          </p:nvPr>
        </p:nvSpPr>
        <p:spPr>
          <a:xfrm>
            <a:off x="214282" y="1000108"/>
            <a:ext cx="8715436" cy="5500726"/>
          </a:xfrm>
        </p:spPr>
        <p:txBody>
          <a:bodyPr>
            <a:normAutofit/>
          </a:bodyPr>
          <a:lstStyle/>
          <a:p>
            <a:r>
              <a:rPr lang="en-US" dirty="0"/>
              <a:t>According to the Tobin’s ‘q’ theory, investment depends on the ‘q’ ratio. ‘q’ ratio gives the market value of all shares of the firm over the replacement cost of all the assets of the firm. If ‘q’ is greater than 1, it provides incentive for the firm to make investment and if ‘q’ is less than 1, disinvestment is planned.</a:t>
            </a:r>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b="1" dirty="0"/>
              <a:t>The Accelerator Theory</a:t>
            </a:r>
            <a:endParaRPr lang="en-IN" b="1" dirty="0"/>
          </a:p>
        </p:txBody>
      </p:sp>
      <p:sp>
        <p:nvSpPr>
          <p:cNvPr id="3" name="Content Placeholder 2"/>
          <p:cNvSpPr>
            <a:spLocks noGrp="1"/>
          </p:cNvSpPr>
          <p:nvPr>
            <p:ph idx="1"/>
          </p:nvPr>
        </p:nvSpPr>
        <p:spPr>
          <a:xfrm>
            <a:off x="214282" y="1000108"/>
            <a:ext cx="8715436" cy="5500726"/>
          </a:xfrm>
        </p:spPr>
        <p:txBody>
          <a:bodyPr>
            <a:normAutofit lnSpcReduction="10000"/>
          </a:bodyPr>
          <a:lstStyle/>
          <a:p>
            <a:r>
              <a:rPr lang="en-US" dirty="0"/>
              <a:t>The Accelerator Theory was developed by J. M. Clerk in 1917 and later refined by Hicks, Samuelson and </a:t>
            </a:r>
            <a:r>
              <a:rPr lang="en-US" dirty="0" err="1"/>
              <a:t>Harrod</a:t>
            </a:r>
            <a:r>
              <a:rPr lang="en-US" dirty="0"/>
              <a:t> to explain the business cycle.</a:t>
            </a:r>
          </a:p>
          <a:p>
            <a:r>
              <a:rPr lang="en-US" dirty="0"/>
              <a:t>The basic premise on which the accelerator theory is developed is that demand for investment is a derived demand. When consumption demand rises, there is an increase in the output level of firms and hence they need to increase the capital stock. Thus, the investment is induced (Kenneth K. </a:t>
            </a:r>
            <a:r>
              <a:rPr lang="en-US" dirty="0" err="1"/>
              <a:t>Kurihara</a:t>
            </a:r>
            <a:r>
              <a:rPr lang="en-US" dirty="0"/>
              <a:t>).</a:t>
            </a:r>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85728"/>
            <a:ext cx="8715436" cy="6215106"/>
          </a:xfrm>
        </p:spPr>
        <p:txBody>
          <a:bodyPr>
            <a:normAutofit/>
          </a:bodyPr>
          <a:lstStyle/>
          <a:p>
            <a:r>
              <a:rPr lang="en-US" dirty="0"/>
              <a:t>The Accelerator Theory holds the view that the incentive to acquire capital goods arises because increased demand for output puts pressure on firm’s existing productive capacity. An increase in productive capacity requires an expansion in the capital stock, which necessitates a higher investment spending. Thus, the rate of investment spending depends on the rate of changes in the level of output or sales. The firm’s investment depends on the previous level of demand. Technically speaking, investment or desired capital stock is a function of output.</a:t>
            </a:r>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1000108"/>
            <a:ext cx="8715436" cy="5500726"/>
          </a:xfrm>
        </p:spPr>
        <p:txBody>
          <a:bodyPr>
            <a:normAutofit fontScale="92500" lnSpcReduction="20000"/>
          </a:bodyPr>
          <a:lstStyle/>
          <a:p>
            <a:pPr>
              <a:buNone/>
            </a:pPr>
            <a:r>
              <a:rPr lang="en-US" dirty="0"/>
              <a:t>						   Higher current profits</a:t>
            </a:r>
          </a:p>
          <a:p>
            <a:pPr>
              <a:buNone/>
            </a:pPr>
            <a:endParaRPr lang="en-US" dirty="0"/>
          </a:p>
          <a:p>
            <a:pPr>
              <a:buNone/>
            </a:pPr>
            <a:endParaRPr lang="en-US" dirty="0"/>
          </a:p>
          <a:p>
            <a:pPr>
              <a:buNone/>
            </a:pPr>
            <a:r>
              <a:rPr lang="en-US" dirty="0"/>
              <a:t>Higher             </a:t>
            </a:r>
            <a:r>
              <a:rPr lang="en-US" dirty="0" err="1"/>
              <a:t>Higher</a:t>
            </a:r>
            <a:r>
              <a:rPr lang="en-US" dirty="0"/>
              <a:t> degree         Expanding output</a:t>
            </a:r>
          </a:p>
          <a:p>
            <a:pPr>
              <a:buNone/>
            </a:pPr>
            <a:r>
              <a:rPr lang="en-US" dirty="0"/>
              <a:t>demand           of capacity               and sales </a:t>
            </a:r>
          </a:p>
          <a:p>
            <a:pPr>
              <a:buNone/>
            </a:pPr>
            <a:r>
              <a:rPr lang="en-US" dirty="0"/>
              <a:t>			   </a:t>
            </a:r>
            <a:r>
              <a:rPr lang="en-US" dirty="0" err="1"/>
              <a:t>utilisation</a:t>
            </a:r>
            <a:r>
              <a:rPr lang="en-US" dirty="0"/>
              <a:t>															                                                  					  Additional plants and</a:t>
            </a:r>
          </a:p>
          <a:p>
            <a:pPr>
              <a:buNone/>
            </a:pPr>
            <a:r>
              <a:rPr lang="en-US" dirty="0"/>
              <a:t>						             Equipments</a:t>
            </a:r>
          </a:p>
          <a:p>
            <a:pPr marL="0" indent="0">
              <a:buNone/>
            </a:pPr>
            <a:endParaRPr lang="en-US" b="1" i="1" dirty="0"/>
          </a:p>
          <a:p>
            <a:pPr marL="0" indent="0">
              <a:buNone/>
            </a:pPr>
            <a:r>
              <a:rPr lang="en-US" b="1" i="1" dirty="0"/>
              <a:t>Thus, investment is explained on a physical input-output basis</a:t>
            </a:r>
            <a:r>
              <a:rPr lang="en-US" dirty="0"/>
              <a:t> </a:t>
            </a:r>
          </a:p>
          <a:p>
            <a:pPr>
              <a:buNone/>
            </a:pPr>
            <a:endParaRPr lang="en-IN" dirty="0"/>
          </a:p>
        </p:txBody>
      </p:sp>
      <p:cxnSp>
        <p:nvCxnSpPr>
          <p:cNvPr id="5" name="Straight Arrow Connector 4"/>
          <p:cNvCxnSpPr/>
          <p:nvPr/>
        </p:nvCxnSpPr>
        <p:spPr>
          <a:xfrm rot="5400000" flipH="1" flipV="1">
            <a:off x="6572661" y="1785529"/>
            <a:ext cx="857256"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1643042" y="2786058"/>
            <a:ext cx="57150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572000" y="2786058"/>
            <a:ext cx="71438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6715934" y="3571876"/>
            <a:ext cx="570710"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b="1" dirty="0"/>
              <a:t>The Accelerator Theory</a:t>
            </a:r>
            <a:endParaRPr lang="en-IN" b="1" dirty="0"/>
          </a:p>
        </p:txBody>
      </p:sp>
      <p:sp>
        <p:nvSpPr>
          <p:cNvPr id="3" name="Content Placeholder 2"/>
          <p:cNvSpPr>
            <a:spLocks noGrp="1"/>
          </p:cNvSpPr>
          <p:nvPr>
            <p:ph idx="1"/>
          </p:nvPr>
        </p:nvSpPr>
        <p:spPr>
          <a:xfrm>
            <a:off x="214282" y="1000108"/>
            <a:ext cx="8715436" cy="5500726"/>
          </a:xfrm>
        </p:spPr>
        <p:txBody>
          <a:bodyPr>
            <a:normAutofit/>
          </a:bodyPr>
          <a:lstStyle/>
          <a:p>
            <a:pPr>
              <a:buNone/>
            </a:pPr>
            <a:r>
              <a:rPr lang="en-US" dirty="0"/>
              <a:t>	</a:t>
            </a:r>
            <a:endParaRPr lang="en-IN" dirty="0"/>
          </a:p>
        </p:txBody>
      </p:sp>
      <p:graphicFrame>
        <p:nvGraphicFramePr>
          <p:cNvPr id="4" name="Diagram 3"/>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1000108"/>
            <a:ext cx="8715436" cy="5500726"/>
          </a:xfrm>
        </p:spPr>
        <p:txBody>
          <a:bodyPr>
            <a:normAutofit fontScale="85000" lnSpcReduction="20000"/>
          </a:bodyPr>
          <a:lstStyle/>
          <a:p>
            <a:r>
              <a:rPr lang="en-US" dirty="0"/>
              <a:t>The accelerator theory shows relationship between the change in the level of output and the volume of net investment spending in a particular time period. </a:t>
            </a:r>
          </a:p>
          <a:p>
            <a:r>
              <a:rPr lang="en-US" dirty="0"/>
              <a:t>Capital-output ratio (</a:t>
            </a:r>
            <a:r>
              <a:rPr lang="el-GR" dirty="0"/>
              <a:t>ω</a:t>
            </a:r>
            <a:r>
              <a:rPr lang="en-US" dirty="0"/>
              <a:t>) is known as the accelerator.</a:t>
            </a:r>
          </a:p>
          <a:p>
            <a:r>
              <a:rPr lang="en-US" dirty="0"/>
              <a:t>The theory of investment based on this relationship is called the accelerator theory.</a:t>
            </a:r>
          </a:p>
          <a:p>
            <a:r>
              <a:rPr lang="en-US" dirty="0"/>
              <a:t>The theory is based on the crucial premises, such as capital-output ratio remains unchanged and the economy is already producing with no excess capacity. </a:t>
            </a:r>
          </a:p>
          <a:p>
            <a:r>
              <a:rPr lang="en-US" dirty="0"/>
              <a:t>This implies that, if economy is already producing the most that can be produced with the existing capital stock with no excess capacity and if the capital-output ratio is fixed, any expansion in output requires an expansion of capital stock.</a:t>
            </a:r>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1000108"/>
            <a:ext cx="8715436" cy="5500726"/>
          </a:xfrm>
        </p:spPr>
        <p:txBody>
          <a:bodyPr>
            <a:normAutofit fontScale="92500" lnSpcReduction="20000"/>
          </a:bodyPr>
          <a:lstStyle/>
          <a:p>
            <a:r>
              <a:rPr lang="en-US" dirty="0"/>
              <a:t>Output for any period is equal to the sales of the </a:t>
            </a:r>
            <a:r>
              <a:rPr lang="en-US" dirty="0" err="1"/>
              <a:t>preceeding</a:t>
            </a:r>
            <a:r>
              <a:rPr lang="en-US" dirty="0"/>
              <a:t> period.</a:t>
            </a:r>
          </a:p>
          <a:p>
            <a:r>
              <a:rPr lang="en-US" dirty="0"/>
              <a:t>Output is given.</a:t>
            </a:r>
          </a:p>
          <a:p>
            <a:r>
              <a:rPr lang="en-US" dirty="0"/>
              <a:t>The capital goods is assumed to have a given life-time, say n years.</a:t>
            </a:r>
          </a:p>
          <a:p>
            <a:r>
              <a:rPr lang="el-GR" dirty="0"/>
              <a:t>ω</a:t>
            </a:r>
            <a:r>
              <a:rPr lang="en-US" dirty="0"/>
              <a:t> is given</a:t>
            </a:r>
          </a:p>
          <a:p>
            <a:r>
              <a:rPr lang="en-US" dirty="0"/>
              <a:t>Actual capital stock is given</a:t>
            </a:r>
          </a:p>
          <a:p>
            <a:r>
              <a:rPr lang="en-US" dirty="0"/>
              <a:t>Desired capital stock is that the firm plans to build</a:t>
            </a:r>
          </a:p>
          <a:p>
            <a:r>
              <a:rPr lang="en-US" dirty="0"/>
              <a:t>Net investment in any time period equals </a:t>
            </a:r>
            <a:r>
              <a:rPr lang="el-GR" dirty="0"/>
              <a:t>ω</a:t>
            </a:r>
            <a:r>
              <a:rPr lang="en-US" dirty="0"/>
              <a:t> = K/Y (accelerator) times the change in output between that period and the preceding period.</a:t>
            </a:r>
          </a:p>
          <a:p>
            <a:r>
              <a:rPr lang="en-US" dirty="0"/>
              <a:t>Gross investment = Net investment + Replacement investment</a:t>
            </a:r>
          </a:p>
          <a:p>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357166"/>
            <a:ext cx="8715436" cy="6143668"/>
          </a:xfrm>
        </p:spPr>
        <p:txBody>
          <a:bodyPr>
            <a:normAutofit lnSpcReduction="10000"/>
          </a:bodyPr>
          <a:lstStyle/>
          <a:p>
            <a:pPr>
              <a:buNone/>
            </a:pPr>
            <a:r>
              <a:rPr lang="en-US" b="1" i="1" u="sng" dirty="0"/>
              <a:t>The Theory</a:t>
            </a:r>
          </a:p>
          <a:p>
            <a:pPr>
              <a:buNone/>
            </a:pPr>
            <a:r>
              <a:rPr lang="en-US" dirty="0"/>
              <a:t>Let </a:t>
            </a:r>
          </a:p>
          <a:p>
            <a:pPr>
              <a:buNone/>
            </a:pPr>
            <a:r>
              <a:rPr lang="en-US" dirty="0"/>
              <a:t>K be the capital stock</a:t>
            </a:r>
          </a:p>
          <a:p>
            <a:pPr>
              <a:buNone/>
            </a:pPr>
            <a:r>
              <a:rPr lang="en-US" dirty="0"/>
              <a:t>Y be the level of output</a:t>
            </a:r>
          </a:p>
          <a:p>
            <a:pPr>
              <a:buNone/>
            </a:pPr>
            <a:r>
              <a:rPr lang="el-GR" dirty="0"/>
              <a:t>ω</a:t>
            </a:r>
            <a:r>
              <a:rPr lang="en-US" dirty="0"/>
              <a:t> is the capital-output ratio (the desired amount of capital per output per time period)</a:t>
            </a:r>
          </a:p>
          <a:p>
            <a:pPr>
              <a:buNone/>
            </a:pPr>
            <a:r>
              <a:rPr lang="en-US" dirty="0"/>
              <a:t>		K = </a:t>
            </a:r>
            <a:r>
              <a:rPr lang="el-GR" dirty="0"/>
              <a:t>ω</a:t>
            </a:r>
            <a:r>
              <a:rPr lang="en-US" dirty="0"/>
              <a:t> Y</a:t>
            </a:r>
          </a:p>
          <a:p>
            <a:pPr>
              <a:buNone/>
            </a:pPr>
            <a:r>
              <a:rPr lang="en-US" dirty="0"/>
              <a:t>As we have assumed </a:t>
            </a:r>
            <a:r>
              <a:rPr lang="el-GR" dirty="0"/>
              <a:t>ω</a:t>
            </a:r>
            <a:r>
              <a:rPr lang="en-US" dirty="0"/>
              <a:t> fixed, K changes with change in Y over successive periods.</a:t>
            </a:r>
          </a:p>
          <a:p>
            <a:pPr>
              <a:buNone/>
            </a:pPr>
            <a:r>
              <a:rPr lang="en-US" dirty="0"/>
              <a:t>In time period t-1,</a:t>
            </a:r>
          </a:p>
          <a:p>
            <a:pPr>
              <a:buNone/>
            </a:pPr>
            <a:r>
              <a:rPr lang="en-US" dirty="0"/>
              <a:t>	</a:t>
            </a:r>
            <a:r>
              <a:rPr lang="en-IN" dirty="0"/>
              <a:t> 	K</a:t>
            </a:r>
            <a:r>
              <a:rPr lang="en-IN" baseline="-25000" dirty="0"/>
              <a:t>t-1 </a:t>
            </a:r>
            <a:r>
              <a:rPr lang="en-IN" dirty="0"/>
              <a:t>= </a:t>
            </a:r>
            <a:r>
              <a:rPr lang="el-GR" dirty="0"/>
              <a:t>ω</a:t>
            </a:r>
            <a:r>
              <a:rPr lang="en-US" dirty="0"/>
              <a:t> Y</a:t>
            </a:r>
            <a:r>
              <a:rPr lang="en-US" baseline="-25000" dirty="0"/>
              <a:t>t-1</a:t>
            </a:r>
            <a:endParaRPr lang="en-IN" dirty="0"/>
          </a:p>
          <a:p>
            <a:pPr>
              <a:buNone/>
            </a:pPr>
            <a:endParaRPr lang="en-I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85728"/>
            <a:ext cx="8715436" cy="6357982"/>
          </a:xfrm>
        </p:spPr>
        <p:txBody>
          <a:bodyPr>
            <a:normAutofit fontScale="70000" lnSpcReduction="20000"/>
          </a:bodyPr>
          <a:lstStyle/>
          <a:p>
            <a:r>
              <a:rPr lang="en-IN" dirty="0"/>
              <a:t>If output rises from period t-1 to period t, the desired capital stock will be </a:t>
            </a:r>
          </a:p>
          <a:p>
            <a:pPr>
              <a:buNone/>
            </a:pPr>
            <a:r>
              <a:rPr lang="en-IN" dirty="0"/>
              <a:t>	K</a:t>
            </a:r>
            <a:r>
              <a:rPr lang="en-IN" baseline="-25000" dirty="0"/>
              <a:t>t </a:t>
            </a:r>
            <a:r>
              <a:rPr lang="en-IN" dirty="0"/>
              <a:t>= </a:t>
            </a:r>
            <a:r>
              <a:rPr lang="el-GR" dirty="0"/>
              <a:t>ω</a:t>
            </a:r>
            <a:r>
              <a:rPr lang="en-US" dirty="0"/>
              <a:t> </a:t>
            </a:r>
            <a:r>
              <a:rPr lang="en-US" dirty="0" err="1"/>
              <a:t>Y</a:t>
            </a:r>
            <a:r>
              <a:rPr lang="en-US" baseline="-25000" dirty="0" err="1"/>
              <a:t>t</a:t>
            </a:r>
            <a:endParaRPr lang="en-IN" dirty="0"/>
          </a:p>
          <a:p>
            <a:r>
              <a:rPr lang="en-US" dirty="0"/>
              <a:t>The increase in the desired capital stock is K</a:t>
            </a:r>
            <a:r>
              <a:rPr lang="en-US" baseline="-25000" dirty="0"/>
              <a:t>t</a:t>
            </a:r>
            <a:r>
              <a:rPr lang="en-US" dirty="0"/>
              <a:t> – K</a:t>
            </a:r>
            <a:r>
              <a:rPr lang="en-US" baseline="-25000" dirty="0"/>
              <a:t>t-1</a:t>
            </a:r>
            <a:r>
              <a:rPr lang="en-US" dirty="0"/>
              <a:t>.</a:t>
            </a:r>
            <a:endParaRPr lang="en-IN" dirty="0"/>
          </a:p>
          <a:p>
            <a:r>
              <a:rPr lang="en-US" dirty="0"/>
              <a:t>Hence, net investment in time period t is given as </a:t>
            </a:r>
            <a:endParaRPr lang="en-IN" dirty="0"/>
          </a:p>
          <a:p>
            <a:pPr>
              <a:buNone/>
            </a:pPr>
            <a:r>
              <a:rPr lang="en-US" dirty="0"/>
              <a:t>	I</a:t>
            </a:r>
            <a:r>
              <a:rPr lang="en-US" baseline="-25000" dirty="0"/>
              <a:t>t </a:t>
            </a:r>
            <a:r>
              <a:rPr lang="en-US" dirty="0"/>
              <a:t>= K</a:t>
            </a:r>
            <a:r>
              <a:rPr lang="en-US" baseline="-25000" dirty="0"/>
              <a:t>t</a:t>
            </a:r>
            <a:r>
              <a:rPr lang="en-US" dirty="0"/>
              <a:t> – K</a:t>
            </a:r>
            <a:r>
              <a:rPr lang="en-US" baseline="-25000" dirty="0"/>
              <a:t>t-1</a:t>
            </a:r>
            <a:r>
              <a:rPr lang="en-US" dirty="0"/>
              <a:t> = </a:t>
            </a:r>
            <a:r>
              <a:rPr lang="el-GR" dirty="0"/>
              <a:t>ω</a:t>
            </a:r>
            <a:r>
              <a:rPr lang="en-US" dirty="0"/>
              <a:t> </a:t>
            </a:r>
            <a:r>
              <a:rPr lang="en-US" dirty="0" err="1"/>
              <a:t>Y</a:t>
            </a:r>
            <a:r>
              <a:rPr lang="en-US" baseline="-25000" dirty="0" err="1"/>
              <a:t>t</a:t>
            </a:r>
            <a:r>
              <a:rPr lang="en-US" dirty="0"/>
              <a:t> - </a:t>
            </a:r>
            <a:r>
              <a:rPr lang="el-GR" dirty="0"/>
              <a:t>ω</a:t>
            </a:r>
            <a:r>
              <a:rPr lang="en-US" dirty="0"/>
              <a:t> Y</a:t>
            </a:r>
            <a:r>
              <a:rPr lang="en-US" baseline="-25000" dirty="0"/>
              <a:t>t-1</a:t>
            </a:r>
            <a:r>
              <a:rPr lang="en-US" dirty="0"/>
              <a:t> = </a:t>
            </a:r>
            <a:r>
              <a:rPr lang="el-GR" dirty="0"/>
              <a:t>ω </a:t>
            </a:r>
            <a:r>
              <a:rPr lang="en-US" dirty="0"/>
              <a:t>(</a:t>
            </a:r>
            <a:r>
              <a:rPr lang="en-US" dirty="0" err="1"/>
              <a:t>Y</a:t>
            </a:r>
            <a:r>
              <a:rPr lang="en-US" baseline="-25000" dirty="0" err="1"/>
              <a:t>t</a:t>
            </a:r>
            <a:r>
              <a:rPr lang="en-US" dirty="0"/>
              <a:t> – Y</a:t>
            </a:r>
            <a:r>
              <a:rPr lang="en-US" baseline="-25000" dirty="0"/>
              <a:t>t-1</a:t>
            </a:r>
            <a:r>
              <a:rPr lang="en-US" dirty="0"/>
              <a:t>)</a:t>
            </a:r>
          </a:p>
          <a:p>
            <a:pPr>
              <a:buNone/>
            </a:pPr>
            <a:r>
              <a:rPr lang="en-US" dirty="0"/>
              <a:t>	The net investment is the capital-output ratio times the difference in output.  Since, capital-output ratio decides about the multiple by which investment changes, it is called the accelerator.</a:t>
            </a:r>
            <a:endParaRPr lang="en-IN" dirty="0"/>
          </a:p>
          <a:p>
            <a:r>
              <a:rPr lang="en-US" dirty="0"/>
              <a:t>If </a:t>
            </a:r>
            <a:r>
              <a:rPr lang="en-US" dirty="0" err="1"/>
              <a:t>Y</a:t>
            </a:r>
            <a:r>
              <a:rPr lang="en-US" baseline="-25000" dirty="0" err="1"/>
              <a:t>t</a:t>
            </a:r>
            <a:r>
              <a:rPr lang="en-US" dirty="0"/>
              <a:t> &gt; Y</a:t>
            </a:r>
            <a:r>
              <a:rPr lang="en-US" baseline="-25000" dirty="0"/>
              <a:t>t-1</a:t>
            </a:r>
            <a:r>
              <a:rPr lang="en-US" dirty="0"/>
              <a:t>, there is positive net investment</a:t>
            </a:r>
          </a:p>
          <a:p>
            <a:r>
              <a:rPr lang="en-US" dirty="0"/>
              <a:t>If </a:t>
            </a:r>
            <a:r>
              <a:rPr lang="en-US" dirty="0" err="1"/>
              <a:t>Y</a:t>
            </a:r>
            <a:r>
              <a:rPr lang="en-US" baseline="-25000" dirty="0" err="1"/>
              <a:t>t</a:t>
            </a:r>
            <a:r>
              <a:rPr lang="en-US" dirty="0"/>
              <a:t> = Y</a:t>
            </a:r>
            <a:r>
              <a:rPr lang="en-US" baseline="-25000" dirty="0"/>
              <a:t>t-1</a:t>
            </a:r>
            <a:r>
              <a:rPr lang="en-US" dirty="0"/>
              <a:t>, net investment is zero</a:t>
            </a:r>
            <a:endParaRPr lang="en-IN" dirty="0"/>
          </a:p>
          <a:p>
            <a:r>
              <a:rPr lang="en-US" dirty="0"/>
              <a:t>If, </a:t>
            </a:r>
            <a:r>
              <a:rPr lang="en-US" dirty="0" err="1"/>
              <a:t>Y</a:t>
            </a:r>
            <a:r>
              <a:rPr lang="en-US" baseline="-25000" dirty="0" err="1"/>
              <a:t>t</a:t>
            </a:r>
            <a:r>
              <a:rPr lang="en-US" dirty="0"/>
              <a:t> &lt; Y</a:t>
            </a:r>
            <a:r>
              <a:rPr lang="en-US" baseline="-25000" dirty="0"/>
              <a:t>t-1</a:t>
            </a:r>
            <a:r>
              <a:rPr lang="en-US" dirty="0"/>
              <a:t>, there is negative net investment or disinvestment during time period t.</a:t>
            </a:r>
            <a:endParaRPr lang="en-IN" dirty="0"/>
          </a:p>
          <a:p>
            <a:r>
              <a:rPr lang="en-US" dirty="0"/>
              <a:t>Gross investment = Net investment + Replacement investment (depreciation)</a:t>
            </a:r>
            <a:endParaRPr lang="en-IN" dirty="0"/>
          </a:p>
          <a:p>
            <a:r>
              <a:rPr lang="en-US" dirty="0"/>
              <a:t>Net investment = I</a:t>
            </a:r>
            <a:r>
              <a:rPr lang="en-US" baseline="-25000" dirty="0"/>
              <a:t>t</a:t>
            </a:r>
            <a:r>
              <a:rPr lang="en-US" dirty="0"/>
              <a:t> , Depreciation = </a:t>
            </a:r>
            <a:r>
              <a:rPr lang="en-US" dirty="0" err="1"/>
              <a:t>D</a:t>
            </a:r>
            <a:r>
              <a:rPr lang="en-US" baseline="-25000" dirty="0" err="1"/>
              <a:t>t</a:t>
            </a:r>
            <a:r>
              <a:rPr lang="en-US" baseline="-25000" dirty="0"/>
              <a:t> </a:t>
            </a:r>
            <a:r>
              <a:rPr lang="en-US" dirty="0"/>
              <a:t>, Gross investment = I</a:t>
            </a:r>
            <a:r>
              <a:rPr lang="en-US" baseline="-25000" dirty="0"/>
              <a:t>t</a:t>
            </a:r>
            <a:r>
              <a:rPr lang="en-US" dirty="0"/>
              <a:t> + </a:t>
            </a:r>
            <a:r>
              <a:rPr lang="en-US" dirty="0" err="1"/>
              <a:t>D</a:t>
            </a:r>
            <a:r>
              <a:rPr lang="en-US" baseline="-25000" dirty="0" err="1"/>
              <a:t>t</a:t>
            </a:r>
            <a:endParaRPr lang="en-IN" dirty="0"/>
          </a:p>
          <a:p>
            <a:r>
              <a:rPr lang="en-US" dirty="0"/>
              <a:t>Gross investment = I</a:t>
            </a:r>
            <a:r>
              <a:rPr lang="en-US" baseline="-25000" dirty="0"/>
              <a:t>t</a:t>
            </a:r>
            <a:r>
              <a:rPr lang="en-US" dirty="0"/>
              <a:t> + </a:t>
            </a:r>
            <a:r>
              <a:rPr lang="en-US" dirty="0" err="1"/>
              <a:t>D</a:t>
            </a:r>
            <a:r>
              <a:rPr lang="en-US" baseline="-25000" dirty="0" err="1"/>
              <a:t>t</a:t>
            </a:r>
            <a:r>
              <a:rPr lang="en-US" dirty="0"/>
              <a:t> = </a:t>
            </a:r>
            <a:r>
              <a:rPr lang="el-GR" dirty="0"/>
              <a:t>ω </a:t>
            </a:r>
            <a:r>
              <a:rPr lang="en-US" dirty="0"/>
              <a:t>(</a:t>
            </a:r>
            <a:r>
              <a:rPr lang="en-US" dirty="0" err="1"/>
              <a:t>Y</a:t>
            </a:r>
            <a:r>
              <a:rPr lang="en-US" baseline="-25000" dirty="0" err="1"/>
              <a:t>t</a:t>
            </a:r>
            <a:r>
              <a:rPr lang="en-US" dirty="0"/>
              <a:t> – Y</a:t>
            </a:r>
            <a:r>
              <a:rPr lang="en-US" baseline="-25000" dirty="0"/>
              <a:t>t-1</a:t>
            </a:r>
            <a:r>
              <a:rPr lang="en-US" dirty="0"/>
              <a:t>) + </a:t>
            </a:r>
            <a:r>
              <a:rPr lang="en-US" dirty="0" err="1"/>
              <a:t>D</a:t>
            </a:r>
            <a:r>
              <a:rPr lang="en-US" baseline="-25000" dirty="0" err="1"/>
              <a:t>t</a:t>
            </a:r>
            <a:endParaRPr lang="en-IN" dirty="0"/>
          </a:p>
          <a:p>
            <a:r>
              <a:rPr lang="en-US" dirty="0"/>
              <a:t>As negative net investment in plant and equipment is limited to the amount of depreciation of the capital stock the sum of I</a:t>
            </a:r>
            <a:r>
              <a:rPr lang="en-US" baseline="-25000" dirty="0"/>
              <a:t>t</a:t>
            </a:r>
            <a:r>
              <a:rPr lang="en-US" dirty="0"/>
              <a:t> + </a:t>
            </a:r>
            <a:r>
              <a:rPr lang="en-US" dirty="0" err="1"/>
              <a:t>D</a:t>
            </a:r>
            <a:r>
              <a:rPr lang="en-US" baseline="-25000" dirty="0" err="1"/>
              <a:t>t</a:t>
            </a:r>
            <a:r>
              <a:rPr lang="en-US" dirty="0"/>
              <a:t> cannot be less than zero.</a:t>
            </a:r>
            <a:endParaRPr lang="en-IN" dirty="0"/>
          </a:p>
          <a:p>
            <a:pPr>
              <a:buNone/>
            </a:pPr>
            <a:endParaRPr lang="en-IN"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85728"/>
            <a:ext cx="8715436" cy="6357982"/>
          </a:xfrm>
        </p:spPr>
        <p:txBody>
          <a:bodyPr>
            <a:normAutofit/>
          </a:bodyPr>
          <a:lstStyle/>
          <a:p>
            <a:pPr algn="ctr"/>
            <a:endParaRPr lang="en-US" b="1" i="1" dirty="0">
              <a:solidFill>
                <a:schemeClr val="accent6">
                  <a:lumMod val="75000"/>
                </a:schemeClr>
              </a:solidFill>
            </a:endParaRPr>
          </a:p>
          <a:p>
            <a:pPr algn="ctr"/>
            <a:r>
              <a:rPr lang="en-US" b="1" i="1" dirty="0">
                <a:solidFill>
                  <a:schemeClr val="accent6">
                    <a:lumMod val="75000"/>
                  </a:schemeClr>
                </a:solidFill>
              </a:rPr>
              <a:t>The rate of change in investment is significantly higher than the rate of change in output.</a:t>
            </a:r>
          </a:p>
          <a:p>
            <a:pPr algn="ctr"/>
            <a:r>
              <a:rPr lang="en-US" b="1" i="1" dirty="0">
                <a:solidFill>
                  <a:srgbClr val="00B0F0"/>
                </a:solidFill>
              </a:rPr>
              <a:t>A unit change in output causes a accelerator </a:t>
            </a:r>
          </a:p>
          <a:p>
            <a:pPr algn="ctr">
              <a:buNone/>
            </a:pPr>
            <a:r>
              <a:rPr lang="en-US" b="1" i="1" dirty="0">
                <a:solidFill>
                  <a:srgbClr val="00B0F0"/>
                </a:solidFill>
              </a:rPr>
              <a:t>(</a:t>
            </a:r>
            <a:r>
              <a:rPr lang="el-GR" b="1" i="1" dirty="0">
                <a:solidFill>
                  <a:srgbClr val="00B0F0"/>
                </a:solidFill>
              </a:rPr>
              <a:t>ω</a:t>
            </a:r>
            <a:r>
              <a:rPr lang="en-US" b="1" i="1" dirty="0">
                <a:solidFill>
                  <a:srgbClr val="00B0F0"/>
                </a:solidFill>
              </a:rPr>
              <a:t> = K/Y) times change in investment.</a:t>
            </a:r>
          </a:p>
          <a:p>
            <a:pPr algn="ctr"/>
            <a:r>
              <a:rPr lang="en-US" b="1" i="1" dirty="0">
                <a:solidFill>
                  <a:srgbClr val="C00000"/>
                </a:solidFill>
              </a:rPr>
              <a:t>That is why, the principle is called the accelerator principle.</a:t>
            </a:r>
          </a:p>
          <a:p>
            <a:pPr algn="ctr"/>
            <a:r>
              <a:rPr lang="en-US" b="1" i="1" dirty="0">
                <a:solidFill>
                  <a:srgbClr val="002060"/>
                </a:solidFill>
              </a:rPr>
              <a:t>A change in output demand accelerates the change in investment demand by a multiple called accelerator.</a:t>
            </a:r>
            <a:endParaRPr lang="en-IN" b="1" i="1" dirty="0">
              <a:solidFill>
                <a:srgbClr val="00206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14290"/>
            <a:ext cx="8715436" cy="6286544"/>
          </a:xfrm>
        </p:spPr>
        <p:txBody>
          <a:bodyPr>
            <a:normAutofit fontScale="77500" lnSpcReduction="20000"/>
          </a:bodyPr>
          <a:lstStyle/>
          <a:p>
            <a:pPr lvl="0"/>
            <a:r>
              <a:rPr lang="en-US" b="1" u="sng" dirty="0"/>
              <a:t>How Accelerator Principle Works: </a:t>
            </a:r>
          </a:p>
          <a:p>
            <a:pPr marL="0" lvl="0" indent="0">
              <a:buNone/>
            </a:pPr>
            <a:r>
              <a:rPr lang="en-US" dirty="0"/>
              <a:t>     We illustrate how accelerator principle works in terms of the figures given in the table below. </a:t>
            </a:r>
            <a:r>
              <a:rPr lang="en-US" b="1" i="1" dirty="0"/>
              <a:t>Let us see how output and gross investment </a:t>
            </a:r>
            <a:r>
              <a:rPr lang="en-IN" b="1" i="1" dirty="0"/>
              <a:t>change over different time periods. </a:t>
            </a:r>
            <a:r>
              <a:rPr lang="en-IN" dirty="0"/>
              <a:t>The time periods in which investment is made is given in column 1. The assumed level of output and income for each period is given in column 2. These output levels are taken to be given. Assuming a constant capital-output ratio, </a:t>
            </a:r>
            <a:r>
              <a:rPr lang="el-GR" dirty="0"/>
              <a:t>ω</a:t>
            </a:r>
            <a:r>
              <a:rPr lang="en-US" dirty="0"/>
              <a:t> </a:t>
            </a:r>
            <a:r>
              <a:rPr lang="en-US" b="1" dirty="0"/>
              <a:t>(accelerator) = 2, </a:t>
            </a:r>
            <a:r>
              <a:rPr lang="en-US" dirty="0"/>
              <a:t> the desired capital stock corresponding to each period is given in column 3. The figures in column 3 are the corresponding figures in column 2 multiplied by the capital output ratio (</a:t>
            </a:r>
            <a:r>
              <a:rPr lang="el-GR" dirty="0"/>
              <a:t>ω</a:t>
            </a:r>
            <a:r>
              <a:rPr lang="en-US" dirty="0"/>
              <a:t>=2). Column 4 gives the actual capital stock in each time period. The average life of the capital goods is assumed to be 20 time periods. This simply means that the capital goods wear out by 5% of the actual capital stock in period 1 and remains same in each time period. The replacement investment of 5% of the actual capital stock in period 1 is given in column 5. Net investment is given in column 6. Net investment is equal to </a:t>
            </a:r>
            <a:r>
              <a:rPr lang="el-GR" dirty="0"/>
              <a:t>ω</a:t>
            </a:r>
            <a:r>
              <a:rPr lang="en-US" dirty="0"/>
              <a:t>=2  times the difference between output of each period and the preceding period. Gross investment is the sum of net investment (column 6) and depreciation or replacement (column 5). </a:t>
            </a:r>
            <a:endParaRPr lang="en-IN" b="1" dirty="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85718" y="642923"/>
          <a:ext cx="8643999" cy="6061885"/>
        </p:xfrm>
        <a:graphic>
          <a:graphicData uri="http://schemas.openxmlformats.org/drawingml/2006/table">
            <a:tbl>
              <a:tblPr/>
              <a:tblGrid>
                <a:gridCol w="610589">
                  <a:extLst>
                    <a:ext uri="{9D8B030D-6E8A-4147-A177-3AD203B41FA5}">
                      <a16:colId xmlns:a16="http://schemas.microsoft.com/office/drawing/2014/main" val="20000"/>
                    </a:ext>
                  </a:extLst>
                </a:gridCol>
                <a:gridCol w="747972">
                  <a:extLst>
                    <a:ext uri="{9D8B030D-6E8A-4147-A177-3AD203B41FA5}">
                      <a16:colId xmlns:a16="http://schemas.microsoft.com/office/drawing/2014/main" val="20001"/>
                    </a:ext>
                  </a:extLst>
                </a:gridCol>
                <a:gridCol w="747972">
                  <a:extLst>
                    <a:ext uri="{9D8B030D-6E8A-4147-A177-3AD203B41FA5}">
                      <a16:colId xmlns:a16="http://schemas.microsoft.com/office/drawing/2014/main" val="20002"/>
                    </a:ext>
                  </a:extLst>
                </a:gridCol>
                <a:gridCol w="1275298">
                  <a:extLst>
                    <a:ext uri="{9D8B030D-6E8A-4147-A177-3AD203B41FA5}">
                      <a16:colId xmlns:a16="http://schemas.microsoft.com/office/drawing/2014/main" val="20003"/>
                    </a:ext>
                  </a:extLst>
                </a:gridCol>
                <a:gridCol w="1171221">
                  <a:extLst>
                    <a:ext uri="{9D8B030D-6E8A-4147-A177-3AD203B41FA5}">
                      <a16:colId xmlns:a16="http://schemas.microsoft.com/office/drawing/2014/main" val="20004"/>
                    </a:ext>
                  </a:extLst>
                </a:gridCol>
                <a:gridCol w="1218402">
                  <a:extLst>
                    <a:ext uri="{9D8B030D-6E8A-4147-A177-3AD203B41FA5}">
                      <a16:colId xmlns:a16="http://schemas.microsoft.com/office/drawing/2014/main" val="20005"/>
                    </a:ext>
                  </a:extLst>
                </a:gridCol>
                <a:gridCol w="957515">
                  <a:extLst>
                    <a:ext uri="{9D8B030D-6E8A-4147-A177-3AD203B41FA5}">
                      <a16:colId xmlns:a16="http://schemas.microsoft.com/office/drawing/2014/main" val="20006"/>
                    </a:ext>
                  </a:extLst>
                </a:gridCol>
                <a:gridCol w="957515">
                  <a:extLst>
                    <a:ext uri="{9D8B030D-6E8A-4147-A177-3AD203B41FA5}">
                      <a16:colId xmlns:a16="http://schemas.microsoft.com/office/drawing/2014/main" val="20007"/>
                    </a:ext>
                  </a:extLst>
                </a:gridCol>
                <a:gridCol w="957515">
                  <a:extLst>
                    <a:ext uri="{9D8B030D-6E8A-4147-A177-3AD203B41FA5}">
                      <a16:colId xmlns:a16="http://schemas.microsoft.com/office/drawing/2014/main" val="20008"/>
                    </a:ext>
                  </a:extLst>
                </a:gridCol>
              </a:tblGrid>
              <a:tr h="638742">
                <a:tc>
                  <a:txBody>
                    <a:bodyPr/>
                    <a:lstStyle/>
                    <a:p>
                      <a:pPr algn="ctr">
                        <a:lnSpc>
                          <a:spcPct val="115000"/>
                        </a:lnSpc>
                        <a:spcAft>
                          <a:spcPts val="0"/>
                        </a:spcAft>
                      </a:pPr>
                      <a:r>
                        <a:rPr lang="en-IN" sz="1100" b="1" dirty="0">
                          <a:solidFill>
                            <a:srgbClr val="002060"/>
                          </a:solidFill>
                          <a:latin typeface="Calibri"/>
                          <a:ea typeface="Calibri"/>
                          <a:cs typeface="Times New Roman"/>
                        </a:rPr>
                        <a:t>Period</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IN" sz="1100" b="1" dirty="0">
                          <a:solidFill>
                            <a:srgbClr val="002060"/>
                          </a:solidFill>
                          <a:latin typeface="Calibri"/>
                          <a:ea typeface="Calibri"/>
                          <a:cs typeface="Times New Roman"/>
                        </a:rPr>
                        <a:t>Output</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US" sz="1100" b="1" dirty="0">
                          <a:solidFill>
                            <a:srgbClr val="002060"/>
                          </a:solidFill>
                          <a:latin typeface="Calibri"/>
                          <a:ea typeface="Calibri"/>
                          <a:cs typeface="Times New Roman"/>
                        </a:rPr>
                        <a:t>Absolute amount of  </a:t>
                      </a:r>
                      <a:r>
                        <a:rPr lang="el-GR" sz="1100" b="1" dirty="0">
                          <a:solidFill>
                            <a:srgbClr val="002060"/>
                          </a:solidFill>
                          <a:latin typeface="Calibri"/>
                          <a:ea typeface="Calibri"/>
                          <a:cs typeface="Times New Roman"/>
                        </a:rPr>
                        <a:t>Δ</a:t>
                      </a:r>
                      <a:r>
                        <a:rPr lang="en-US" sz="1100" b="1" dirty="0">
                          <a:solidFill>
                            <a:srgbClr val="002060"/>
                          </a:solidFill>
                          <a:latin typeface="Calibri"/>
                          <a:ea typeface="Calibri"/>
                          <a:cs typeface="Times New Roman"/>
                        </a:rPr>
                        <a:t>Y</a:t>
                      </a:r>
                      <a:endParaRPr lang="en-IN" sz="1100" b="1" dirty="0">
                        <a:solidFill>
                          <a:srgbClr val="002060"/>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IN" sz="1100" b="1" dirty="0">
                          <a:solidFill>
                            <a:srgbClr val="002060"/>
                          </a:solidFill>
                          <a:latin typeface="Calibri"/>
                          <a:ea typeface="Calibri"/>
                          <a:cs typeface="Times New Roman"/>
                        </a:rPr>
                        <a:t>Desired Capital</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IN" sz="1100" b="1" dirty="0">
                          <a:solidFill>
                            <a:srgbClr val="002060"/>
                          </a:solidFill>
                          <a:latin typeface="Calibri"/>
                          <a:ea typeface="Calibri"/>
                          <a:cs typeface="Times New Roman"/>
                        </a:rPr>
                        <a:t>Actual Capital</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IN" sz="1100" b="1" dirty="0">
                          <a:solidFill>
                            <a:srgbClr val="002060"/>
                          </a:solidFill>
                          <a:latin typeface="Calibri"/>
                          <a:ea typeface="Calibri"/>
                          <a:cs typeface="Times New Roman"/>
                        </a:rPr>
                        <a:t>Replacement Investment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IN" sz="1100" b="1" dirty="0">
                          <a:solidFill>
                            <a:srgbClr val="002060"/>
                          </a:solidFill>
                          <a:latin typeface="Calibri"/>
                          <a:ea typeface="Calibri"/>
                          <a:cs typeface="Times New Roman"/>
                        </a:rPr>
                        <a:t>Net Investment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IN" sz="1100" b="1" dirty="0">
                          <a:solidFill>
                            <a:srgbClr val="002060"/>
                          </a:solidFill>
                          <a:latin typeface="Calibri"/>
                          <a:ea typeface="Calibri"/>
                          <a:cs typeface="Times New Roman"/>
                        </a:rPr>
                        <a:t>Gross Investment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l-GR" sz="1800" b="1" dirty="0">
                          <a:solidFill>
                            <a:srgbClr val="002060"/>
                          </a:solidFill>
                          <a:latin typeface="Calibri"/>
                          <a:ea typeface="Calibri"/>
                          <a:cs typeface="Times New Roman"/>
                        </a:rPr>
                        <a:t>Δ</a:t>
                      </a:r>
                      <a:r>
                        <a:rPr lang="en-IN" sz="2000" b="1" kern="1200" dirty="0" err="1">
                          <a:solidFill>
                            <a:schemeClr val="tx1"/>
                          </a:solidFill>
                          <a:latin typeface="+mn-lt"/>
                          <a:ea typeface="+mn-ea"/>
                          <a:cs typeface="+mn-cs"/>
                        </a:rPr>
                        <a:t>I</a:t>
                      </a:r>
                      <a:r>
                        <a:rPr lang="en-IN" sz="2000" b="1" kern="1200" baseline="-25000" dirty="0" err="1">
                          <a:solidFill>
                            <a:schemeClr val="tx1"/>
                          </a:solidFill>
                          <a:latin typeface="+mn-lt"/>
                          <a:ea typeface="+mn-ea"/>
                          <a:cs typeface="+mn-cs"/>
                        </a:rPr>
                        <a:t>g</a:t>
                      </a:r>
                      <a:endParaRPr lang="en-IN" sz="2000" kern="1200" dirty="0">
                        <a:solidFill>
                          <a:schemeClr val="tx1"/>
                        </a:solidFill>
                        <a:latin typeface="+mn-lt"/>
                        <a:ea typeface="+mn-ea"/>
                        <a:cs typeface="+mn-cs"/>
                      </a:endParaRPr>
                    </a:p>
                    <a:p>
                      <a:pPr algn="ctr">
                        <a:lnSpc>
                          <a:spcPct val="115000"/>
                        </a:lnSpc>
                        <a:spcAft>
                          <a:spcPts val="0"/>
                        </a:spcAft>
                      </a:pPr>
                      <a:endParaRPr lang="en-IN" sz="1100" b="1" dirty="0">
                        <a:solidFill>
                          <a:srgbClr val="002060"/>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289947">
                <a:tc>
                  <a:txBody>
                    <a:bodyPr/>
                    <a:lstStyle/>
                    <a:p>
                      <a:pPr algn="ctr">
                        <a:lnSpc>
                          <a:spcPct val="115000"/>
                        </a:lnSpc>
                        <a:spcAft>
                          <a:spcPts val="0"/>
                        </a:spcAft>
                      </a:pPr>
                      <a:r>
                        <a:rPr lang="en-IN" sz="900" b="1" dirty="0">
                          <a:solidFill>
                            <a:srgbClr val="FF0000"/>
                          </a:solidFill>
                          <a:latin typeface="Calibri"/>
                          <a:ea typeface="Calibri"/>
                          <a:cs typeface="Times New Roman"/>
                        </a:rPr>
                        <a:t>(1)</a:t>
                      </a:r>
                      <a:endParaRPr lang="en-IN" sz="9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IN" sz="900" b="1" dirty="0">
                          <a:solidFill>
                            <a:srgbClr val="FF0000"/>
                          </a:solidFill>
                          <a:latin typeface="Calibri"/>
                          <a:ea typeface="Calibri"/>
                          <a:cs typeface="Times New Roman"/>
                        </a:rPr>
                        <a:t>(2)</a:t>
                      </a:r>
                      <a:endParaRPr lang="en-IN" sz="9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US" sz="900" dirty="0">
                          <a:solidFill>
                            <a:srgbClr val="FF0000"/>
                          </a:solidFill>
                          <a:latin typeface="Calibri"/>
                          <a:ea typeface="Calibri"/>
                          <a:cs typeface="Times New Roman"/>
                        </a:rPr>
                        <a:t>(3)</a:t>
                      </a:r>
                      <a:endParaRPr lang="en-IN" sz="900" dirty="0">
                        <a:solidFill>
                          <a:srgbClr val="FF0000"/>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IN" sz="900" b="1" dirty="0">
                          <a:solidFill>
                            <a:srgbClr val="FF0000"/>
                          </a:solidFill>
                          <a:latin typeface="Calibri"/>
                          <a:ea typeface="Calibri"/>
                          <a:cs typeface="Times New Roman"/>
                        </a:rPr>
                        <a:t>(4)</a:t>
                      </a:r>
                      <a:endParaRPr lang="en-IN" sz="9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IN" sz="900" b="1" dirty="0">
                          <a:solidFill>
                            <a:srgbClr val="FF0000"/>
                          </a:solidFill>
                          <a:latin typeface="Calibri"/>
                          <a:ea typeface="Calibri"/>
                          <a:cs typeface="Times New Roman"/>
                        </a:rPr>
                        <a:t>(5)</a:t>
                      </a:r>
                      <a:endParaRPr lang="en-IN" sz="9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IN" sz="900" b="1" dirty="0">
                          <a:solidFill>
                            <a:srgbClr val="FF0000"/>
                          </a:solidFill>
                          <a:latin typeface="Calibri"/>
                          <a:ea typeface="Calibri"/>
                          <a:cs typeface="Times New Roman"/>
                        </a:rPr>
                        <a:t>(6)</a:t>
                      </a:r>
                      <a:endParaRPr lang="en-IN" sz="9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IN" sz="900" b="1" dirty="0">
                          <a:solidFill>
                            <a:srgbClr val="FF0000"/>
                          </a:solidFill>
                          <a:latin typeface="Calibri"/>
                          <a:ea typeface="Calibri"/>
                          <a:cs typeface="Times New Roman"/>
                        </a:rPr>
                        <a:t>(7)</a:t>
                      </a:r>
                      <a:endParaRPr lang="en-IN" sz="9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IN" sz="900" b="1" dirty="0">
                          <a:solidFill>
                            <a:srgbClr val="FF0000"/>
                          </a:solidFill>
                          <a:latin typeface="Calibri"/>
                          <a:ea typeface="Calibri"/>
                          <a:cs typeface="Times New Roman"/>
                        </a:rPr>
                        <a:t>(8)</a:t>
                      </a:r>
                      <a:endParaRPr lang="en-IN" sz="9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IN" sz="900" b="1" dirty="0">
                          <a:solidFill>
                            <a:srgbClr val="FF0000"/>
                          </a:solidFill>
                          <a:latin typeface="+mn-lt"/>
                          <a:ea typeface="Calibri"/>
                          <a:cs typeface="Times New Roman"/>
                        </a:rPr>
                        <a:t>(9)</a:t>
                      </a:r>
                      <a:endParaRPr lang="en-IN" sz="9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r h="319369">
                <a:tc>
                  <a:txBody>
                    <a:bodyPr/>
                    <a:lstStyle/>
                    <a:p>
                      <a:pPr algn="r">
                        <a:lnSpc>
                          <a:spcPct val="115000"/>
                        </a:lnSpc>
                        <a:spcAft>
                          <a:spcPts val="0"/>
                        </a:spcAft>
                      </a:pPr>
                      <a:r>
                        <a:rPr lang="en-IN" sz="1100" b="1" dirty="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10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10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19369">
                <a:tc>
                  <a:txBody>
                    <a:bodyPr/>
                    <a:lstStyle/>
                    <a:p>
                      <a:pPr algn="r">
                        <a:lnSpc>
                          <a:spcPct val="115000"/>
                        </a:lnSpc>
                        <a:spcAft>
                          <a:spcPts val="0"/>
                        </a:spcAft>
                      </a:pPr>
                      <a:r>
                        <a:rPr lang="en-IN" sz="1100" b="1" dirty="0">
                          <a:latin typeface="Calibri"/>
                          <a:ea typeface="Calibri"/>
                          <a:cs typeface="Times New Roman"/>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200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200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a:latin typeface="Calibri"/>
                          <a:ea typeface="Calibri"/>
                          <a:cs typeface="Times New Roman"/>
                        </a:rPr>
                        <a:t>10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a:latin typeface="Calibri"/>
                          <a:ea typeface="Calibri"/>
                          <a:cs typeface="Times New Roman"/>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10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19369">
                <a:tc>
                  <a:txBody>
                    <a:bodyPr/>
                    <a:lstStyle/>
                    <a:p>
                      <a:pPr algn="r">
                        <a:lnSpc>
                          <a:spcPct val="115000"/>
                        </a:lnSpc>
                        <a:spcAft>
                          <a:spcPts val="0"/>
                        </a:spcAft>
                      </a:pPr>
                      <a:r>
                        <a:rPr lang="en-IN" sz="1100" b="1">
                          <a:latin typeface="Calibri"/>
                          <a:ea typeface="Calibri"/>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105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5 (5%)</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210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210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a:latin typeface="Calibri"/>
                          <a:ea typeface="Calibri"/>
                          <a:cs typeface="Times New Roman"/>
                        </a:rPr>
                        <a:t>10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20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+10 (100%)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19369">
                <a:tc>
                  <a:txBody>
                    <a:bodyPr/>
                    <a:lstStyle/>
                    <a:p>
                      <a:pPr algn="r">
                        <a:lnSpc>
                          <a:spcPct val="115000"/>
                        </a:lnSpc>
                        <a:spcAft>
                          <a:spcPts val="0"/>
                        </a:spcAft>
                      </a:pPr>
                      <a:r>
                        <a:rPr lang="en-IN" sz="1100" b="1">
                          <a:latin typeface="Calibri"/>
                          <a:ea typeface="Calibri"/>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110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5</a:t>
                      </a:r>
                    </a:p>
                    <a:p>
                      <a:pPr algn="r">
                        <a:lnSpc>
                          <a:spcPct val="115000"/>
                        </a:lnSpc>
                        <a:spcAft>
                          <a:spcPts val="0"/>
                        </a:spcAft>
                      </a:pPr>
                      <a:r>
                        <a:rPr lang="en-US" sz="1100" b="1" dirty="0">
                          <a:latin typeface="Calibri"/>
                          <a:ea typeface="Calibri"/>
                          <a:cs typeface="Times New Roman"/>
                        </a:rPr>
                        <a:t>same</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220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220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a:latin typeface="Calibri"/>
                          <a:ea typeface="Calibri"/>
                          <a:cs typeface="Times New Roman"/>
                        </a:rPr>
                        <a:t>10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10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20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baseline="0" dirty="0">
                          <a:latin typeface="Calibri"/>
                          <a:ea typeface="Calibri"/>
                          <a:cs typeface="Times New Roman"/>
                        </a:rPr>
                        <a:t>0 remains same</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19369">
                <a:tc>
                  <a:txBody>
                    <a:bodyPr/>
                    <a:lstStyle/>
                    <a:p>
                      <a:pPr algn="r">
                        <a:lnSpc>
                          <a:spcPct val="115000"/>
                        </a:lnSpc>
                        <a:spcAft>
                          <a:spcPts val="0"/>
                        </a:spcAft>
                      </a:pPr>
                      <a:r>
                        <a:rPr lang="en-IN" sz="1100" b="1">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125</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15 higher</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250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250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a:latin typeface="Calibri"/>
                          <a:ea typeface="Calibri"/>
                          <a:cs typeface="Times New Roman"/>
                        </a:rPr>
                        <a:t>10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30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40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20 rises</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19369">
                <a:tc>
                  <a:txBody>
                    <a:bodyPr/>
                    <a:lstStyle/>
                    <a:p>
                      <a:pPr algn="r">
                        <a:lnSpc>
                          <a:spcPct val="115000"/>
                        </a:lnSpc>
                        <a:spcAft>
                          <a:spcPts val="0"/>
                        </a:spcAft>
                      </a:pPr>
                      <a:r>
                        <a:rPr lang="en-IN" sz="1100" b="1">
                          <a:latin typeface="Calibri"/>
                          <a:ea typeface="Calibri"/>
                          <a:cs typeface="Times New Roman"/>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135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10 lower</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270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270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a:latin typeface="Calibri"/>
                          <a:ea typeface="Calibri"/>
                          <a:cs typeface="Times New Roman"/>
                        </a:rPr>
                        <a:t>10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20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30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-10  decreases </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19369">
                <a:tc>
                  <a:txBody>
                    <a:bodyPr/>
                    <a:lstStyle/>
                    <a:p>
                      <a:pPr algn="r">
                        <a:lnSpc>
                          <a:spcPct val="115000"/>
                        </a:lnSpc>
                        <a:spcAft>
                          <a:spcPts val="0"/>
                        </a:spcAft>
                      </a:pPr>
                      <a:r>
                        <a:rPr lang="en-IN" sz="1100" b="1">
                          <a:latin typeface="Calibri"/>
                          <a:ea typeface="Calibri"/>
                          <a:cs typeface="Times New Roman"/>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130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-5 declined</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260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260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a:latin typeface="Calibri"/>
                          <a:ea typeface="Calibri"/>
                          <a:cs typeface="Times New Roman"/>
                        </a:rPr>
                        <a:t>10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r>
                        <a:rPr lang="en-IN" sz="1100" b="1" dirty="0">
                          <a:latin typeface="Calibri"/>
                          <a:ea typeface="Calibri"/>
                          <a:cs typeface="Times New Roman"/>
                        </a:rPr>
                        <a:t>     -10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-30   decreases</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19369">
                <a:tc>
                  <a:txBody>
                    <a:bodyPr/>
                    <a:lstStyle/>
                    <a:p>
                      <a:pPr algn="r">
                        <a:lnSpc>
                          <a:spcPct val="115000"/>
                        </a:lnSpc>
                        <a:spcAft>
                          <a:spcPts val="0"/>
                        </a:spcAft>
                      </a:pPr>
                      <a:r>
                        <a:rPr lang="en-IN" sz="1100" b="1">
                          <a:latin typeface="Calibri"/>
                          <a:ea typeface="Calibri"/>
                          <a:cs typeface="Times New Roman"/>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128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-2 declined</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256</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256</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a:latin typeface="Calibri"/>
                          <a:ea typeface="Calibri"/>
                          <a:cs typeface="Times New Roman"/>
                        </a:rPr>
                        <a:t>10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6</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+6</a:t>
                      </a:r>
                    </a:p>
                    <a:p>
                      <a:pPr algn="r">
                        <a:lnSpc>
                          <a:spcPct val="115000"/>
                        </a:lnSpc>
                        <a:spcAft>
                          <a:spcPts val="0"/>
                        </a:spcAft>
                      </a:pPr>
                      <a:r>
                        <a:rPr lang="en-US" sz="1100" b="1" dirty="0">
                          <a:latin typeface="Calibri"/>
                          <a:ea typeface="Calibri"/>
                          <a:cs typeface="Times New Roman"/>
                        </a:rPr>
                        <a:t>Increases</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19369">
                <a:tc>
                  <a:txBody>
                    <a:bodyPr/>
                    <a:lstStyle/>
                    <a:p>
                      <a:pPr algn="r">
                        <a:lnSpc>
                          <a:spcPct val="115000"/>
                        </a:lnSpc>
                        <a:spcAft>
                          <a:spcPts val="0"/>
                        </a:spcAft>
                      </a:pPr>
                      <a:r>
                        <a:rPr lang="en-IN" sz="1100" b="1">
                          <a:latin typeface="Calibri"/>
                          <a:ea typeface="Calibri"/>
                          <a:cs typeface="Times New Roman"/>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125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-3 declined</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250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250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10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4</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-2</a:t>
                      </a:r>
                    </a:p>
                    <a:p>
                      <a:pPr algn="r">
                        <a:lnSpc>
                          <a:spcPct val="115000"/>
                        </a:lnSpc>
                        <a:spcAft>
                          <a:spcPts val="0"/>
                        </a:spcAft>
                      </a:pPr>
                      <a:r>
                        <a:rPr lang="en-US" sz="1100" b="1" dirty="0">
                          <a:latin typeface="Calibri"/>
                          <a:ea typeface="Calibri"/>
                          <a:cs typeface="Times New Roman"/>
                        </a:rPr>
                        <a:t>Decreases</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19369">
                <a:tc>
                  <a:txBody>
                    <a:bodyPr/>
                    <a:lstStyle/>
                    <a:p>
                      <a:pPr algn="r">
                        <a:lnSpc>
                          <a:spcPct val="115000"/>
                        </a:lnSpc>
                        <a:spcAft>
                          <a:spcPts val="0"/>
                        </a:spcAft>
                      </a:pPr>
                      <a:r>
                        <a:rPr lang="en-IN" sz="1100" b="1">
                          <a:latin typeface="Calibri"/>
                          <a:ea typeface="Calibri"/>
                          <a:cs typeface="Times New Roman"/>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-10 declined</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230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240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-4     decreases </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19369">
                <a:tc>
                  <a:txBody>
                    <a:bodyPr/>
                    <a:lstStyle/>
                    <a:p>
                      <a:pPr algn="r">
                        <a:lnSpc>
                          <a:spcPct val="115000"/>
                        </a:lnSpc>
                        <a:spcAft>
                          <a:spcPts val="0"/>
                        </a:spcAft>
                      </a:pPr>
                      <a:r>
                        <a:rPr lang="en-IN" sz="1100" b="1">
                          <a:latin typeface="Calibri"/>
                          <a:ea typeface="Calibri"/>
                          <a:cs typeface="Times New Roman"/>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-15 declined</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230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0                   no change</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19369">
                <a:tc>
                  <a:txBody>
                    <a:bodyPr/>
                    <a:lstStyle/>
                    <a:p>
                      <a:pPr algn="r">
                        <a:lnSpc>
                          <a:spcPct val="115000"/>
                        </a:lnSpc>
                        <a:spcAft>
                          <a:spcPts val="0"/>
                        </a:spcAft>
                      </a:pPr>
                      <a:r>
                        <a:rPr lang="en-IN" sz="1100" b="1">
                          <a:latin typeface="Calibri"/>
                          <a:ea typeface="Calibri"/>
                          <a:cs typeface="Times New Roman"/>
                        </a:rPr>
                        <a:t>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95</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-5 declined</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190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220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a:latin typeface="Calibri"/>
                          <a:ea typeface="Calibri"/>
                          <a:cs typeface="Times New Roman"/>
                        </a:rPr>
                        <a:t>0                   no change</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319369">
                <a:tc>
                  <a:txBody>
                    <a:bodyPr/>
                    <a:lstStyle/>
                    <a:p>
                      <a:pPr algn="r">
                        <a:lnSpc>
                          <a:spcPct val="115000"/>
                        </a:lnSpc>
                        <a:spcAft>
                          <a:spcPts val="0"/>
                        </a:spcAft>
                      </a:pPr>
                      <a:r>
                        <a:rPr lang="en-IN" sz="1100" b="1">
                          <a:latin typeface="Calibri"/>
                          <a:ea typeface="Calibri"/>
                          <a:cs typeface="Times New Roman"/>
                        </a:rPr>
                        <a:t>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105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+10 increased</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210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210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a:latin typeface="Calibri"/>
                          <a:ea typeface="Calibri"/>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0                   no change</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319369">
                <a:tc>
                  <a:txBody>
                    <a:bodyPr/>
                    <a:lstStyle/>
                    <a:p>
                      <a:pPr algn="r">
                        <a:lnSpc>
                          <a:spcPct val="115000"/>
                        </a:lnSpc>
                        <a:spcAft>
                          <a:spcPts val="0"/>
                        </a:spcAft>
                      </a:pPr>
                      <a:r>
                        <a:rPr lang="en-IN" sz="1100" b="1" dirty="0">
                          <a:latin typeface="Calibri"/>
                          <a:ea typeface="Calibri"/>
                          <a:cs typeface="Times New Roman"/>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110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+5 increased</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220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220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100" b="1" dirty="0">
                          <a:latin typeface="Calibri"/>
                          <a:ea typeface="Calibri"/>
                          <a:cs typeface="Times New Roman"/>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20</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US" sz="1100" b="1" dirty="0">
                          <a:latin typeface="Calibri"/>
                          <a:ea typeface="Calibri"/>
                          <a:cs typeface="Times New Roman"/>
                        </a:rPr>
                        <a:t>+20  </a:t>
                      </a:r>
                      <a:r>
                        <a:rPr lang="en-US" sz="1100" b="1" baseline="0" dirty="0">
                          <a:latin typeface="Calibri"/>
                          <a:ea typeface="Calibri"/>
                          <a:cs typeface="Times New Roman"/>
                        </a:rPr>
                        <a:t> increases</a:t>
                      </a:r>
                      <a:endParaRPr lang="en-IN"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bl>
          </a:graphicData>
        </a:graphic>
      </p:graphicFrame>
      <p:sp>
        <p:nvSpPr>
          <p:cNvPr id="6" name="Title 2"/>
          <p:cNvSpPr txBox="1">
            <a:spLocks/>
          </p:cNvSpPr>
          <p:nvPr/>
        </p:nvSpPr>
        <p:spPr>
          <a:xfrm>
            <a:off x="285720" y="0"/>
            <a:ext cx="8501122" cy="566738"/>
          </a:xfrm>
          <a:prstGeom prst="rect">
            <a:avLst/>
          </a:prstGeom>
        </p:spPr>
        <p:txBody>
          <a:bodyPr vert="horz" lIns="91440" tIns="45720" rIns="91440" bIns="45720" rtlCol="0" anchor="b">
            <a:normAutofit fontScale="97500"/>
          </a:bodyPr>
          <a:lstStyle/>
          <a:p>
            <a:pPr lvl="0">
              <a:spcBef>
                <a:spcPct val="0"/>
              </a:spcBef>
            </a:pPr>
            <a:r>
              <a:rPr kumimoji="0" lang="en-US" sz="2000" b="1" i="0" u="none" strike="noStrike" kern="1200" cap="none" spc="0" normalizeH="0" baseline="0" noProof="0" dirty="0">
                <a:ln>
                  <a:noFill/>
                </a:ln>
                <a:solidFill>
                  <a:schemeClr val="tx1"/>
                </a:solidFill>
                <a:effectLst/>
                <a:uLnTx/>
                <a:uFillTx/>
                <a:latin typeface="+mj-lt"/>
                <a:ea typeface="+mj-ea"/>
                <a:cs typeface="+mj-cs"/>
              </a:rPr>
              <a:t>Table 1: The Working of the Acceleration Principle,</a:t>
            </a:r>
            <a:r>
              <a:rPr kumimoji="0" lang="en-US" sz="2000" i="0" u="none" strike="noStrike" kern="1200" cap="none" spc="0" normalizeH="0" baseline="0" noProof="0" dirty="0">
                <a:ln>
                  <a:noFill/>
                </a:ln>
                <a:solidFill>
                  <a:schemeClr val="tx1"/>
                </a:solidFill>
                <a:effectLst/>
                <a:uLnTx/>
                <a:uFillTx/>
                <a:latin typeface="+mj-lt"/>
                <a:ea typeface="+mj-ea"/>
                <a:cs typeface="+mj-cs"/>
              </a:rPr>
              <a:t> </a:t>
            </a:r>
            <a:r>
              <a:rPr lang="el-GR" sz="2000" dirty="0"/>
              <a:t>ω</a:t>
            </a:r>
            <a:r>
              <a:rPr lang="en-US" sz="2000" dirty="0"/>
              <a:t> </a:t>
            </a:r>
            <a:r>
              <a:rPr lang="en-US" sz="2000" b="1" dirty="0"/>
              <a:t>(accelerator) = 2</a:t>
            </a:r>
            <a:r>
              <a:rPr kumimoji="0" lang="en-US" sz="2000" b="1" i="0" u="none" strike="noStrike" kern="1200" cap="none" spc="0" normalizeH="0" baseline="0" noProof="0" dirty="0">
                <a:ln>
                  <a:noFill/>
                </a:ln>
                <a:solidFill>
                  <a:schemeClr val="tx1"/>
                </a:solidFill>
                <a:effectLst/>
                <a:uLnTx/>
                <a:uFillTx/>
                <a:ea typeface="+mj-ea"/>
                <a:cs typeface="+mj-cs"/>
              </a:rPr>
              <a:t> </a:t>
            </a:r>
            <a:endParaRPr kumimoji="0" lang="en-IN" sz="2000" b="1" i="0" u="none" strike="noStrike" kern="1200" cap="none" spc="0" normalizeH="0" baseline="0" noProof="0" dirty="0">
              <a:ln>
                <a:noFill/>
              </a:ln>
              <a:solidFill>
                <a:schemeClr val="tx1"/>
              </a:solidFill>
              <a:effectLst/>
              <a:uLnTx/>
              <a:uFillTx/>
              <a:ea typeface="+mj-ea"/>
              <a:cs typeface="+mj-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14290"/>
            <a:ext cx="8715436" cy="6286544"/>
          </a:xfrm>
        </p:spPr>
        <p:txBody>
          <a:bodyPr>
            <a:normAutofit fontScale="85000" lnSpcReduction="20000"/>
          </a:bodyPr>
          <a:lstStyle/>
          <a:p>
            <a:pPr>
              <a:buNone/>
            </a:pPr>
            <a:r>
              <a:rPr lang="en-US" dirty="0"/>
              <a:t>	As the demand for output remains unchanged from period 1 to 2, the firm needs to maintain the existing capital stock of 200. This is done by replacing 10 of depreciation. In period 3, when demand for output increases by 5, the desired capital rises by 10 due to </a:t>
            </a:r>
            <a:r>
              <a:rPr lang="el-GR" dirty="0"/>
              <a:t>ω</a:t>
            </a:r>
            <a:r>
              <a:rPr lang="en-US" dirty="0"/>
              <a:t> of 2. Hence total investment (expenditure on capital goods) becomes 20 (D+  I</a:t>
            </a:r>
            <a:r>
              <a:rPr lang="en-US" baseline="-25000" dirty="0"/>
              <a:t>t</a:t>
            </a:r>
            <a:r>
              <a:rPr lang="en-US" dirty="0"/>
              <a:t> = 20). This is 10 higher than that in period 2. The accelerator worked and the difference between the output of 3 and period 2 is multiplied by 2. An increase of 5 in output causes an increase of 10 in gross investment. </a:t>
            </a:r>
          </a:p>
          <a:p>
            <a:pPr>
              <a:buFont typeface="Wingdings" pitchFamily="2" charset="2"/>
              <a:buChar char="Ø"/>
            </a:pPr>
            <a:r>
              <a:rPr lang="en-US" b="1" i="1" dirty="0"/>
              <a:t>	</a:t>
            </a:r>
            <a:r>
              <a:rPr lang="en-US" b="1" i="1" u="sng" dirty="0"/>
              <a:t>Thus, a 5 percent increase in expenditure for final goods (output) calls for a 100 percent increase in expenditure for capital goods or in gross investment. </a:t>
            </a:r>
            <a:r>
              <a:rPr lang="en-US" b="1" i="1" u="sng" dirty="0">
                <a:solidFill>
                  <a:srgbClr val="FF0000"/>
                </a:solidFill>
              </a:rPr>
              <a:t>This </a:t>
            </a:r>
            <a:r>
              <a:rPr lang="en-US" b="1" i="1" u="sng" dirty="0" err="1">
                <a:solidFill>
                  <a:srgbClr val="FF0000"/>
                </a:solidFill>
              </a:rPr>
              <a:t>behaviour</a:t>
            </a:r>
            <a:r>
              <a:rPr lang="en-US" b="1" i="1" u="sng" dirty="0">
                <a:solidFill>
                  <a:srgbClr val="FF0000"/>
                </a:solidFill>
              </a:rPr>
              <a:t> of gross investment as a result of change in expenditure on output gives the name of the principle as accelerator principle.</a:t>
            </a:r>
            <a:r>
              <a:rPr lang="en-US" b="1" i="1" u="sng" dirty="0"/>
              <a:t> A very small change in output leads to a very large change in expenditure on capital goods.</a:t>
            </a:r>
            <a:endParaRPr lang="en-US" u="sng"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14290"/>
            <a:ext cx="8715436" cy="6286544"/>
          </a:xfrm>
        </p:spPr>
        <p:txBody>
          <a:bodyPr>
            <a:normAutofit/>
          </a:bodyPr>
          <a:lstStyle/>
          <a:p>
            <a:pPr>
              <a:buNone/>
            </a:pPr>
            <a:r>
              <a:rPr lang="en-US" dirty="0"/>
              <a:t>	In period 4 too, the same increase in output happened and accordingly the net investment as well as the gross investment remained same as earlier. </a:t>
            </a:r>
          </a:p>
          <a:p>
            <a:pPr>
              <a:buFont typeface="Wingdings" pitchFamily="2" charset="2"/>
              <a:buChar char="Ø"/>
            </a:pPr>
            <a:r>
              <a:rPr lang="en-US" b="1" i="1" u="sng" dirty="0">
                <a:solidFill>
                  <a:schemeClr val="tx2">
                    <a:lumMod val="75000"/>
                  </a:schemeClr>
                </a:solidFill>
              </a:rPr>
              <a:t>This gives another relationship between changes in output and the investment. Gross investment remains unchanged from one period to the next if the absolute amount of increase in output remains unchanged from one period to the next. Hence, for maintaining gross investment at the same higher level, output must continue to rise.</a:t>
            </a:r>
            <a:endParaRPr lang="en-US" u="sng" dirty="0">
              <a:solidFill>
                <a:schemeClr val="tx2">
                  <a:lumMod val="75000"/>
                </a:schemeClr>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14290"/>
            <a:ext cx="8715436" cy="6286544"/>
          </a:xfrm>
        </p:spPr>
        <p:txBody>
          <a:bodyPr>
            <a:normAutofit fontScale="92500" lnSpcReduction="10000"/>
          </a:bodyPr>
          <a:lstStyle/>
          <a:p>
            <a:pPr>
              <a:buFont typeface="Wingdings" pitchFamily="2" charset="2"/>
              <a:buChar char="Ø"/>
            </a:pPr>
            <a:r>
              <a:rPr lang="en-US" dirty="0"/>
              <a:t>	</a:t>
            </a:r>
            <a:r>
              <a:rPr lang="en-US" b="1" i="1" u="sng" dirty="0">
                <a:solidFill>
                  <a:schemeClr val="tx2">
                    <a:lumMod val="75000"/>
                  </a:schemeClr>
                </a:solidFill>
              </a:rPr>
              <a:t>If expenditure on output increases by a higher absolute amount from one period to the next as compared to the earlier period, the gross investment rises. </a:t>
            </a:r>
            <a:r>
              <a:rPr lang="en-US" dirty="0"/>
              <a:t>In period 5, the increase in output is 15, which is higher than the increase of only 5 in period 4. Thus, the gross investment became 40 compared to 20 in period 4.</a:t>
            </a:r>
          </a:p>
          <a:p>
            <a:pPr>
              <a:buFont typeface="Wingdings" pitchFamily="2" charset="2"/>
              <a:buChar char="Ø"/>
            </a:pPr>
            <a:r>
              <a:rPr lang="en-US" b="1" i="1" u="sng" dirty="0">
                <a:solidFill>
                  <a:schemeClr val="tx2">
                    <a:lumMod val="75000"/>
                  </a:schemeClr>
                </a:solidFill>
              </a:rPr>
              <a:t>If expenditure on output increases by a lower absolute amount from one period to the next as compared to the earlier period, the gross investment decreases. </a:t>
            </a:r>
            <a:r>
              <a:rPr lang="en-US" dirty="0"/>
              <a:t>In period 6, the increase in output is 10, which is lower than the increase of 15 in period 5. Thus, the gross investment became 30 in period 6 compared to 40 in period 5.</a:t>
            </a:r>
            <a:endParaRPr lang="en-US" u="sng" dirty="0">
              <a:solidFill>
                <a:schemeClr val="tx2">
                  <a:lumMod val="75000"/>
                </a:schemeClr>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14290"/>
            <a:ext cx="8715436" cy="6286544"/>
          </a:xfrm>
        </p:spPr>
        <p:txBody>
          <a:bodyPr>
            <a:normAutofit fontScale="85000" lnSpcReduction="10000"/>
          </a:bodyPr>
          <a:lstStyle/>
          <a:p>
            <a:pPr>
              <a:buFont typeface="Wingdings" pitchFamily="2" charset="2"/>
              <a:buChar char="Ø"/>
            </a:pPr>
            <a:r>
              <a:rPr lang="en-US" dirty="0"/>
              <a:t>	</a:t>
            </a:r>
            <a:r>
              <a:rPr lang="en-US" dirty="0">
                <a:solidFill>
                  <a:schemeClr val="accent6">
                    <a:lumMod val="50000"/>
                  </a:schemeClr>
                </a:solidFill>
              </a:rPr>
              <a:t>For the gross investment to increase period after period, the absolute amount of increase in output in the economy must continue to be higher in successive periods. Thus, the consumption expenditure and hence output must grow faster for the gross investment to increase.</a:t>
            </a:r>
          </a:p>
          <a:p>
            <a:pPr>
              <a:buFont typeface="Wingdings" pitchFamily="2" charset="2"/>
              <a:buChar char="Ø"/>
            </a:pPr>
            <a:r>
              <a:rPr lang="en-US" u="sng" dirty="0">
                <a:solidFill>
                  <a:schemeClr val="accent6">
                    <a:lumMod val="50000"/>
                  </a:schemeClr>
                </a:solidFill>
              </a:rPr>
              <a:t> </a:t>
            </a:r>
            <a:r>
              <a:rPr lang="en-US" dirty="0"/>
              <a:t>In period 7, output is assumed to have declined by the absolute amount of 5. Therefore, the desired capital is 10 less than that in period 6. Therefore, the net investment becomes minus 10 (-10) and the gross investment becomes 0. This is because, the 10 (270-260) of the capital carried over from period 6 will wear out during period 7 and the firm does not have gross investment. In period 6, the actual capital stock was 270. In period 7 we need the capital stock of 260. Hence, there is a surplus of capital of 10. This will make up the depreciation of 10 in period 7. Thus, gross investment will be zero.</a:t>
            </a:r>
            <a:endParaRPr lang="en-US" u="sng"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14290"/>
            <a:ext cx="8715436" cy="6286544"/>
          </a:xfrm>
        </p:spPr>
        <p:txBody>
          <a:bodyPr>
            <a:normAutofit fontScale="85000" lnSpcReduction="10000"/>
          </a:bodyPr>
          <a:lstStyle/>
          <a:p>
            <a:pPr>
              <a:buFont typeface="Wingdings" pitchFamily="2" charset="2"/>
              <a:buChar char="Ø"/>
            </a:pPr>
            <a:r>
              <a:rPr lang="en-US" dirty="0"/>
              <a:t>	</a:t>
            </a:r>
            <a:r>
              <a:rPr lang="en-US" b="1" i="1" dirty="0">
                <a:solidFill>
                  <a:srgbClr val="C00000"/>
                </a:solidFill>
              </a:rPr>
              <a:t>Case of a slow decline in output: </a:t>
            </a:r>
            <a:r>
              <a:rPr lang="en-US" dirty="0"/>
              <a:t>In period 8 too, output continues to decline. The absolute decline in output is 2 (130-128). This calls for a negative net investment of 4 (-4). But, as replacement investment is 10, the gross investment becomes 10 + (-4) = 6. This gives an important conclusion: </a:t>
            </a:r>
            <a:r>
              <a:rPr lang="en-US" b="1" i="1" dirty="0">
                <a:solidFill>
                  <a:schemeClr val="accent6">
                    <a:lumMod val="50000"/>
                  </a:schemeClr>
                </a:solidFill>
              </a:rPr>
              <a:t>if there is a smaller absolute decrease in output from one period to the next and it is less than the value of replacement, the gross investment will increase. </a:t>
            </a:r>
            <a:r>
              <a:rPr lang="en-US" b="1" i="1" u="sng" dirty="0">
                <a:solidFill>
                  <a:schemeClr val="accent6">
                    <a:lumMod val="50000"/>
                  </a:schemeClr>
                </a:solidFill>
              </a:rPr>
              <a:t>Thus, an increase in gross investment need not require an increase in output. It may occur even in the face of a decline in output if the </a:t>
            </a:r>
            <a:r>
              <a:rPr lang="en-US" b="1" i="1" u="sng" dirty="0" err="1">
                <a:solidFill>
                  <a:schemeClr val="accent6">
                    <a:lumMod val="50000"/>
                  </a:schemeClr>
                </a:solidFill>
              </a:rPr>
              <a:t>decine</a:t>
            </a:r>
            <a:r>
              <a:rPr lang="en-US" b="1" i="1" u="sng" dirty="0">
                <a:solidFill>
                  <a:schemeClr val="accent6">
                    <a:lumMod val="50000"/>
                  </a:schemeClr>
                </a:solidFill>
              </a:rPr>
              <a:t> is very slow.</a:t>
            </a:r>
            <a:r>
              <a:rPr lang="en-US" b="1" i="1" dirty="0">
                <a:solidFill>
                  <a:schemeClr val="accent6">
                    <a:lumMod val="50000"/>
                  </a:schemeClr>
                </a:solidFill>
              </a:rPr>
              <a:t> </a:t>
            </a:r>
          </a:p>
          <a:p>
            <a:pPr>
              <a:buNone/>
            </a:pPr>
            <a:r>
              <a:rPr lang="en-US" b="1" i="1" dirty="0">
                <a:solidFill>
                  <a:schemeClr val="accent6">
                    <a:lumMod val="50000"/>
                  </a:schemeClr>
                </a:solidFill>
              </a:rPr>
              <a:t>    “</a:t>
            </a:r>
            <a:r>
              <a:rPr lang="en-US" b="1" i="1" dirty="0">
                <a:solidFill>
                  <a:srgbClr val="00B0F0"/>
                </a:solidFill>
              </a:rPr>
              <a:t>This helps to explain a phenomenon observed in some business cycles: The peaks and troughs in real expenditures for capital goods will occur earlier than the peaks and troughs in real expenditures for final output as a whole”. (Shapiro 2001)</a:t>
            </a:r>
            <a:endParaRPr lang="en-US" dirty="0">
              <a:solidFill>
                <a:srgbClr val="00B0F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14290"/>
            <a:ext cx="8715436" cy="6286544"/>
          </a:xfrm>
        </p:spPr>
        <p:txBody>
          <a:bodyPr>
            <a:normAutofit fontScale="92500" lnSpcReduction="10000"/>
          </a:bodyPr>
          <a:lstStyle/>
          <a:p>
            <a:pPr>
              <a:buFont typeface="Wingdings" pitchFamily="2" charset="2"/>
              <a:buChar char="Ø"/>
            </a:pPr>
            <a:r>
              <a:rPr lang="en-US" dirty="0"/>
              <a:t>	</a:t>
            </a:r>
            <a:r>
              <a:rPr lang="en-US" b="1" i="1" dirty="0">
                <a:solidFill>
                  <a:srgbClr val="C00000"/>
                </a:solidFill>
              </a:rPr>
              <a:t>Case of a rapid decline in output: </a:t>
            </a:r>
            <a:r>
              <a:rPr lang="en-US" dirty="0"/>
              <a:t>In period 9, 10 and 11 the decline in output gradually becomes higher and higher. From period 9 to 10, output declines from 125 to 115. This necessitates the desired capital of 230 which is lower than the 250 in period 9. However, for the economy as a whole, the maximum amount by which the capital stock can be reduced in any time period is equal to the replacement investment. This is the case of existence of excess capacity. This gives an important conclusion: </a:t>
            </a:r>
            <a:r>
              <a:rPr lang="en-US" b="1" i="1" dirty="0">
                <a:solidFill>
                  <a:srgbClr val="00B0F0"/>
                </a:solidFill>
              </a:rPr>
              <a:t>In case of the existence of excess capacity, the accelerator principle does not work and the gross investment becomes zero. Once, it is </a:t>
            </a:r>
            <a:r>
              <a:rPr lang="en-US" b="1" i="1">
                <a:solidFill>
                  <a:srgbClr val="00B0F0"/>
                </a:solidFill>
              </a:rPr>
              <a:t>eliminated and the </a:t>
            </a:r>
            <a:r>
              <a:rPr lang="en-US" b="1" i="1" dirty="0">
                <a:solidFill>
                  <a:srgbClr val="00B0F0"/>
                </a:solidFill>
              </a:rPr>
              <a:t>accelerator principle works again (period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39718"/>
          </a:xfrm>
        </p:spPr>
        <p:txBody>
          <a:bodyPr>
            <a:noAutofit/>
          </a:bodyPr>
          <a:lstStyle/>
          <a:p>
            <a:r>
              <a:rPr lang="en-US" sz="3200" b="1" dirty="0"/>
              <a:t>Evaluation of the Applicability of the Principle</a:t>
            </a:r>
            <a:endParaRPr lang="en-IN" sz="3200" b="1" dirty="0"/>
          </a:p>
        </p:txBody>
      </p:sp>
      <p:sp>
        <p:nvSpPr>
          <p:cNvPr id="3" name="Content Placeholder 2"/>
          <p:cNvSpPr>
            <a:spLocks noGrp="1"/>
          </p:cNvSpPr>
          <p:nvPr>
            <p:ph idx="1"/>
          </p:nvPr>
        </p:nvSpPr>
        <p:spPr>
          <a:xfrm>
            <a:off x="214282" y="928670"/>
            <a:ext cx="8715436" cy="5715040"/>
          </a:xfrm>
        </p:spPr>
        <p:txBody>
          <a:bodyPr>
            <a:normAutofit fontScale="70000" lnSpcReduction="20000"/>
          </a:bodyPr>
          <a:lstStyle/>
          <a:p>
            <a:r>
              <a:rPr lang="en-US" dirty="0"/>
              <a:t>The accelerator theory takes it for granted that the principle is not applicable when there is excess capacity. But, in the opposite case, i.e., when there is no excess capacity, the principle is best suitable to explain the wider fluctuations in expenditure for capital goods relative to the expenditure on output.</a:t>
            </a:r>
          </a:p>
          <a:p>
            <a:r>
              <a:rPr lang="en-US" dirty="0"/>
              <a:t>It is observed that the firms operating at full capacity attempt to meet current increase in demand frequently without acquiring additional capital. More intensive use of the capital is more common unless the firm is convinced that the increase in output is permanent. </a:t>
            </a:r>
          </a:p>
          <a:p>
            <a:r>
              <a:rPr lang="en-US" dirty="0"/>
              <a:t>The increase in desired capital stock may be much higher than actually warranted by the given capital-output ratio. This is because of the lumpiness of the durable factors. Moreover, once an entrepreneur decides about the alteration of or increase in the size of capital goods, his farsightedness works to a greater extent and a long-run production is planned in the modern days where institutional transformation plays an important role in affecting production. Ex. Change in tastes and preferences, behaving in a group or within the community, desire to establish oneself in the market, etc.</a:t>
            </a:r>
          </a:p>
          <a:p>
            <a:r>
              <a:rPr lang="en-US" dirty="0"/>
              <a:t>The assumption of constant capital-output ratio is not valid in all situations.</a:t>
            </a:r>
            <a:endParaRPr lang="en-IN"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b="1" dirty="0"/>
              <a:t>The Tobin’s ‘q’ Theory</a:t>
            </a:r>
            <a:endParaRPr lang="en-IN" b="1" dirty="0"/>
          </a:p>
        </p:txBody>
      </p:sp>
      <p:sp>
        <p:nvSpPr>
          <p:cNvPr id="3" name="Content Placeholder 2"/>
          <p:cNvSpPr>
            <a:spLocks noGrp="1"/>
          </p:cNvSpPr>
          <p:nvPr>
            <p:ph idx="1"/>
          </p:nvPr>
        </p:nvSpPr>
        <p:spPr>
          <a:xfrm>
            <a:off x="214282" y="1000108"/>
            <a:ext cx="8715436" cy="5500726"/>
          </a:xfrm>
        </p:spPr>
        <p:txBody>
          <a:bodyPr>
            <a:normAutofit/>
          </a:bodyPr>
          <a:lstStyle/>
          <a:p>
            <a:r>
              <a:rPr lang="en-US" dirty="0"/>
              <a:t>According to the Tobin’s ‘q’ theory, investment depends on the ‘q’ ratio. ‘q’ ratio gives the market value of all shares of the firm over the replacement cost of all the assets of the firm. If ‘q’ is greater than 1, it provides incentive for the firm to make investment and if ‘q’ is less than 1, disinvestment is planned.</a:t>
            </a:r>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499</TotalTime>
  <Words>2106</Words>
  <Application>Microsoft Office PowerPoint</Application>
  <PresentationFormat>On-screen Show (4:3)</PresentationFormat>
  <Paragraphs>272</Paragraphs>
  <Slides>26</Slides>
  <Notes>12</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Theories of Investment</vt:lpstr>
      <vt:lpstr>Theories of Investment</vt:lpstr>
      <vt:lpstr>Capital-Output Ratio (COR)</vt:lpstr>
      <vt:lpstr>Theories of Investment</vt:lpstr>
      <vt:lpstr>The Profits Theory</vt:lpstr>
      <vt:lpstr>The Accelerator Theory</vt:lpstr>
      <vt:lpstr>The Tobin’s ‘q’ Theory</vt:lpstr>
      <vt:lpstr>The Accelerator Theory</vt:lpstr>
      <vt:lpstr>PowerPoint Presentation</vt:lpstr>
      <vt:lpstr>PowerPoint Presentation</vt:lpstr>
      <vt:lpstr>The Accelerator Theory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Evaluation of the Applicability of the Principle</vt:lpstr>
      <vt:lpstr>The Tobin’s ‘q’ Theory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Theories of Investment</dc:title>
  <dc:creator>Spandana</dc:creator>
  <cp:lastModifiedBy>Dr Santosh Kumar Meher</cp:lastModifiedBy>
  <cp:revision>58</cp:revision>
  <dcterms:created xsi:type="dcterms:W3CDTF">2025-11-16T15:31:47Z</dcterms:created>
  <dcterms:modified xsi:type="dcterms:W3CDTF">2025-11-24T06:30:34Z</dcterms:modified>
</cp:coreProperties>
</file>