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02" y="-29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B90CFF5-F804-4203-871B-28B85754400C}" type="datetimeFigureOut">
              <a:rPr lang="en-US" smtClean="0"/>
              <a:pPr/>
              <a:t>9/21/2025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B90CFF5-F804-4203-871B-28B85754400C}" type="datetimeFigureOut">
              <a:rPr lang="en-US" smtClean="0"/>
              <a:pPr/>
              <a:t>9/21/2025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90CFF5-F804-4203-871B-28B85754400C}" type="datetimeFigureOut">
              <a:rPr lang="en-US" smtClean="0"/>
              <a:pPr/>
              <a:t>9/21/2025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B90CFF5-F804-4203-871B-28B85754400C}" type="datetimeFigureOut">
              <a:rPr lang="en-US" smtClean="0"/>
              <a:pPr/>
              <a:t>9/21/2025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B90CFF5-F804-4203-871B-28B85754400C}" type="datetimeFigureOut">
              <a:rPr lang="en-US" smtClean="0"/>
              <a:pPr/>
              <a:t>9/21/2025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B90CFF5-F804-4203-871B-28B85754400C}" type="datetimeFigureOut">
              <a:rPr lang="en-US" smtClean="0"/>
              <a:pPr/>
              <a:t>9/21/2025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0CFF5-F804-4203-871B-28B85754400C}" type="datetimeFigureOut">
              <a:rPr lang="en-US" smtClean="0"/>
              <a:pPr/>
              <a:t>9/21/2025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90CFF5-F804-4203-871B-28B85754400C}" type="datetimeFigureOut">
              <a:rPr lang="en-US" smtClean="0"/>
              <a:pPr/>
              <a:t>9/21/2025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90CFF5-F804-4203-871B-28B85754400C}" type="datetimeFigureOut">
              <a:rPr lang="en-US" smtClean="0"/>
              <a:pPr/>
              <a:t>9/21/2025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B90CFF5-F804-4203-871B-28B85754400C}" type="datetimeFigureOut">
              <a:rPr lang="en-US" smtClean="0"/>
              <a:pPr/>
              <a:t>9/21/2025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B90CFF5-F804-4203-871B-28B85754400C}" type="datetimeFigureOut">
              <a:rPr lang="en-US" smtClean="0"/>
              <a:pPr/>
              <a:t>9/21/2025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18A6C20-DD15-4451-950E-7D6036529358}"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0CFF5-F804-4203-871B-28B85754400C}" type="datetimeFigureOut">
              <a:rPr lang="en-US" smtClean="0"/>
              <a:pPr/>
              <a:t>9/21/2025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8A6C20-DD15-4451-950E-7D6036529358}"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714356"/>
            <a:ext cx="7772400" cy="1470025"/>
          </a:xfrm>
        </p:spPr>
        <p:txBody>
          <a:bodyPr/>
          <a:lstStyle/>
          <a:p>
            <a:r>
              <a:rPr lang="en-US" b="1" dirty="0" smtClean="0">
                <a:solidFill>
                  <a:srgbClr val="C00000"/>
                </a:solidFill>
              </a:rPr>
              <a:t>Wagner’s Law of Increasing State activities</a:t>
            </a:r>
            <a:endParaRPr lang="en-IN" b="1" dirty="0">
              <a:solidFill>
                <a:srgbClr val="C00000"/>
              </a:solidFill>
            </a:endParaRPr>
          </a:p>
        </p:txBody>
      </p:sp>
      <p:sp>
        <p:nvSpPr>
          <p:cNvPr id="3" name="Subtitle 2"/>
          <p:cNvSpPr>
            <a:spLocks noGrp="1"/>
          </p:cNvSpPr>
          <p:nvPr>
            <p:ph type="subTitle" idx="1"/>
          </p:nvPr>
        </p:nvSpPr>
        <p:spPr/>
        <p:txBody>
          <a:bodyPr/>
          <a:lstStyle/>
          <a:p>
            <a:r>
              <a:rPr lang="en-US" b="1" dirty="0" smtClean="0">
                <a:solidFill>
                  <a:srgbClr val="0070C0"/>
                </a:solidFill>
              </a:rPr>
              <a:t>Dr. </a:t>
            </a:r>
            <a:r>
              <a:rPr lang="en-US" b="1" dirty="0" err="1" smtClean="0">
                <a:solidFill>
                  <a:srgbClr val="0070C0"/>
                </a:solidFill>
              </a:rPr>
              <a:t>Santosh</a:t>
            </a:r>
            <a:r>
              <a:rPr lang="en-US" b="1" dirty="0" smtClean="0">
                <a:solidFill>
                  <a:srgbClr val="0070C0"/>
                </a:solidFill>
              </a:rPr>
              <a:t> Kumar Meher</a:t>
            </a:r>
          </a:p>
          <a:p>
            <a:r>
              <a:rPr lang="en-US" b="1" dirty="0" smtClean="0">
                <a:solidFill>
                  <a:srgbClr val="0070C0"/>
                </a:solidFill>
              </a:rPr>
              <a:t>Reader in Economics</a:t>
            </a:r>
            <a:endParaRPr lang="en-IN" b="1"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b="1" dirty="0" smtClean="0">
                <a:solidFill>
                  <a:schemeClr val="accent6">
                    <a:lumMod val="50000"/>
                  </a:schemeClr>
                </a:solidFill>
              </a:rPr>
              <a:t>Wagner’s Hypothesis: Meaning</a:t>
            </a:r>
            <a:endParaRPr lang="en-IN" b="1" dirty="0">
              <a:solidFill>
                <a:schemeClr val="accent6">
                  <a:lumMod val="50000"/>
                </a:schemeClr>
              </a:solidFill>
            </a:endParaRPr>
          </a:p>
        </p:txBody>
      </p:sp>
      <p:sp>
        <p:nvSpPr>
          <p:cNvPr id="3" name="Content Placeholder 2"/>
          <p:cNvSpPr>
            <a:spLocks noGrp="1"/>
          </p:cNvSpPr>
          <p:nvPr>
            <p:ph idx="1"/>
          </p:nvPr>
        </p:nvSpPr>
        <p:spPr>
          <a:xfrm>
            <a:off x="214282" y="1071546"/>
            <a:ext cx="8715436" cy="5572164"/>
          </a:xfrm>
        </p:spPr>
        <p:txBody>
          <a:bodyPr>
            <a:normAutofit fontScale="55000" lnSpcReduction="20000"/>
          </a:bodyPr>
          <a:lstStyle/>
          <a:p>
            <a:r>
              <a:rPr lang="en-US" dirty="0" smtClean="0"/>
              <a:t>Adolph Wagner, a German economist of the later 19</a:t>
            </a:r>
            <a:r>
              <a:rPr lang="en-US" baseline="30000" dirty="0" smtClean="0"/>
              <a:t>th</a:t>
            </a:r>
            <a:r>
              <a:rPr lang="en-US" dirty="0" smtClean="0"/>
              <a:t> century and early 20</a:t>
            </a:r>
            <a:r>
              <a:rPr lang="en-US" baseline="30000" dirty="0" smtClean="0"/>
              <a:t>th</a:t>
            </a:r>
            <a:r>
              <a:rPr lang="en-US" dirty="0" smtClean="0"/>
              <a:t> century advanced his law of increasing governmental activities in 1880s basing on the experiences of the advanced capitalist countries of the West during their industrialization. Wagner was contemporary to the industrial revolution in US, France, Germany in the West and Japan in the East.  Thus, his analysis pertains not only to Britain whose industrial revolution had already been completed before but also to the nations mentioned above. Wagner anticipated that in the succeeding five to ten decades the public expenditure of these states shall grow continuously in both absolute and relative terms due to widening of the scale of operation of the existing functions of the state as well as the extension in the scope of the public activities The law states that there is a functional cause and effect relationship between the growth of public expenditure and the growth of gross national product as a country </a:t>
            </a:r>
            <a:r>
              <a:rPr lang="en-US" dirty="0" err="1" smtClean="0"/>
              <a:t>industrialises</a:t>
            </a:r>
            <a:r>
              <a:rPr lang="en-US" dirty="0" smtClean="0"/>
              <a:t>. It explains the nature and pattern of growth in public expenditure of a country during the phase of its </a:t>
            </a:r>
            <a:r>
              <a:rPr lang="en-US" dirty="0" err="1" smtClean="0"/>
              <a:t>industrialisation</a:t>
            </a:r>
            <a:r>
              <a:rPr lang="en-US" dirty="0" smtClean="0"/>
              <a:t> due to increase in its national output. </a:t>
            </a:r>
          </a:p>
          <a:p>
            <a:r>
              <a:rPr lang="en-US" dirty="0" smtClean="0"/>
              <a:t>According to Wagner, economic development is the main cause of growth of public expenditure. For him, as a country </a:t>
            </a:r>
            <a:r>
              <a:rPr lang="en-US" dirty="0" err="1" smtClean="0"/>
              <a:t>industrialises</a:t>
            </a:r>
            <a:r>
              <a:rPr lang="en-US" dirty="0" smtClean="0"/>
              <a:t> there will be ‘increasing political pressure for “social progress” and a call for increasing allowance for “social considerations” in the conduct of the industry’. Here, conduct of the industry implies the process of </a:t>
            </a:r>
            <a:r>
              <a:rPr lang="en-US" dirty="0" err="1" smtClean="0"/>
              <a:t>industrialisation</a:t>
            </a:r>
            <a:r>
              <a:rPr lang="en-US" dirty="0" smtClean="0"/>
              <a:t>. The term ‘social progress’ refers to the higher expenditure on education, health, etc. and ‘social considerations’ implies the growth of expenditure on transfer payments, such as old age pension, survivors pension, etc.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sz="2800" b="1" dirty="0" smtClean="0">
                <a:solidFill>
                  <a:schemeClr val="accent6">
                    <a:lumMod val="50000"/>
                  </a:schemeClr>
                </a:solidFill>
              </a:rPr>
              <a:t>Nature and Pattern of Growth of Public Expenditure</a:t>
            </a:r>
            <a:endParaRPr lang="en-IN" sz="2800" b="1" dirty="0">
              <a:solidFill>
                <a:schemeClr val="accent6">
                  <a:lumMod val="50000"/>
                </a:schemeClr>
              </a:solidFill>
            </a:endParaRPr>
          </a:p>
        </p:txBody>
      </p:sp>
      <p:sp>
        <p:nvSpPr>
          <p:cNvPr id="3" name="Content Placeholder 2"/>
          <p:cNvSpPr>
            <a:spLocks noGrp="1"/>
          </p:cNvSpPr>
          <p:nvPr>
            <p:ph idx="1"/>
          </p:nvPr>
        </p:nvSpPr>
        <p:spPr>
          <a:xfrm>
            <a:off x="214282" y="1071546"/>
            <a:ext cx="8715436" cy="5572164"/>
          </a:xfrm>
        </p:spPr>
        <p:txBody>
          <a:bodyPr>
            <a:normAutofit fontScale="55000" lnSpcReduction="20000"/>
          </a:bodyPr>
          <a:lstStyle/>
          <a:p>
            <a:r>
              <a:rPr lang="en-US" b="1" dirty="0" smtClean="0"/>
              <a:t>Nature of Growth of P.E.: </a:t>
            </a:r>
            <a:r>
              <a:rPr lang="en-US" dirty="0" smtClean="0"/>
              <a:t>Wagner maintained that the public expenditure growth occurs not only in absolute terms but in relative terms as well. Absolute growth implies the growth in the size of public sector. The term ‘Public sector’ refers to (</a:t>
            </a:r>
            <a:r>
              <a:rPr lang="en-US" dirty="0" err="1" smtClean="0"/>
              <a:t>i</a:t>
            </a:r>
            <a:r>
              <a:rPr lang="en-US" dirty="0" smtClean="0"/>
              <a:t>) budgetary activity of the state, (ii) public enterprises for provision of public goods to address market failure and (iii) public regulations including both microeconomic regulations, such as, anti-trust laws and public utility regulation (</a:t>
            </a:r>
            <a:r>
              <a:rPr lang="en-US" dirty="0" err="1" smtClean="0"/>
              <a:t>allocative</a:t>
            </a:r>
            <a:r>
              <a:rPr lang="en-US" dirty="0" smtClean="0"/>
              <a:t> regulations); and macroeconomic regulations like measures to boost aggregate demand through distribution and </a:t>
            </a:r>
            <a:r>
              <a:rPr lang="en-US" dirty="0" err="1" smtClean="0"/>
              <a:t>stabilisation</a:t>
            </a:r>
            <a:r>
              <a:rPr lang="en-US" dirty="0" smtClean="0"/>
              <a:t> functions of the government. But, for him, it is only the </a:t>
            </a:r>
            <a:r>
              <a:rPr lang="en-US" b="1" u="sng" dirty="0" smtClean="0"/>
              <a:t>budgetary activity </a:t>
            </a:r>
            <a:r>
              <a:rPr lang="en-US" dirty="0" smtClean="0"/>
              <a:t>rises when economic development takes place as a country </a:t>
            </a:r>
            <a:r>
              <a:rPr lang="en-US" dirty="0" err="1" smtClean="0"/>
              <a:t>industrialises</a:t>
            </a:r>
            <a:r>
              <a:rPr lang="en-US" dirty="0" smtClean="0"/>
              <a:t>. (For him public sector means the budgetary activity, i.e., public expenditure and taxation). </a:t>
            </a:r>
          </a:p>
          <a:p>
            <a:pPr>
              <a:buNone/>
            </a:pPr>
            <a:r>
              <a:rPr lang="en-US" dirty="0" smtClean="0"/>
              <a:t>	Relative growth of Public Expenditure means the growth in the relative share of public sector in the national economy. That means, in an efficient product mix, the size of public sector becomes relatively more and more. Wagner holds that as per capita income and output increase in the industrializing nations, the public sectors grow as a proportion of total economic activity.</a:t>
            </a:r>
          </a:p>
          <a:p>
            <a:r>
              <a:rPr lang="en-US" b="1" dirty="0" smtClean="0"/>
              <a:t>Pattern of Growth of P.E. : </a:t>
            </a:r>
            <a:r>
              <a:rPr lang="en-US" dirty="0" smtClean="0"/>
              <a:t>For Wagner, the growth in the governmental activities occurs in a smooth and continuous pattern rather than having/experiencing hic-ups. The hypothesis assumes a long run pattern of growth and hence it explains the relative growth of public sector  over a long period of time making it secular in nature.</a:t>
            </a:r>
            <a:endParaRPr lang="en-IN"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sz="2800" b="1" dirty="0" smtClean="0">
                <a:solidFill>
                  <a:schemeClr val="accent6">
                    <a:lumMod val="50000"/>
                  </a:schemeClr>
                </a:solidFill>
              </a:rPr>
              <a:t>Causes of Public Expenditure Growth</a:t>
            </a:r>
            <a:endParaRPr lang="en-IN" sz="2800" b="1" dirty="0">
              <a:solidFill>
                <a:schemeClr val="accent6">
                  <a:lumMod val="50000"/>
                </a:schemeClr>
              </a:solidFill>
            </a:endParaRPr>
          </a:p>
        </p:txBody>
      </p:sp>
      <p:sp>
        <p:nvSpPr>
          <p:cNvPr id="3" name="Content Placeholder 2"/>
          <p:cNvSpPr>
            <a:spLocks noGrp="1"/>
          </p:cNvSpPr>
          <p:nvPr>
            <p:ph idx="1"/>
          </p:nvPr>
        </p:nvSpPr>
        <p:spPr>
          <a:xfrm>
            <a:off x="214282" y="1071546"/>
            <a:ext cx="8715436" cy="5572164"/>
          </a:xfrm>
        </p:spPr>
        <p:txBody>
          <a:bodyPr>
            <a:normAutofit fontScale="77500" lnSpcReduction="20000"/>
          </a:bodyPr>
          <a:lstStyle/>
          <a:p>
            <a:r>
              <a:rPr lang="en-US" b="1" dirty="0" smtClean="0"/>
              <a:t>Causes: </a:t>
            </a:r>
            <a:r>
              <a:rPr lang="en-US" dirty="0" smtClean="0"/>
              <a:t>As Hugh Dalton noted two functions of the state, such as, ‘old functions’ and ‘new functions’. Old functions include the maintenance of law and order internally, i.e., within the state, and expenditure on defense to save the country from external aggression. This function gives a classical </a:t>
            </a:r>
            <a:r>
              <a:rPr lang="en-US" dirty="0" err="1" smtClean="0"/>
              <a:t>favour</a:t>
            </a:r>
            <a:r>
              <a:rPr lang="en-US" dirty="0" smtClean="0"/>
              <a:t> (Adam Smith, David Ricardo, J. S. Mill </a:t>
            </a:r>
            <a:r>
              <a:rPr lang="en-US" dirty="0" err="1" smtClean="0"/>
              <a:t>favoured</a:t>
            </a:r>
            <a:r>
              <a:rPr lang="en-US" dirty="0" smtClean="0"/>
              <a:t> least government intervention limiting to such functions of the state) to the hypothesis. New functions include expenditure on social overheads, such as, education, health and technology. According to Wagner, as a country is in its </a:t>
            </a:r>
            <a:r>
              <a:rPr lang="en-US" dirty="0" err="1" smtClean="0"/>
              <a:t>industrialising</a:t>
            </a:r>
            <a:r>
              <a:rPr lang="en-US" dirty="0" smtClean="0"/>
              <a:t> phase of development, both old and new functions shall be carried on by the state. The old functions shall be performed more intensively and the new functions shall continually be undertaken more extensively. Thus, the government activities will be extensive and shall include new functions due to population growth as a result of economic development. </a:t>
            </a:r>
            <a:endParaRPr lang="en-IN"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sz="2800" b="1" dirty="0" smtClean="0">
                <a:solidFill>
                  <a:schemeClr val="accent6">
                    <a:lumMod val="50000"/>
                  </a:schemeClr>
                </a:solidFill>
              </a:rPr>
              <a:t>The Hypothesis</a:t>
            </a:r>
            <a:endParaRPr lang="en-IN" sz="2800" b="1" dirty="0">
              <a:solidFill>
                <a:schemeClr val="accent6">
                  <a:lumMod val="50000"/>
                </a:schemeClr>
              </a:solidFill>
            </a:endParaRPr>
          </a:p>
        </p:txBody>
      </p:sp>
      <p:sp>
        <p:nvSpPr>
          <p:cNvPr id="3" name="Content Placeholder 2"/>
          <p:cNvSpPr>
            <a:spLocks noGrp="1"/>
          </p:cNvSpPr>
          <p:nvPr>
            <p:ph idx="1"/>
          </p:nvPr>
        </p:nvSpPr>
        <p:spPr>
          <a:xfrm>
            <a:off x="214282" y="1071546"/>
            <a:ext cx="8715436" cy="5572164"/>
          </a:xfrm>
        </p:spPr>
        <p:txBody>
          <a:bodyPr>
            <a:normAutofit fontScale="77500" lnSpcReduction="20000"/>
          </a:bodyPr>
          <a:lstStyle/>
          <a:p>
            <a:r>
              <a:rPr lang="en-US" dirty="0" smtClean="0"/>
              <a:t>Wagner’s main argument rests on the premise that the size of public sector in the national output will grow in a continuous fashion and the rate of increase in public expenditure shall be higher than the rate of growth of national income and output every successive period over a long period. He explains his hypothesis in terms of real per capita output of public goods (RPCOPG) and real per capita income (RPCI). Per capita output is taken to ignore the effect of population growth. The term real has been coined to ignore the effects of price changes. Moreover, gross national product is taken into account to ignore any output left in calculation of national output. </a:t>
            </a:r>
          </a:p>
          <a:p>
            <a:r>
              <a:rPr lang="en-US" dirty="0" smtClean="0"/>
              <a:t>The national output including the private and the public goods, thus, involving a product mix. Wagner’s contention is that the per capital share of public goods in the product mix shall grow in relative terms, i.e., in relation to the growth of national income and output.</a:t>
            </a: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85728"/>
            <a:ext cx="8715436" cy="6357982"/>
          </a:xfrm>
        </p:spPr>
        <p:txBody>
          <a:bodyPr>
            <a:normAutofit lnSpcReduction="10000"/>
          </a:bodyPr>
          <a:lstStyle/>
          <a:p>
            <a:r>
              <a:rPr lang="en-US" dirty="0" smtClean="0"/>
              <a:t>As Bernard P </a:t>
            </a:r>
            <a:r>
              <a:rPr lang="en-US" dirty="0" err="1" smtClean="0"/>
              <a:t>Herber</a:t>
            </a:r>
            <a:r>
              <a:rPr lang="en-US" dirty="0" smtClean="0"/>
              <a:t> explains, Wagner was interested in the growth of public sector per capita relative to the growth of income and output per capita, both expressed in real terms. However, the hypothesis has been interpreted by other scholars in alternative ways. Some explain in terms of the relative growth of public sector to a relative growth of GNP. To some others, it is the ratio of public sector to GNP changes over a long period. Our explanation shall be limited to the analysis of public expenditure growth in terms of the growth of public sector per capita relative to the growth of GNP per capita.</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42918"/>
          </a:xfrm>
        </p:spPr>
        <p:txBody>
          <a:bodyPr>
            <a:normAutofit/>
          </a:bodyPr>
          <a:lstStyle/>
          <a:p>
            <a:r>
              <a:rPr lang="en-US" sz="2800" b="1" dirty="0" smtClean="0">
                <a:solidFill>
                  <a:schemeClr val="accent6">
                    <a:lumMod val="50000"/>
                  </a:schemeClr>
                </a:solidFill>
              </a:rPr>
              <a:t>Diagrammatic Representation</a:t>
            </a:r>
            <a:endParaRPr lang="en-IN" sz="2800" b="1" dirty="0">
              <a:solidFill>
                <a:schemeClr val="accent6">
                  <a:lumMod val="50000"/>
                </a:schemeClr>
              </a:solidFill>
            </a:endParaRPr>
          </a:p>
        </p:txBody>
      </p:sp>
      <p:sp>
        <p:nvSpPr>
          <p:cNvPr id="3" name="Content Placeholder 2"/>
          <p:cNvSpPr>
            <a:spLocks noGrp="1"/>
          </p:cNvSpPr>
          <p:nvPr>
            <p:ph idx="1"/>
          </p:nvPr>
        </p:nvSpPr>
        <p:spPr>
          <a:xfrm>
            <a:off x="214282" y="642918"/>
            <a:ext cx="8715436" cy="6000792"/>
          </a:xfrm>
        </p:spPr>
        <p:txBody>
          <a:bodyPr>
            <a:normAutofit/>
          </a:bodyPr>
          <a:lstStyle/>
          <a:p>
            <a:r>
              <a:rPr lang="en-US" sz="2400" dirty="0" smtClean="0"/>
              <a:t>Wagner presented his hypothesis of increasing public sector activities in terms of the diagram given below. </a:t>
            </a:r>
          </a:p>
          <a:p>
            <a:pPr>
              <a:buNone/>
            </a:pPr>
            <a:r>
              <a:rPr lang="en-US" dirty="0" smtClean="0"/>
              <a:t>	</a:t>
            </a:r>
            <a:endParaRPr lang="en-IN" dirty="0"/>
          </a:p>
        </p:txBody>
      </p:sp>
      <p:cxnSp>
        <p:nvCxnSpPr>
          <p:cNvPr id="5" name="Straight Connector 4"/>
          <p:cNvCxnSpPr/>
          <p:nvPr/>
        </p:nvCxnSpPr>
        <p:spPr>
          <a:xfrm rot="5400000">
            <a:off x="-893801" y="3893347"/>
            <a:ext cx="4215636" cy="794"/>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rot="10800000">
            <a:off x="1214414" y="6000768"/>
            <a:ext cx="5929354" cy="1588"/>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p:cNvCxnSpPr/>
          <p:nvPr/>
        </p:nvCxnSpPr>
        <p:spPr>
          <a:xfrm rot="10800000" flipV="1">
            <a:off x="1214414" y="4214818"/>
            <a:ext cx="4786346" cy="1785950"/>
          </a:xfrm>
          <a:prstGeom prst="line">
            <a:avLst/>
          </a:prstGeom>
        </p:spPr>
        <p:style>
          <a:lnRef idx="2">
            <a:schemeClr val="accent1"/>
          </a:lnRef>
          <a:fillRef idx="0">
            <a:schemeClr val="accent1"/>
          </a:fillRef>
          <a:effectRef idx="1">
            <a:schemeClr val="accent1"/>
          </a:effectRef>
          <a:fontRef idx="minor">
            <a:schemeClr val="tx1"/>
          </a:fontRef>
        </p:style>
      </p:cxnSp>
      <p:sp>
        <p:nvSpPr>
          <p:cNvPr id="16" name="Arc 15"/>
          <p:cNvSpPr/>
          <p:nvPr/>
        </p:nvSpPr>
        <p:spPr>
          <a:xfrm rot="6186759">
            <a:off x="-4228642" y="-2299127"/>
            <a:ext cx="8457284" cy="8469983"/>
          </a:xfrm>
          <a:prstGeom prst="arc">
            <a:avLst>
              <a:gd name="adj1" fmla="val 15964429"/>
              <a:gd name="adj2" fmla="val 19780466"/>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en-IN"/>
          </a:p>
        </p:txBody>
      </p:sp>
      <p:sp>
        <p:nvSpPr>
          <p:cNvPr id="24" name="TextBox 23"/>
          <p:cNvSpPr txBox="1"/>
          <p:nvPr/>
        </p:nvSpPr>
        <p:spPr>
          <a:xfrm>
            <a:off x="1285852" y="6072206"/>
            <a:ext cx="6072230" cy="369332"/>
          </a:xfrm>
          <a:prstGeom prst="rect">
            <a:avLst/>
          </a:prstGeom>
          <a:noFill/>
        </p:spPr>
        <p:txBody>
          <a:bodyPr wrap="square" rtlCol="0">
            <a:spAutoFit/>
          </a:bodyPr>
          <a:lstStyle/>
          <a:p>
            <a:r>
              <a:rPr lang="en-US" b="1" dirty="0" smtClean="0"/>
              <a:t>Real Per capita output and income (in dollars)</a:t>
            </a:r>
            <a:endParaRPr lang="en-IN" b="1" dirty="0"/>
          </a:p>
        </p:txBody>
      </p:sp>
      <p:sp>
        <p:nvSpPr>
          <p:cNvPr id="27" name="TextBox 26"/>
          <p:cNvSpPr txBox="1"/>
          <p:nvPr/>
        </p:nvSpPr>
        <p:spPr>
          <a:xfrm rot="16200000">
            <a:off x="-1351295" y="3581206"/>
            <a:ext cx="4643494" cy="338554"/>
          </a:xfrm>
          <a:prstGeom prst="rect">
            <a:avLst/>
          </a:prstGeom>
          <a:noFill/>
        </p:spPr>
        <p:txBody>
          <a:bodyPr wrap="square" rtlCol="0">
            <a:spAutoFit/>
          </a:bodyPr>
          <a:lstStyle/>
          <a:p>
            <a:r>
              <a:rPr lang="en-US" sz="1600" b="1" dirty="0" smtClean="0"/>
              <a:t>Real Per capita output of Public Goods (in dollars)</a:t>
            </a:r>
            <a:endParaRPr lang="en-IN" sz="1600" b="1" dirty="0"/>
          </a:p>
        </p:txBody>
      </p:sp>
      <p:sp>
        <p:nvSpPr>
          <p:cNvPr id="28" name="TextBox 27"/>
          <p:cNvSpPr txBox="1"/>
          <p:nvPr/>
        </p:nvSpPr>
        <p:spPr>
          <a:xfrm>
            <a:off x="6072198" y="3929066"/>
            <a:ext cx="1500198" cy="369332"/>
          </a:xfrm>
          <a:prstGeom prst="rect">
            <a:avLst/>
          </a:prstGeom>
          <a:noFill/>
        </p:spPr>
        <p:txBody>
          <a:bodyPr wrap="square" rtlCol="0">
            <a:spAutoFit/>
          </a:bodyPr>
          <a:lstStyle/>
          <a:p>
            <a:r>
              <a:rPr lang="en-IN" b="1" dirty="0" smtClean="0">
                <a:solidFill>
                  <a:schemeClr val="tx2">
                    <a:lumMod val="75000"/>
                  </a:schemeClr>
                </a:solidFill>
              </a:rPr>
              <a:t>PG</a:t>
            </a:r>
            <a:r>
              <a:rPr lang="en-IN" b="1" baseline="-25000" dirty="0" smtClean="0">
                <a:solidFill>
                  <a:schemeClr val="tx2">
                    <a:lumMod val="75000"/>
                  </a:schemeClr>
                </a:solidFill>
              </a:rPr>
              <a:t>0</a:t>
            </a:r>
            <a:endParaRPr lang="en-IN" b="1" dirty="0">
              <a:solidFill>
                <a:schemeClr val="tx2">
                  <a:lumMod val="75000"/>
                </a:schemeClr>
              </a:solidFill>
            </a:endParaRPr>
          </a:p>
        </p:txBody>
      </p:sp>
      <p:sp>
        <p:nvSpPr>
          <p:cNvPr id="29" name="Rectangle 28"/>
          <p:cNvSpPr/>
          <p:nvPr/>
        </p:nvSpPr>
        <p:spPr>
          <a:xfrm>
            <a:off x="4071934" y="2143116"/>
            <a:ext cx="534121" cy="369332"/>
          </a:xfrm>
          <a:prstGeom prst="rect">
            <a:avLst/>
          </a:prstGeom>
        </p:spPr>
        <p:txBody>
          <a:bodyPr wrap="none">
            <a:spAutoFit/>
          </a:bodyPr>
          <a:lstStyle/>
          <a:p>
            <a:r>
              <a:rPr lang="en-IN" b="1" dirty="0" smtClean="0">
                <a:solidFill>
                  <a:schemeClr val="accent6">
                    <a:lumMod val="75000"/>
                  </a:schemeClr>
                </a:solidFill>
              </a:rPr>
              <a:t>PG</a:t>
            </a:r>
            <a:r>
              <a:rPr lang="en-IN" b="1" baseline="-25000" dirty="0" smtClean="0">
                <a:solidFill>
                  <a:schemeClr val="accent6">
                    <a:lumMod val="75000"/>
                  </a:schemeClr>
                </a:solidFill>
              </a:rPr>
              <a:t>1</a:t>
            </a:r>
            <a:endParaRPr lang="en-IN"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sz="2800" b="1" dirty="0" smtClean="0">
                <a:solidFill>
                  <a:schemeClr val="accent6">
                    <a:lumMod val="50000"/>
                  </a:schemeClr>
                </a:solidFill>
              </a:rPr>
              <a:t>The Diagram</a:t>
            </a:r>
            <a:endParaRPr lang="en-IN" sz="2800" b="1" dirty="0">
              <a:solidFill>
                <a:schemeClr val="accent6">
                  <a:lumMod val="50000"/>
                </a:schemeClr>
              </a:solidFill>
            </a:endParaRPr>
          </a:p>
        </p:txBody>
      </p:sp>
      <p:sp>
        <p:nvSpPr>
          <p:cNvPr id="3" name="Content Placeholder 2"/>
          <p:cNvSpPr>
            <a:spLocks noGrp="1"/>
          </p:cNvSpPr>
          <p:nvPr>
            <p:ph idx="1"/>
          </p:nvPr>
        </p:nvSpPr>
        <p:spPr>
          <a:xfrm>
            <a:off x="214282" y="1071546"/>
            <a:ext cx="8715436" cy="5572164"/>
          </a:xfrm>
        </p:spPr>
        <p:txBody>
          <a:bodyPr>
            <a:normAutofit fontScale="62500" lnSpcReduction="20000"/>
          </a:bodyPr>
          <a:lstStyle/>
          <a:p>
            <a:r>
              <a:rPr lang="en-US" dirty="0" smtClean="0"/>
              <a:t>In the diagram, the horizontal axis represents the Real Per Capita Income (RPCI) and the vertical axis represents the Real Per Capita Output of Public Goods (RPCOPG), both expressed in dollar terms. The diagram has an invisible third dimension which denotes time because both variables are responsive to change in time.</a:t>
            </a:r>
          </a:p>
          <a:p>
            <a:r>
              <a:rPr lang="en-US" dirty="0" smtClean="0"/>
              <a:t> </a:t>
            </a:r>
            <a:r>
              <a:rPr lang="en-IN" b="1" dirty="0" smtClean="0"/>
              <a:t>PG</a:t>
            </a:r>
            <a:r>
              <a:rPr lang="en-IN" b="1" baseline="-25000" dirty="0" smtClean="0"/>
              <a:t>0</a:t>
            </a:r>
            <a:r>
              <a:rPr lang="en-IN" b="1" dirty="0" smtClean="0"/>
              <a:t> </a:t>
            </a:r>
            <a:r>
              <a:rPr lang="en-IN" dirty="0" smtClean="0"/>
              <a:t>is a straight line. Its slope remains same throughout. It shows constant proportion between two variables. Thus, along the line public expenditure per capita (RPCOPG) maintains a constant proportion with national income per capita (RPCI) over time. That is,</a:t>
            </a:r>
          </a:p>
          <a:p>
            <a:pPr>
              <a:buNone/>
            </a:pPr>
            <a:endParaRPr lang="en-IN" dirty="0" smtClean="0"/>
          </a:p>
          <a:p>
            <a:pPr>
              <a:buNone/>
            </a:pPr>
            <a:r>
              <a:rPr lang="en-IN" dirty="0" smtClean="0"/>
              <a:t>	RPCOPG</a:t>
            </a:r>
            <a:r>
              <a:rPr lang="en-IN" sz="2400" dirty="0" smtClean="0"/>
              <a:t>1</a:t>
            </a:r>
            <a:r>
              <a:rPr lang="en-IN" dirty="0" smtClean="0"/>
              <a:t> /RPCI</a:t>
            </a:r>
            <a:r>
              <a:rPr lang="en-IN" sz="2000" dirty="0" smtClean="0"/>
              <a:t>1 </a:t>
            </a:r>
            <a:r>
              <a:rPr lang="en-IN" sz="2700" dirty="0" smtClean="0"/>
              <a:t> =</a:t>
            </a:r>
            <a:r>
              <a:rPr lang="en-IN" dirty="0" smtClean="0"/>
              <a:t> RPCOPG</a:t>
            </a:r>
            <a:r>
              <a:rPr lang="en-IN" sz="2400" dirty="0" smtClean="0"/>
              <a:t>2</a:t>
            </a:r>
            <a:r>
              <a:rPr lang="en-IN" dirty="0" smtClean="0"/>
              <a:t> /RPCI</a:t>
            </a:r>
            <a:r>
              <a:rPr lang="en-IN" sz="2000" dirty="0" smtClean="0"/>
              <a:t>2 </a:t>
            </a:r>
            <a:r>
              <a:rPr lang="en-IN" sz="2700" dirty="0" smtClean="0"/>
              <a:t> = </a:t>
            </a:r>
            <a:r>
              <a:rPr lang="en-IN" sz="2000" dirty="0" smtClean="0"/>
              <a:t> </a:t>
            </a:r>
            <a:r>
              <a:rPr lang="en-IN" sz="3100" dirty="0" smtClean="0"/>
              <a:t>RPCOPG</a:t>
            </a:r>
            <a:r>
              <a:rPr lang="en-IN" sz="2000" dirty="0" smtClean="0"/>
              <a:t>3</a:t>
            </a:r>
            <a:r>
              <a:rPr lang="en-IN" sz="3100" dirty="0" smtClean="0"/>
              <a:t>/RPCI</a:t>
            </a:r>
            <a:r>
              <a:rPr lang="en-IN" sz="2000" dirty="0" smtClean="0"/>
              <a:t>3</a:t>
            </a:r>
          </a:p>
          <a:p>
            <a:pPr>
              <a:buNone/>
            </a:pPr>
            <a:endParaRPr lang="en-IN" sz="3500" dirty="0" smtClean="0"/>
          </a:p>
          <a:p>
            <a:r>
              <a:rPr lang="en-IN" b="1" dirty="0" smtClean="0"/>
              <a:t>PG</a:t>
            </a:r>
            <a:r>
              <a:rPr lang="en-IN" b="1" baseline="-25000" dirty="0" smtClean="0"/>
              <a:t>1</a:t>
            </a:r>
            <a:r>
              <a:rPr lang="en-IN" b="1" dirty="0" smtClean="0"/>
              <a:t> </a:t>
            </a:r>
            <a:r>
              <a:rPr lang="en-IN" dirty="0" smtClean="0"/>
              <a:t>line is a curve. Its slope gradually increases. It shows that the proportion between RPCOPG and RPCGNP increases in the successive periods. That is, </a:t>
            </a:r>
          </a:p>
          <a:p>
            <a:pPr>
              <a:buNone/>
            </a:pPr>
            <a:endParaRPr lang="en-IN" dirty="0" smtClean="0"/>
          </a:p>
          <a:p>
            <a:pPr>
              <a:buNone/>
            </a:pPr>
            <a:r>
              <a:rPr lang="en-IN" dirty="0" smtClean="0"/>
              <a:t>	 RPCOPG</a:t>
            </a:r>
            <a:r>
              <a:rPr lang="en-IN" sz="2400" dirty="0" smtClean="0"/>
              <a:t>3</a:t>
            </a:r>
            <a:r>
              <a:rPr lang="en-IN" dirty="0" smtClean="0"/>
              <a:t> /RPCI</a:t>
            </a:r>
            <a:r>
              <a:rPr lang="en-IN" sz="2000" dirty="0" smtClean="0"/>
              <a:t>3 </a:t>
            </a:r>
            <a:r>
              <a:rPr lang="en-IN" sz="2700" dirty="0" smtClean="0"/>
              <a:t> &gt;</a:t>
            </a:r>
            <a:r>
              <a:rPr lang="en-IN" dirty="0" smtClean="0"/>
              <a:t> RPCOPG</a:t>
            </a:r>
            <a:r>
              <a:rPr lang="en-IN" sz="2400" dirty="0" smtClean="0"/>
              <a:t>2</a:t>
            </a:r>
            <a:r>
              <a:rPr lang="en-IN" dirty="0" smtClean="0"/>
              <a:t> /RPCI</a:t>
            </a:r>
            <a:r>
              <a:rPr lang="en-IN" sz="2000" dirty="0" smtClean="0"/>
              <a:t>2 </a:t>
            </a:r>
            <a:r>
              <a:rPr lang="en-IN" sz="2700" dirty="0" smtClean="0"/>
              <a:t> &gt; </a:t>
            </a:r>
            <a:r>
              <a:rPr lang="en-IN" sz="2000" dirty="0" smtClean="0"/>
              <a:t> </a:t>
            </a:r>
            <a:r>
              <a:rPr lang="en-IN" sz="3100" dirty="0" smtClean="0"/>
              <a:t>RPCOPG</a:t>
            </a:r>
            <a:r>
              <a:rPr lang="en-IN" sz="2000" dirty="0" smtClean="0"/>
              <a:t>1</a:t>
            </a:r>
            <a:r>
              <a:rPr lang="en-IN" sz="3100" dirty="0" smtClean="0"/>
              <a:t>/RPCI</a:t>
            </a:r>
            <a:r>
              <a:rPr lang="en-IN" sz="2000" dirty="0" smtClean="0"/>
              <a:t>1</a:t>
            </a:r>
            <a:r>
              <a:rPr lang="en-IN" dirty="0" smtClean="0"/>
              <a:t> </a:t>
            </a:r>
          </a:p>
          <a:p>
            <a:pPr>
              <a:buNone/>
            </a:pPr>
            <a:endParaRPr lang="en-IN" dirty="0" smtClean="0"/>
          </a:p>
          <a:p>
            <a:pPr>
              <a:buNone/>
            </a:pPr>
            <a:r>
              <a:rPr lang="en-IN" sz="2700" dirty="0" smtClean="0"/>
              <a:t>	</a:t>
            </a:r>
            <a:r>
              <a:rPr lang="en-IN" sz="4300" dirty="0" smtClean="0"/>
              <a:t>The subscripts in the equations refer to the time periods.</a:t>
            </a:r>
            <a:r>
              <a:rPr lang="en-IN" dirty="0" smtClean="0"/>
              <a:t>  </a:t>
            </a:r>
            <a:endParaRPr lang="en-IN" b="1" dirty="0" smtClean="0">
              <a:solidFill>
                <a:schemeClr val="tx2">
                  <a:lumMod val="75000"/>
                </a:schemeClr>
              </a:solidFill>
            </a:endParaRPr>
          </a:p>
          <a:p>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sz="2800" b="1" dirty="0" smtClean="0">
                <a:solidFill>
                  <a:schemeClr val="accent6">
                    <a:lumMod val="50000"/>
                  </a:schemeClr>
                </a:solidFill>
              </a:rPr>
              <a:t>Limitations of the Hypothesis</a:t>
            </a:r>
            <a:endParaRPr lang="en-IN" sz="2800" b="1" dirty="0">
              <a:solidFill>
                <a:schemeClr val="accent6">
                  <a:lumMod val="50000"/>
                </a:schemeClr>
              </a:solidFill>
            </a:endParaRPr>
          </a:p>
        </p:txBody>
      </p:sp>
      <p:sp>
        <p:nvSpPr>
          <p:cNvPr id="3" name="Content Placeholder 2"/>
          <p:cNvSpPr>
            <a:spLocks noGrp="1"/>
          </p:cNvSpPr>
          <p:nvPr>
            <p:ph idx="1"/>
          </p:nvPr>
        </p:nvSpPr>
        <p:spPr>
          <a:xfrm>
            <a:off x="214282" y="1071546"/>
            <a:ext cx="8715436" cy="5572164"/>
          </a:xfrm>
        </p:spPr>
        <p:txBody>
          <a:bodyPr>
            <a:normAutofit fontScale="92500" lnSpcReduction="10000"/>
          </a:bodyPr>
          <a:lstStyle/>
          <a:p>
            <a:pPr>
              <a:buNone/>
            </a:pPr>
            <a:r>
              <a:rPr lang="en-US" b="1" dirty="0" smtClean="0">
                <a:solidFill>
                  <a:schemeClr val="tx2">
                    <a:lumMod val="75000"/>
                  </a:schemeClr>
                </a:solidFill>
              </a:rPr>
              <a:t>1. </a:t>
            </a:r>
            <a:r>
              <a:rPr lang="en-US" dirty="0" smtClean="0">
                <a:solidFill>
                  <a:schemeClr val="tx2">
                    <a:lumMod val="75000"/>
                  </a:schemeClr>
                </a:solidFill>
              </a:rPr>
              <a:t>Wagner’s hypothesis establishes a cause and effect relationship between economic development and public sector growth. It seems like a multidisciplinary analysis of public sector growth. Economic development encompasses improvement in social, political, cultural and economic attributes. Wagner cites only the economic cause (growth in GNP) as a driver of public sector growth. A purely multidisciplinary analysis should not any of the attributes of development. Citing only the economic cause Wagner’s hypothesis ignores all other primary determinants of a relatively expanding public sector during </a:t>
            </a:r>
            <a:r>
              <a:rPr lang="en-US" dirty="0" err="1" smtClean="0">
                <a:solidFill>
                  <a:schemeClr val="tx2">
                    <a:lumMod val="75000"/>
                  </a:schemeClr>
                </a:solidFill>
              </a:rPr>
              <a:t>industrialisation</a:t>
            </a:r>
            <a:r>
              <a:rPr lang="en-US" dirty="0" smtClean="0">
                <a:solidFill>
                  <a:schemeClr val="tx2">
                    <a:lumMod val="75000"/>
                  </a:schemeClr>
                </a:solidFill>
              </a:rPr>
              <a:t> and economic development.</a:t>
            </a:r>
            <a:endParaRPr lang="en-IN" b="1" dirty="0" smtClean="0">
              <a:solidFill>
                <a:schemeClr val="tx2">
                  <a:lumMod val="7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sz="2800" b="1" dirty="0" smtClean="0">
                <a:solidFill>
                  <a:schemeClr val="accent6">
                    <a:lumMod val="50000"/>
                  </a:schemeClr>
                </a:solidFill>
              </a:rPr>
              <a:t>Limitations of the Hypothesis</a:t>
            </a:r>
            <a:endParaRPr lang="en-IN" sz="2800" b="1" dirty="0">
              <a:solidFill>
                <a:schemeClr val="accent6">
                  <a:lumMod val="50000"/>
                </a:schemeClr>
              </a:solidFill>
            </a:endParaRPr>
          </a:p>
        </p:txBody>
      </p:sp>
      <p:sp>
        <p:nvSpPr>
          <p:cNvPr id="3" name="Content Placeholder 2"/>
          <p:cNvSpPr>
            <a:spLocks noGrp="1"/>
          </p:cNvSpPr>
          <p:nvPr>
            <p:ph idx="1"/>
          </p:nvPr>
        </p:nvSpPr>
        <p:spPr>
          <a:xfrm>
            <a:off x="214282" y="1071546"/>
            <a:ext cx="8715436" cy="5572164"/>
          </a:xfrm>
        </p:spPr>
        <p:txBody>
          <a:bodyPr>
            <a:normAutofit fontScale="70000" lnSpcReduction="20000"/>
          </a:bodyPr>
          <a:lstStyle/>
          <a:p>
            <a:pPr>
              <a:buNone/>
            </a:pPr>
            <a:r>
              <a:rPr lang="en-US" b="1" dirty="0" smtClean="0">
                <a:solidFill>
                  <a:schemeClr val="tx2">
                    <a:lumMod val="75000"/>
                  </a:schemeClr>
                </a:solidFill>
              </a:rPr>
              <a:t>2. </a:t>
            </a:r>
            <a:r>
              <a:rPr lang="en-US" dirty="0" smtClean="0">
                <a:solidFill>
                  <a:schemeClr val="tx2">
                    <a:lumMod val="75000"/>
                  </a:schemeClr>
                </a:solidFill>
              </a:rPr>
              <a:t>Alan T. Peacock and Jack Wiseman (1961) observe that Wagner’s argument contains three serious defects. They are:</a:t>
            </a:r>
          </a:p>
          <a:p>
            <a:pPr marL="571500" indent="-571500">
              <a:buAutoNum type="romanLcParenBoth"/>
            </a:pPr>
            <a:r>
              <a:rPr lang="en-US" dirty="0" smtClean="0">
                <a:solidFill>
                  <a:schemeClr val="tx2">
                    <a:lumMod val="75000"/>
                  </a:schemeClr>
                </a:solidFill>
              </a:rPr>
              <a:t>It is based upon an organic self-determining theory of the state, which is not the prevailing theory of state in most western nations. Organic theory terms the state as natural being and all other components are like organs of the natural being which function in a natural way.</a:t>
            </a:r>
          </a:p>
          <a:p>
            <a:pPr marL="571500" indent="-571500">
              <a:buAutoNum type="romanLcParenBoth"/>
            </a:pPr>
            <a:r>
              <a:rPr lang="en-US" dirty="0" smtClean="0">
                <a:solidFill>
                  <a:schemeClr val="tx2">
                    <a:lumMod val="75000"/>
                  </a:schemeClr>
                </a:solidFill>
              </a:rPr>
              <a:t>The hypothesis omits the influence of war on governmental spending and thus establishes that the increase in public sector share is smooth and continuous, i.e., without hic-ups.</a:t>
            </a:r>
          </a:p>
          <a:p>
            <a:pPr marL="571500" indent="-571500">
              <a:buAutoNum type="romanLcParenBoth"/>
            </a:pPr>
            <a:r>
              <a:rPr lang="en-US" dirty="0" smtClean="0">
                <a:solidFill>
                  <a:schemeClr val="tx2">
                    <a:lumMod val="75000"/>
                  </a:schemeClr>
                </a:solidFill>
              </a:rPr>
              <a:t>He stresses a long term trend of public economic activity, which tends to overlook the significant “time pattern” or “process” of public expenditure growth. According to Keynes, in the long run we are all dead. Going by the short run, we can observe Keynesian effects of economic activity, i.e., increase or decrease in aggregate demand during the time of depression or inflation. Hence the increasing trend may not be established in every successive periods.</a:t>
            </a:r>
            <a:endParaRPr lang="en-IN" dirty="0" smtClean="0">
              <a:solidFill>
                <a:schemeClr val="tx2">
                  <a:lumMod val="7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IN" dirty="0"/>
          </a:p>
        </p:txBody>
      </p:sp>
      <p:sp>
        <p:nvSpPr>
          <p:cNvPr id="3" name="Content Placeholder 2"/>
          <p:cNvSpPr>
            <a:spLocks noGrp="1"/>
          </p:cNvSpPr>
          <p:nvPr>
            <p:ph idx="1"/>
          </p:nvPr>
        </p:nvSpPr>
        <p:spPr/>
        <p:txBody>
          <a:bodyPr/>
          <a:lstStyle/>
          <a:p>
            <a:r>
              <a:rPr lang="en-US" dirty="0" smtClean="0"/>
              <a:t>Musgrave and Musgrave: Public finance in theory </a:t>
            </a:r>
            <a:r>
              <a:rPr lang="en-US" smtClean="0"/>
              <a:t>and practice</a:t>
            </a:r>
            <a:endParaRPr lang="en-US" dirty="0" smtClean="0"/>
          </a:p>
          <a:p>
            <a:r>
              <a:rPr lang="en-US" dirty="0" smtClean="0"/>
              <a:t>Bernard P </a:t>
            </a:r>
            <a:r>
              <a:rPr lang="en-US" dirty="0" err="1" smtClean="0"/>
              <a:t>Herber</a:t>
            </a:r>
            <a:r>
              <a:rPr lang="en-US" dirty="0" smtClean="0"/>
              <a:t>: Modern Public finance: the study of public economics</a:t>
            </a:r>
          </a:p>
          <a:p>
            <a:r>
              <a:rPr lang="en-US" dirty="0" smtClean="0"/>
              <a:t>Hugh Dalton: Principles of Public finance</a:t>
            </a: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TotalTime>
  <Words>1438</Words>
  <Application>Microsoft Office PowerPoint</Application>
  <PresentationFormat>On-screen Show (4:3)</PresentationFormat>
  <Paragraphs>45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Wagner’s Law of Increasing State activities</vt:lpstr>
      <vt:lpstr>Wagner’s Hypothesis: Meaning</vt:lpstr>
      <vt:lpstr>Nature and Pattern of Growth of Public Expenditure</vt:lpstr>
      <vt:lpstr>Causes of Public Expenditure Growth</vt:lpstr>
      <vt:lpstr>The Hypothesis</vt:lpstr>
      <vt:lpstr>Slide 6</vt:lpstr>
      <vt:lpstr>Diagrammatic Representation</vt:lpstr>
      <vt:lpstr>The Diagram</vt:lpstr>
      <vt:lpstr>Limitations of the Hypothesis</vt:lpstr>
      <vt:lpstr>Limitations of the Hypothesis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Wagner’s Law of Increasing State activities</dc:title>
  <dc:creator>Spandana</dc:creator>
  <cp:lastModifiedBy>Spandana</cp:lastModifiedBy>
  <cp:revision>35</cp:revision>
  <dcterms:created xsi:type="dcterms:W3CDTF">2025-09-21T00:58:26Z</dcterms:created>
  <dcterms:modified xsi:type="dcterms:W3CDTF">2025-09-21T16:37:34Z</dcterms:modified>
</cp:coreProperties>
</file>