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81" r:id="rId19"/>
    <p:sldId id="274" r:id="rId20"/>
    <p:sldId id="275" r:id="rId21"/>
    <p:sldId id="276" r:id="rId22"/>
    <p:sldId id="277" r:id="rId23"/>
    <p:sldId id="278" r:id="rId24"/>
    <p:sldId id="280"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1863AB-21AD-4359-9361-01BB180A1C5F}" type="datetimeFigureOut">
              <a:rPr lang="en-US" smtClean="0"/>
              <a:pPr/>
              <a:t>9/29/2025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253471-4E13-444F-9A90-1CF4793875C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637E40-2E59-464B-9ACE-5C41B5CBB545}" type="slidenum">
              <a:rPr lang="en-US" smtClean="0"/>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76637E40-2E59-464B-9ACE-5C41B5CBB545}"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3444A74-B9CF-4A16-8BBC-3367127E26FF}" type="datetimeFigureOut">
              <a:rPr lang="en-US" smtClean="0"/>
              <a:pPr/>
              <a:t>9/29/2025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3444A74-B9CF-4A16-8BBC-3367127E26FF}" type="datetimeFigureOut">
              <a:rPr lang="en-US" smtClean="0"/>
              <a:pPr/>
              <a:t>9/29/2025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444A74-B9CF-4A16-8BBC-3367127E26FF}" type="datetimeFigureOut">
              <a:rPr lang="en-US" smtClean="0"/>
              <a:pPr/>
              <a:t>9/29/2025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3444A74-B9CF-4A16-8BBC-3367127E26FF}" type="datetimeFigureOut">
              <a:rPr lang="en-US" smtClean="0"/>
              <a:pPr/>
              <a:t>9/29/2025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3444A74-B9CF-4A16-8BBC-3367127E26FF}" type="datetimeFigureOut">
              <a:rPr lang="en-US" smtClean="0"/>
              <a:pPr/>
              <a:t>9/29/2025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3444A74-B9CF-4A16-8BBC-3367127E26FF}" type="datetimeFigureOut">
              <a:rPr lang="en-US" smtClean="0"/>
              <a:pPr/>
              <a:t>9/29/2025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444A74-B9CF-4A16-8BBC-3367127E26FF}" type="datetimeFigureOut">
              <a:rPr lang="en-US" smtClean="0"/>
              <a:pPr/>
              <a:t>9/29/2025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444A74-B9CF-4A16-8BBC-3367127E26FF}" type="datetimeFigureOut">
              <a:rPr lang="en-US" smtClean="0"/>
              <a:pPr/>
              <a:t>9/29/2025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444A74-B9CF-4A16-8BBC-3367127E26FF}" type="datetimeFigureOut">
              <a:rPr lang="en-US" smtClean="0"/>
              <a:pPr/>
              <a:t>9/29/2025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3444A74-B9CF-4A16-8BBC-3367127E26FF}" type="datetimeFigureOut">
              <a:rPr lang="en-US" smtClean="0"/>
              <a:pPr/>
              <a:t>9/29/2025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3444A74-B9CF-4A16-8BBC-3367127E26FF}" type="datetimeFigureOut">
              <a:rPr lang="en-US" smtClean="0"/>
              <a:pPr/>
              <a:t>9/29/2025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56D341D-1CC9-416F-8889-B5E8B0D9268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44A74-B9CF-4A16-8BBC-3367127E26FF}" type="datetimeFigureOut">
              <a:rPr lang="en-US" smtClean="0"/>
              <a:pPr/>
              <a:t>9/29/2025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6D341D-1CC9-416F-8889-B5E8B0D9268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571480"/>
            <a:ext cx="7772400" cy="1470025"/>
          </a:xfrm>
        </p:spPr>
        <p:txBody>
          <a:bodyPr/>
          <a:lstStyle/>
          <a:p>
            <a:r>
              <a:rPr lang="en-US" b="1" dirty="0" smtClean="0">
                <a:solidFill>
                  <a:srgbClr val="C00000"/>
                </a:solidFill>
              </a:rPr>
              <a:t>Equilibrium in Distribution of Burden of Tax</a:t>
            </a:r>
            <a:endParaRPr lang="en-IN" b="1" dirty="0">
              <a:solidFill>
                <a:srgbClr val="C00000"/>
              </a:solidFill>
            </a:endParaRPr>
          </a:p>
        </p:txBody>
      </p:sp>
      <p:sp>
        <p:nvSpPr>
          <p:cNvPr id="3" name="Subtitle 2"/>
          <p:cNvSpPr>
            <a:spLocks noGrp="1"/>
          </p:cNvSpPr>
          <p:nvPr>
            <p:ph type="subTitle" idx="1"/>
          </p:nvPr>
        </p:nvSpPr>
        <p:spPr/>
        <p:txBody>
          <a:bodyPr/>
          <a:lstStyle/>
          <a:p>
            <a:r>
              <a:rPr lang="en-US" b="1" dirty="0" smtClean="0">
                <a:solidFill>
                  <a:srgbClr val="0070C0"/>
                </a:solidFill>
              </a:rPr>
              <a:t>Dr. </a:t>
            </a:r>
            <a:r>
              <a:rPr lang="en-US" b="1" dirty="0" err="1" smtClean="0">
                <a:solidFill>
                  <a:srgbClr val="0070C0"/>
                </a:solidFill>
              </a:rPr>
              <a:t>Santosh</a:t>
            </a:r>
            <a:r>
              <a:rPr lang="en-US" b="1" dirty="0" smtClean="0">
                <a:solidFill>
                  <a:srgbClr val="0070C0"/>
                </a:solidFill>
              </a:rPr>
              <a:t> Kumar Meher</a:t>
            </a:r>
          </a:p>
          <a:p>
            <a:r>
              <a:rPr lang="en-US" b="1" dirty="0" smtClean="0">
                <a:solidFill>
                  <a:srgbClr val="0070C0"/>
                </a:solidFill>
              </a:rPr>
              <a:t>Reader in Economics</a:t>
            </a:r>
          </a:p>
          <a:p>
            <a:r>
              <a:rPr lang="en-US" b="1" dirty="0" smtClean="0">
                <a:solidFill>
                  <a:schemeClr val="accent6">
                    <a:lumMod val="50000"/>
                  </a:schemeClr>
                </a:solidFill>
              </a:rPr>
              <a:t>santoshmeher.eco@yahoo.com</a:t>
            </a:r>
            <a:endParaRPr lang="en-IN"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Principles of Equilibrium in Distribution of Burden of Tax</a:t>
            </a:r>
            <a:endParaRPr lang="en-IN" sz="3600" b="1" dirty="0"/>
          </a:p>
        </p:txBody>
      </p:sp>
      <p:sp>
        <p:nvSpPr>
          <p:cNvPr id="3" name="Content Placeholder 2"/>
          <p:cNvSpPr>
            <a:spLocks noGrp="1"/>
          </p:cNvSpPr>
          <p:nvPr>
            <p:ph idx="1"/>
          </p:nvPr>
        </p:nvSpPr>
        <p:spPr>
          <a:xfrm>
            <a:off x="214282" y="1214422"/>
            <a:ext cx="8715436" cy="5286412"/>
          </a:xfrm>
        </p:spPr>
        <p:txBody>
          <a:bodyPr>
            <a:noAutofit/>
          </a:bodyPr>
          <a:lstStyle/>
          <a:p>
            <a:pPr algn="just"/>
            <a:r>
              <a:rPr lang="en-US" sz="2400" dirty="0" smtClean="0"/>
              <a:t>The normative aspect of public finance requires that the public finance operations should be carried on in such a manner that it will cause maximum net welfare to the subjects. Thus, the expenditure operations should result in maximum social welfare and similarly the tax operations should involve least social sacrifice. That means, each tax payer should be treated in a fair manner and the burden of tax should be least felt by the tax payers. Such a normative view with regard to tax operations is referred to as the equilibrium in distribution of tax burden.</a:t>
            </a:r>
          </a:p>
          <a:p>
            <a:pPr algn="just"/>
            <a:r>
              <a:rPr lang="en-US" sz="2400" dirty="0" smtClean="0"/>
              <a:t>Equilibrium of Burden of tax can be studied in terms of two aspects as follows:</a:t>
            </a:r>
          </a:p>
          <a:p>
            <a:pPr algn="just">
              <a:buNone/>
            </a:pPr>
            <a:r>
              <a:rPr lang="en-US" sz="2400" dirty="0"/>
              <a:t>	</a:t>
            </a:r>
            <a:r>
              <a:rPr lang="en-US" sz="2400" dirty="0" smtClean="0"/>
              <a:t>1. Horizontal Equilibrium or Equity</a:t>
            </a:r>
          </a:p>
          <a:p>
            <a:pPr algn="just">
              <a:buNone/>
            </a:pPr>
            <a:r>
              <a:rPr lang="en-US" sz="2400" dirty="0"/>
              <a:t>	</a:t>
            </a:r>
            <a:r>
              <a:rPr lang="en-US" sz="2400" dirty="0" smtClean="0"/>
              <a:t>2. Vertical Equilibrium or Equity</a:t>
            </a:r>
          </a:p>
          <a:p>
            <a:pPr algn="just">
              <a:buNone/>
            </a:pPr>
            <a:endParaRPr lang="en-IN"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Horizontal </a:t>
            </a:r>
            <a:r>
              <a:rPr lang="en-US" sz="3600" b="1" dirty="0" err="1" smtClean="0"/>
              <a:t>Vrs</a:t>
            </a:r>
            <a:r>
              <a:rPr lang="en-US" sz="3600" b="1" dirty="0" smtClean="0"/>
              <a:t>. Vertical Equilibrium or Equity</a:t>
            </a:r>
            <a:endParaRPr lang="en-IN" sz="3600" b="1" dirty="0"/>
          </a:p>
        </p:txBody>
      </p:sp>
      <p:sp>
        <p:nvSpPr>
          <p:cNvPr id="3" name="Content Placeholder 2"/>
          <p:cNvSpPr>
            <a:spLocks noGrp="1"/>
          </p:cNvSpPr>
          <p:nvPr>
            <p:ph idx="1"/>
          </p:nvPr>
        </p:nvSpPr>
        <p:spPr>
          <a:xfrm>
            <a:off x="214282" y="928670"/>
            <a:ext cx="8715436" cy="5643602"/>
          </a:xfrm>
        </p:spPr>
        <p:txBody>
          <a:bodyPr>
            <a:noAutofit/>
          </a:bodyPr>
          <a:lstStyle/>
          <a:p>
            <a:pPr algn="just"/>
            <a:r>
              <a:rPr lang="en-US" sz="2000" dirty="0" smtClean="0"/>
              <a:t>The horizontal equilibrium in distribution of burden of tax requires that equal rate of tax should be imposed on people placed in equal position.</a:t>
            </a:r>
          </a:p>
          <a:p>
            <a:pPr algn="just"/>
            <a:r>
              <a:rPr lang="en-US" sz="2000" dirty="0" smtClean="0"/>
              <a:t>Vertical equity principle advocates that there should be unequal rate of tax on people placed in unequal position (John F. Due)</a:t>
            </a:r>
          </a:p>
          <a:p>
            <a:pPr algn="just"/>
            <a:r>
              <a:rPr lang="en-US" sz="2000" dirty="0" smtClean="0"/>
              <a:t>Problems in determination of rate of tax under these principles:</a:t>
            </a:r>
          </a:p>
          <a:p>
            <a:pPr algn="just">
              <a:buNone/>
            </a:pPr>
            <a:r>
              <a:rPr lang="en-US" sz="2000" dirty="0"/>
              <a:t>	</a:t>
            </a:r>
            <a:r>
              <a:rPr lang="en-US" sz="2000" dirty="0" err="1" smtClean="0"/>
              <a:t>i</a:t>
            </a:r>
            <a:r>
              <a:rPr lang="en-US" sz="2000" dirty="0" smtClean="0"/>
              <a:t>. It is difficult to decide what is equal position.</a:t>
            </a:r>
          </a:p>
          <a:p>
            <a:pPr algn="just">
              <a:buNone/>
            </a:pPr>
            <a:r>
              <a:rPr lang="en-US" sz="2000" dirty="0"/>
              <a:t>	</a:t>
            </a:r>
            <a:r>
              <a:rPr lang="en-US" sz="2000" dirty="0" smtClean="0"/>
              <a:t>ii. Difficulty also arises in making decision about the exact rate of tax to be imposed.</a:t>
            </a:r>
          </a:p>
          <a:p>
            <a:pPr algn="just">
              <a:buNone/>
            </a:pPr>
            <a:r>
              <a:rPr lang="en-US" sz="2000" dirty="0"/>
              <a:t>	</a:t>
            </a:r>
            <a:r>
              <a:rPr lang="en-US" sz="2000" dirty="0" smtClean="0"/>
              <a:t>iii. Musgrave and Musgrave outlines three issues with regard to these two concepts of equity, such as,</a:t>
            </a:r>
          </a:p>
          <a:p>
            <a:pPr algn="just">
              <a:buNone/>
            </a:pPr>
            <a:r>
              <a:rPr lang="en-US" sz="2000" dirty="0"/>
              <a:t>	</a:t>
            </a:r>
            <a:r>
              <a:rPr lang="en-US" sz="2000" dirty="0" smtClean="0"/>
              <a:t>	a) The horizontal and vertical equity are nothing but like two sides of the same coin. That means, both of them explain same principle of equal distribution of burden of tax.</a:t>
            </a:r>
          </a:p>
          <a:p>
            <a:pPr algn="just">
              <a:buNone/>
            </a:pPr>
            <a:r>
              <a:rPr lang="en-US" sz="2000" dirty="0"/>
              <a:t>	</a:t>
            </a:r>
            <a:r>
              <a:rPr lang="en-US" sz="2000" dirty="0" smtClean="0"/>
              <a:t>	b) The concept of horizontal equity is more fundamental to understand and easy to </a:t>
            </a:r>
            <a:r>
              <a:rPr lang="en-US" sz="2000" dirty="0" err="1" smtClean="0"/>
              <a:t>interprete</a:t>
            </a:r>
            <a:r>
              <a:rPr lang="en-US" sz="2000" dirty="0" smtClean="0"/>
              <a:t> while making decisions about imposition of tax. </a:t>
            </a:r>
          </a:p>
          <a:p>
            <a:pPr algn="just">
              <a:buNone/>
            </a:pPr>
            <a:r>
              <a:rPr lang="en-US" sz="2000" dirty="0" smtClean="0"/>
              <a:t>		c)   Both principles are not easy to implement.</a:t>
            </a:r>
          </a:p>
          <a:p>
            <a:pPr algn="just">
              <a:buNone/>
            </a:pPr>
            <a:endParaRPr lang="en-IN"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582594"/>
          </a:xfrm>
        </p:spPr>
        <p:txBody>
          <a:bodyPr>
            <a:normAutofit fontScale="90000"/>
          </a:bodyPr>
          <a:lstStyle/>
          <a:p>
            <a:r>
              <a:rPr lang="en-US" sz="3600" b="1" dirty="0" smtClean="0"/>
              <a:t>Approaches to Equity in Taxation</a:t>
            </a:r>
            <a:endParaRPr lang="en-IN" sz="3600" b="1" dirty="0"/>
          </a:p>
        </p:txBody>
      </p:sp>
      <p:sp>
        <p:nvSpPr>
          <p:cNvPr id="3" name="Content Placeholder 2"/>
          <p:cNvSpPr>
            <a:spLocks noGrp="1"/>
          </p:cNvSpPr>
          <p:nvPr>
            <p:ph idx="1"/>
          </p:nvPr>
        </p:nvSpPr>
        <p:spPr>
          <a:xfrm>
            <a:off x="214282" y="642918"/>
            <a:ext cx="8715436" cy="5857916"/>
          </a:xfrm>
        </p:spPr>
        <p:txBody>
          <a:bodyPr>
            <a:noAutofit/>
          </a:bodyPr>
          <a:lstStyle/>
          <a:p>
            <a:pPr algn="just"/>
            <a:r>
              <a:rPr lang="en-US" sz="2000" dirty="0" smtClean="0"/>
              <a:t>There are two approaches to decide about the </a:t>
            </a:r>
            <a:r>
              <a:rPr lang="en-US" sz="2000" b="1" dirty="0" smtClean="0"/>
              <a:t>basis</a:t>
            </a:r>
            <a:r>
              <a:rPr lang="en-US" sz="2000" dirty="0" smtClean="0"/>
              <a:t> of examining the equity in distribution of tax so that the tax payers have fair share. They are: </a:t>
            </a:r>
            <a:r>
              <a:rPr lang="en-US" sz="2000" b="1" dirty="0" smtClean="0"/>
              <a:t>Benefit Principle (Approach) and Ability to Pay Principle (Approach).</a:t>
            </a:r>
          </a:p>
          <a:p>
            <a:pPr algn="just"/>
            <a:r>
              <a:rPr lang="en-US" sz="2000" b="1" dirty="0" smtClean="0"/>
              <a:t>Benefit Approach: </a:t>
            </a:r>
            <a:r>
              <a:rPr lang="en-US" sz="2000" dirty="0" smtClean="0"/>
              <a:t>This approach to taxation advocates that the tax should be imposed on the basis of the benefit received by the taxpayers from the services offered by the government. The services of the government is referred to as social goods, which is provided through public budget. The provision of social goods confers benefit upon the people and the benefit is </a:t>
            </a:r>
            <a:r>
              <a:rPr lang="en-US" sz="2000" dirty="0" err="1" smtClean="0"/>
              <a:t>externalised</a:t>
            </a:r>
            <a:r>
              <a:rPr lang="en-US" sz="2000" dirty="0" smtClean="0"/>
              <a:t>. The amount of social goods provided is synonymous with the size of the budget or the public expenditure. Thus, this principle gives emphasis on the expenditure side of the budget.</a:t>
            </a:r>
          </a:p>
          <a:p>
            <a:pPr algn="just"/>
            <a:r>
              <a:rPr lang="en-US" sz="2000" b="1" dirty="0" smtClean="0"/>
              <a:t>Ability to Pay Approach: </a:t>
            </a:r>
            <a:r>
              <a:rPr lang="en-US" sz="2000" dirty="0" smtClean="0"/>
              <a:t>According to this approach of tax equity, the tax should be imposed on the basis of the ability to pay or the economic capacity to pay of the tax payers. This principle focus on the tax side of the budget.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429420"/>
          </a:xfrm>
        </p:spPr>
        <p:txBody>
          <a:bodyPr>
            <a:noAutofit/>
          </a:bodyPr>
          <a:lstStyle/>
          <a:p>
            <a:pPr marL="0" indent="0" algn="just"/>
            <a:r>
              <a:rPr lang="en-US" sz="2400" b="1" dirty="0" smtClean="0"/>
              <a:t> Limitations: </a:t>
            </a:r>
            <a:r>
              <a:rPr lang="en-US" sz="2400" dirty="0" smtClean="0"/>
              <a:t>None of the principles is free from limitations. Prof. Musgrave and Musgrave </a:t>
            </a:r>
            <a:r>
              <a:rPr lang="en-US" sz="2400" dirty="0" err="1" smtClean="0"/>
              <a:t>criticise</a:t>
            </a:r>
            <a:r>
              <a:rPr lang="en-US" sz="2400" dirty="0" smtClean="0"/>
              <a:t> the benefit and ability to pay approaches as follows:</a:t>
            </a:r>
          </a:p>
          <a:p>
            <a:pPr marL="0" indent="0" algn="just">
              <a:buNone/>
            </a:pPr>
            <a:r>
              <a:rPr lang="en-US" sz="2400" dirty="0" smtClean="0"/>
              <a:t>1. None of the approaches is easy to </a:t>
            </a:r>
            <a:r>
              <a:rPr lang="en-US" sz="2400" dirty="0" err="1" smtClean="0"/>
              <a:t>interprete</a:t>
            </a:r>
            <a:r>
              <a:rPr lang="en-US" sz="2400" dirty="0" smtClean="0"/>
              <a:t> and implement while determining the equilibrium in the distribution of burden of tax. It is difficult to estimate the benefit derived from public expenditure. It is also difficult to justify as to how much of tax will be appropriate for the benefit received.</a:t>
            </a:r>
            <a:r>
              <a:rPr lang="en-IN" sz="2800" b="1" dirty="0" smtClean="0"/>
              <a:t> </a:t>
            </a:r>
            <a:r>
              <a:rPr lang="en-US" sz="2400" dirty="0" smtClean="0"/>
              <a:t>Similarly it is difficult to </a:t>
            </a:r>
            <a:r>
              <a:rPr lang="en-US" sz="2400" dirty="0" err="1" smtClean="0"/>
              <a:t>interprete</a:t>
            </a:r>
            <a:r>
              <a:rPr lang="en-US" sz="2400" dirty="0" smtClean="0"/>
              <a:t> ability to pay.</a:t>
            </a:r>
          </a:p>
          <a:p>
            <a:pPr marL="0" indent="0" algn="just">
              <a:buNone/>
            </a:pPr>
            <a:r>
              <a:rPr lang="en-US" sz="2400" b="1" dirty="0" smtClean="0"/>
              <a:t>2. </a:t>
            </a:r>
            <a:r>
              <a:rPr lang="en-US" sz="2400" dirty="0" smtClean="0"/>
              <a:t>Neither approach deals with the whole budget plan. Benefit approach gives importance to the expenditure side of the budget, while the ability to pay principle focuses on the tax side of the budget.</a:t>
            </a:r>
          </a:p>
          <a:p>
            <a:pPr marL="0" indent="0" algn="just">
              <a:buNone/>
            </a:pPr>
            <a:r>
              <a:rPr lang="en-US" sz="2400" b="1" dirty="0" smtClean="0"/>
              <a:t>In spite of the above mentioned limitations, both approaches are suitable in explaining the equilibrium in the distribution of the burden of taxation and hence to address the problem of achieving proper distribution of income.</a:t>
            </a:r>
            <a:endParaRPr lang="en-IN"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BENEFIT PRINCIPLE</a:t>
            </a:r>
            <a:endParaRPr lang="en-IN" sz="36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a:t>
            </a:r>
            <a:r>
              <a:rPr lang="en-US" sz="2400" dirty="0" smtClean="0"/>
              <a:t>	</a:t>
            </a:r>
            <a:r>
              <a:rPr lang="en-US" sz="2100" dirty="0" smtClean="0"/>
              <a:t>This principle of taxation states that tax should be imposed on the basis of the benefit received by the tax payer from the services of the government. The development of this principle dates back to the 17</a:t>
            </a:r>
            <a:r>
              <a:rPr lang="en-US" sz="2100" baseline="30000" dirty="0" smtClean="0"/>
              <a:t>th</a:t>
            </a:r>
            <a:r>
              <a:rPr lang="en-US" sz="2100" dirty="0" smtClean="0"/>
              <a:t> and 18</a:t>
            </a:r>
            <a:r>
              <a:rPr lang="en-US" sz="2100" baseline="30000" dirty="0" smtClean="0"/>
              <a:t>th</a:t>
            </a:r>
            <a:r>
              <a:rPr lang="en-US" sz="2100" dirty="0" smtClean="0"/>
              <a:t> century.</a:t>
            </a:r>
          </a:p>
          <a:p>
            <a:pPr algn="just">
              <a:buNone/>
            </a:pPr>
            <a:r>
              <a:rPr lang="en-US" sz="2100" dirty="0" smtClean="0"/>
              <a:t>	I. </a:t>
            </a:r>
            <a:r>
              <a:rPr lang="en-US" sz="2100" b="1" u="sng" dirty="0" smtClean="0"/>
              <a:t>Early theories:</a:t>
            </a:r>
            <a:endParaRPr lang="en-US" sz="2100" dirty="0" smtClean="0"/>
          </a:p>
          <a:p>
            <a:pPr algn="just">
              <a:buNone/>
            </a:pPr>
            <a:r>
              <a:rPr lang="en-US" sz="2100" b="1" dirty="0" smtClean="0"/>
              <a:t>	1. </a:t>
            </a:r>
            <a:r>
              <a:rPr lang="en-US" sz="2100" dirty="0" smtClean="0"/>
              <a:t> Service Principle: Leading economist Grotius developed the service principle during the early 17</a:t>
            </a:r>
            <a:r>
              <a:rPr lang="en-US" sz="2100" baseline="30000" dirty="0" smtClean="0"/>
              <a:t>th</a:t>
            </a:r>
            <a:r>
              <a:rPr lang="en-US" sz="2100" dirty="0" smtClean="0"/>
              <a:t> century. According to him, tax is just like the price paid for the services rendered by the government. Thus, tax is determined in the way analogous to price of a private good determined in the market.</a:t>
            </a:r>
          </a:p>
          <a:p>
            <a:pPr algn="just">
              <a:buNone/>
            </a:pPr>
            <a:r>
              <a:rPr lang="en-US" sz="2100" b="1" dirty="0" smtClean="0"/>
              <a:t>	2. </a:t>
            </a:r>
            <a:r>
              <a:rPr lang="en-US" sz="2100" dirty="0" smtClean="0"/>
              <a:t> Protection Principle: This idea was developed in the later 17</a:t>
            </a:r>
            <a:r>
              <a:rPr lang="en-US" sz="2100" baseline="30000" dirty="0" smtClean="0"/>
              <a:t>th</a:t>
            </a:r>
            <a:r>
              <a:rPr lang="en-US" sz="2100" dirty="0" smtClean="0"/>
              <a:t> century by </a:t>
            </a:r>
            <a:r>
              <a:rPr lang="en-US" sz="2100" dirty="0" err="1" smtClean="0"/>
              <a:t>Geremy</a:t>
            </a:r>
            <a:r>
              <a:rPr lang="en-US" sz="2100" dirty="0" smtClean="0"/>
              <a:t> Bentham and David Hume. For them, tax is just like a fee for protection. </a:t>
            </a:r>
          </a:p>
          <a:p>
            <a:pPr algn="just">
              <a:buNone/>
            </a:pPr>
            <a:r>
              <a:rPr lang="en-US" sz="2100" b="1" dirty="0" smtClean="0"/>
              <a:t>	3. </a:t>
            </a:r>
            <a:r>
              <a:rPr lang="en-US" sz="2100" dirty="0" smtClean="0"/>
              <a:t> Greatest Happiness Principle: This principle was advocated by </a:t>
            </a:r>
            <a:r>
              <a:rPr lang="en-US" sz="2100" dirty="0" err="1" smtClean="0"/>
              <a:t>Geremy</a:t>
            </a:r>
            <a:r>
              <a:rPr lang="en-US" sz="2100" dirty="0" smtClean="0"/>
              <a:t> Bentham in the early 18</a:t>
            </a:r>
            <a:r>
              <a:rPr lang="en-US" sz="2100" baseline="30000" dirty="0" smtClean="0"/>
              <a:t>th</a:t>
            </a:r>
            <a:r>
              <a:rPr lang="en-US" sz="2100" dirty="0" smtClean="0"/>
              <a:t> century. He </a:t>
            </a:r>
            <a:r>
              <a:rPr lang="en-US" sz="2100" dirty="0" err="1" smtClean="0"/>
              <a:t>favoured</a:t>
            </a:r>
            <a:r>
              <a:rPr lang="en-US" sz="2100" dirty="0" smtClean="0"/>
              <a:t> laissez faire policy. For him, greatest happiness will be there if there is less interference by the government.</a:t>
            </a:r>
            <a:endParaRPr lang="en-IN" sz="21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8229600" cy="368280"/>
          </a:xfrm>
        </p:spPr>
        <p:txBody>
          <a:bodyPr>
            <a:normAutofit fontScale="90000"/>
          </a:bodyPr>
          <a:lstStyle/>
          <a:p>
            <a:r>
              <a:rPr lang="en-US" sz="3600" b="1" dirty="0" smtClean="0"/>
              <a:t>BENEFIT PRINCIPLE</a:t>
            </a:r>
            <a:endParaRPr lang="en-IN" sz="3600" b="1" dirty="0"/>
          </a:p>
        </p:txBody>
      </p:sp>
      <p:sp>
        <p:nvSpPr>
          <p:cNvPr id="3" name="Content Placeholder 2"/>
          <p:cNvSpPr>
            <a:spLocks noGrp="1"/>
          </p:cNvSpPr>
          <p:nvPr>
            <p:ph idx="1"/>
          </p:nvPr>
        </p:nvSpPr>
        <p:spPr>
          <a:xfrm>
            <a:off x="0" y="642918"/>
            <a:ext cx="8929718" cy="6000792"/>
          </a:xfrm>
        </p:spPr>
        <p:txBody>
          <a:bodyPr>
            <a:noAutofit/>
          </a:bodyPr>
          <a:lstStyle/>
          <a:p>
            <a:pPr algn="just">
              <a:buNone/>
            </a:pPr>
            <a:r>
              <a:rPr lang="en-US" sz="2400" b="1" dirty="0" smtClean="0"/>
              <a:t> </a:t>
            </a:r>
            <a:r>
              <a:rPr lang="en-US" sz="2400" dirty="0" smtClean="0"/>
              <a:t>	</a:t>
            </a:r>
            <a:r>
              <a:rPr lang="en-US" sz="2200" b="1" dirty="0" smtClean="0"/>
              <a:t>II. Classical Theory:</a:t>
            </a:r>
          </a:p>
          <a:p>
            <a:pPr algn="just">
              <a:buNone/>
            </a:pPr>
            <a:r>
              <a:rPr lang="en-US" sz="2400" b="1" dirty="0" smtClean="0"/>
              <a:t>		</a:t>
            </a:r>
            <a:r>
              <a:rPr lang="en-US" sz="2100" dirty="0" smtClean="0"/>
              <a:t>The classical economists discussed both benefit and ability-to-pay principles of taxation in their approaches to justify equity in taxation (or equal distribution of burden of tax upon the tax payers). Adam Smith viewed that tax should be on the basis of benefit received from the services of the government. J. S. Mill advocated the equal sacrifice principle, which is based on the ability to pay of the tax payer. The Classical theory culminated in the development of the Voluntary Exchange Principle, which is referred to as the new theory of tax.</a:t>
            </a:r>
          </a:p>
          <a:p>
            <a:pPr algn="just">
              <a:buNone/>
            </a:pPr>
            <a:r>
              <a:rPr lang="en-US" sz="2100" dirty="0" smtClean="0"/>
              <a:t>	</a:t>
            </a:r>
            <a:r>
              <a:rPr lang="en-US" sz="2100" b="1" u="sng" dirty="0" smtClean="0"/>
              <a:t>Voluntary Exchange Principle</a:t>
            </a:r>
            <a:r>
              <a:rPr lang="en-US" sz="2100" b="1" dirty="0" smtClean="0"/>
              <a:t>: </a:t>
            </a:r>
            <a:r>
              <a:rPr lang="en-US" sz="2100" dirty="0" smtClean="0"/>
              <a:t>The classical version of tax is explained in terms of the </a:t>
            </a:r>
            <a:r>
              <a:rPr lang="en-US" sz="2100" b="1" dirty="0" smtClean="0"/>
              <a:t>Voluntary Exchange Principle. </a:t>
            </a:r>
            <a:r>
              <a:rPr lang="en-US" sz="2100" dirty="0" smtClean="0"/>
              <a:t>This principle advocates that (</a:t>
            </a:r>
            <a:r>
              <a:rPr lang="en-US" sz="2100" dirty="0" err="1" smtClean="0"/>
              <a:t>i</a:t>
            </a:r>
            <a:r>
              <a:rPr lang="en-US" sz="2100" dirty="0" smtClean="0"/>
              <a:t>) the citizens of the nation pay tax voluntarily in exchange of the services offered by the government; (ii) tax is determined on the basis of equilibrium between demand for and the supply of social goods in the manner analogous to the way prices of private goods are determined in the perfectly competitive market. In case of private goods, the demand for and the supply of private goods jointly determine the price. The demand represents the preference revealed or willingness to pay by the buyers and the supply</a:t>
            </a:r>
          </a:p>
          <a:p>
            <a:pPr algn="just">
              <a:buNone/>
            </a:pPr>
            <a:r>
              <a:rPr lang="en-US" sz="2100" dirty="0" smtClean="0"/>
              <a:t>	</a:t>
            </a:r>
          </a:p>
          <a:p>
            <a:pPr algn="just">
              <a:buNone/>
            </a:pPr>
            <a:r>
              <a:rPr lang="en-US" sz="2000" dirty="0" smtClean="0"/>
              <a:t>	</a:t>
            </a:r>
            <a:endParaRPr lang="en-IN"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BENEFIT PRINCIPLE</a:t>
            </a:r>
            <a:endParaRPr lang="en-IN" sz="36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a:t>
            </a:r>
            <a:r>
              <a:rPr lang="en-US" sz="2400" dirty="0" smtClean="0"/>
              <a:t>	 represents willingness to supply by the suppliers of private goods against a price. Thus, government is like a businessman and the tax payer is like a customer of the services offered by the government (public goods); (iii)  the equilibrating force is the political mechanism or voting process by which the voters reveal their preferences and the politicians oblige to fulfill the wishes of the voters.</a:t>
            </a:r>
          </a:p>
          <a:p>
            <a:pPr algn="just">
              <a:buNone/>
            </a:pPr>
            <a:r>
              <a:rPr lang="en-US" sz="2000" dirty="0"/>
              <a:t>	</a:t>
            </a:r>
            <a:r>
              <a:rPr lang="en-US" sz="2400" b="1" u="sng" dirty="0" smtClean="0"/>
              <a:t>Refinement of the Voluntary Exchange Principle:</a:t>
            </a:r>
          </a:p>
          <a:p>
            <a:pPr algn="just">
              <a:buNone/>
            </a:pPr>
            <a:r>
              <a:rPr lang="en-US" sz="2400" dirty="0" smtClean="0"/>
              <a:t>	The voluntary exchange principle as stated above in terms of the three propositions was refined by Erik </a:t>
            </a:r>
            <a:r>
              <a:rPr lang="en-US" sz="2400" dirty="0" err="1" smtClean="0"/>
              <a:t>Lindahl</a:t>
            </a:r>
            <a:r>
              <a:rPr lang="en-US" sz="2400" dirty="0" smtClean="0"/>
              <a:t>. The refined model is about how tax is determined by applying a market based approach. </a:t>
            </a:r>
          </a:p>
          <a:p>
            <a:pPr algn="just">
              <a:buNone/>
            </a:pPr>
            <a:endParaRPr lang="en-US"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BENEFIT PRINCIPLE: Voluntary Exchange Model</a:t>
            </a:r>
            <a:endParaRPr lang="en-IN" sz="36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a:t>
            </a:r>
            <a:r>
              <a:rPr lang="en-US" sz="2400" dirty="0" smtClean="0"/>
              <a:t>	</a:t>
            </a:r>
            <a:r>
              <a:rPr lang="en-US" sz="2300" dirty="0" smtClean="0"/>
              <a:t>The Voluntary exchange model believes in the premise that the tax is the price paid for the services offered by the government. Thus, tax is determined on the basis of equilibrium similar to the manner the prices of private goods are determined in the perfectly competitive market. The voluntary exchange principle treats government as the businessman offering services to the taxpayers. The taxpayers are treated as the customers of the services offered by the government. </a:t>
            </a:r>
          </a:p>
          <a:p>
            <a:pPr algn="just">
              <a:buNone/>
            </a:pPr>
            <a:r>
              <a:rPr lang="en-US" sz="2300" dirty="0" smtClean="0"/>
              <a:t>	The determination of price under the voluntary exchange principle is presented in terms of two models separately developed by William H. Bowen and Erik </a:t>
            </a:r>
            <a:r>
              <a:rPr lang="en-US" sz="2300" dirty="0" err="1" smtClean="0"/>
              <a:t>Lindahl</a:t>
            </a:r>
            <a:r>
              <a:rPr lang="en-US" sz="2300" dirty="0" smtClean="0"/>
              <a:t>.  Both models theorize the benefit based approach for financing public goods. The models advocate that the tax shares of each individual is determined on the basis of the marginal benefit derived from the services of the government. The models are based on the general assumptions advanced by Erik </a:t>
            </a:r>
            <a:r>
              <a:rPr lang="en-US" sz="2300" dirty="0" err="1" smtClean="0"/>
              <a:t>Lindahl</a:t>
            </a:r>
            <a:r>
              <a:rPr lang="en-US" sz="2300" dirty="0" smtClean="0"/>
              <a:t> as follows.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smtClean="0"/>
              <a:t>Voluntary Exchange Model: General Assumptions</a:t>
            </a:r>
            <a:endParaRPr lang="en-IN" sz="28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a:t>
            </a:r>
            <a:r>
              <a:rPr lang="en-US" sz="2400" dirty="0" smtClean="0"/>
              <a:t>	The general assumptions of the voluntary exchange model have been given by Erik </a:t>
            </a:r>
            <a:r>
              <a:rPr lang="en-US" sz="2400" dirty="0" err="1" smtClean="0"/>
              <a:t>Lindahl</a:t>
            </a:r>
            <a:r>
              <a:rPr lang="en-US" sz="2400" dirty="0" smtClean="0"/>
              <a:t>. The assumptions are as follows:</a:t>
            </a:r>
          </a:p>
          <a:p>
            <a:pPr marL="457200" indent="-457200" algn="just">
              <a:buAutoNum type="arabicPeriod"/>
            </a:pPr>
            <a:r>
              <a:rPr lang="en-US" sz="2400" dirty="0" smtClean="0"/>
              <a:t>Determination of tax involves a partial equilibrium analysis. This means that the model advocates the satisfaction of social wants independent of the satisfaction of private wants.</a:t>
            </a:r>
          </a:p>
          <a:p>
            <a:pPr marL="457200" indent="-457200" algn="just">
              <a:buAutoNum type="arabicPeriod"/>
            </a:pPr>
            <a:r>
              <a:rPr lang="en-US" sz="2400" dirty="0" smtClean="0"/>
              <a:t>The model does not takes into account all aspects of budget policy, such as allocation, distribution and stabilization. Rather, it deals with the allocation function of the budget policy.</a:t>
            </a:r>
          </a:p>
          <a:p>
            <a:pPr marL="457200" indent="-457200" algn="just">
              <a:buAutoNum type="arabicPeriod"/>
            </a:pPr>
            <a:r>
              <a:rPr lang="en-US" sz="2400" dirty="0" smtClean="0"/>
              <a:t>The problem of determination of equilibrium tax burden is a purely fiscal problem. As </a:t>
            </a:r>
            <a:r>
              <a:rPr lang="en-US" sz="2400" dirty="0" err="1" smtClean="0"/>
              <a:t>Lindahl</a:t>
            </a:r>
            <a:r>
              <a:rPr lang="en-US" sz="2400" dirty="0" smtClean="0"/>
              <a:t> observes, whenever tax is imposed upon the people, two problems are encountered, such as, (</a:t>
            </a:r>
            <a:r>
              <a:rPr lang="en-US" sz="2400" dirty="0" err="1" smtClean="0"/>
              <a:t>i</a:t>
            </a:r>
            <a:r>
              <a:rPr lang="en-US" sz="2400" dirty="0" smtClean="0"/>
              <a:t>) socio-political problem, which deals with how to ensure social justice through removal of inequality manifested in various forms. This is the problem of distribution in budget policy; (ii) Purely Fiscal Problem- satisfaction of social wants. </a:t>
            </a:r>
            <a:endParaRPr lang="en-US" sz="23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715436" cy="6143668"/>
          </a:xfrm>
        </p:spPr>
        <p:txBody>
          <a:bodyPr>
            <a:noAutofit/>
          </a:bodyPr>
          <a:lstStyle/>
          <a:p>
            <a:pPr algn="just">
              <a:buNone/>
            </a:pPr>
            <a:r>
              <a:rPr lang="en-US" sz="2400" b="1" dirty="0" smtClean="0"/>
              <a:t> </a:t>
            </a:r>
            <a:r>
              <a:rPr lang="en-US" sz="2400" dirty="0" smtClean="0"/>
              <a:t>	The government devises the way the social wants are satisfied through budget policy (tax-transfer mechanism). This is the problem of allocation. </a:t>
            </a:r>
            <a:r>
              <a:rPr lang="en-US" sz="2400" dirty="0" err="1" smtClean="0"/>
              <a:t>Lindahl</a:t>
            </a:r>
            <a:r>
              <a:rPr lang="en-US" sz="2400" dirty="0" smtClean="0"/>
              <a:t> </a:t>
            </a:r>
            <a:r>
              <a:rPr lang="en-US" sz="2400" dirty="0" err="1" smtClean="0"/>
              <a:t>emphaizes</a:t>
            </a:r>
            <a:r>
              <a:rPr lang="en-US" sz="2400" dirty="0" smtClean="0"/>
              <a:t> that voluntary exchange model deals with how the social goods should be provided by the government. He ignores whether taxation ensures social justice through proper distribution of income and wealth or not. Thus, the taxation is a purely fiscal problem.</a:t>
            </a:r>
          </a:p>
          <a:p>
            <a:pPr algn="just">
              <a:buNone/>
            </a:pPr>
            <a:r>
              <a:rPr lang="en-US" sz="2400" dirty="0" smtClean="0"/>
              <a:t>4. There shall be three sets of discussions: (</a:t>
            </a:r>
            <a:r>
              <a:rPr lang="en-US" sz="2400" dirty="0" err="1" smtClean="0"/>
              <a:t>i</a:t>
            </a:r>
            <a:r>
              <a:rPr lang="en-US" sz="2400" dirty="0" smtClean="0"/>
              <a:t>) What should be the total public expenditure and tax? (ii) What should be the total public expenditure to finance satisfaction of social goods? (iii) </a:t>
            </a:r>
            <a:r>
              <a:rPr lang="en-US" sz="2400" dirty="0" smtClean="0"/>
              <a:t>How the total tax should be shared among the individual tax payers?  </a:t>
            </a:r>
            <a:r>
              <a:rPr lang="en-US" sz="2400" smtClean="0"/>
              <a:t>All these </a:t>
            </a:r>
            <a:r>
              <a:rPr lang="en-US" sz="2400" dirty="0" smtClean="0"/>
              <a:t>decisions</a:t>
            </a:r>
            <a:r>
              <a:rPr lang="en-US" sz="2400" dirty="0" smtClean="0"/>
              <a:t>, however, are inter-related.</a:t>
            </a:r>
          </a:p>
          <a:p>
            <a:pPr algn="just">
              <a:buNone/>
            </a:pPr>
            <a:r>
              <a:rPr lang="en-US" sz="2400" dirty="0" smtClean="0"/>
              <a:t>5. Satisfaction of social wants is similar to cost allocation in case of ‘joint product</a:t>
            </a:r>
            <a:r>
              <a:rPr lang="en-US" sz="2400" dirty="0" smtClean="0"/>
              <a:t>’. That means, the tax shares of the tax payers are determined by allocating total costs of the social goods on the basis of their individual preferences given by the demand curves.</a:t>
            </a:r>
            <a:endParaRPr lang="en-US" sz="23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smtClean="0"/>
              <a:t>Voluntary Exchange Model: General Assumptions</a:t>
            </a:r>
            <a:endParaRPr lang="en-IN" sz="28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6. </a:t>
            </a:r>
            <a:r>
              <a:rPr lang="en-US" sz="2400" dirty="0" smtClean="0"/>
              <a:t>Only one social goods shall be provided by the government. Hence, tax is on one social goods only.</a:t>
            </a:r>
          </a:p>
          <a:p>
            <a:pPr algn="just">
              <a:buNone/>
            </a:pPr>
            <a:r>
              <a:rPr lang="en-US" sz="2400" dirty="0" smtClean="0"/>
              <a:t>7. There shall be two tax payers.</a:t>
            </a:r>
          </a:p>
          <a:p>
            <a:pPr algn="just">
              <a:buNone/>
            </a:pPr>
            <a:r>
              <a:rPr lang="en-US" sz="2400" dirty="0" smtClean="0"/>
              <a:t>8. It is assumed that other two functions, such as, distribution and </a:t>
            </a:r>
            <a:r>
              <a:rPr lang="en-US" sz="2400" dirty="0" err="1" smtClean="0"/>
              <a:t>stabilisation</a:t>
            </a:r>
            <a:r>
              <a:rPr lang="en-US" sz="2400" dirty="0" smtClean="0"/>
              <a:t> are being undertaken by the fiscal department properly.</a:t>
            </a:r>
            <a:endParaRPr lang="en-US" sz="23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smtClean="0"/>
              <a:t>Bowen Model</a:t>
            </a:r>
            <a:endParaRPr lang="en-IN" sz="2800" b="1" dirty="0"/>
          </a:p>
        </p:txBody>
      </p:sp>
      <p:sp>
        <p:nvSpPr>
          <p:cNvPr id="3" name="Content Placeholder 2"/>
          <p:cNvSpPr>
            <a:spLocks noGrp="1"/>
          </p:cNvSpPr>
          <p:nvPr>
            <p:ph idx="1"/>
          </p:nvPr>
        </p:nvSpPr>
        <p:spPr>
          <a:xfrm>
            <a:off x="214282" y="857232"/>
            <a:ext cx="8715436" cy="5643602"/>
          </a:xfrm>
        </p:spPr>
        <p:txBody>
          <a:bodyPr>
            <a:noAutofit/>
          </a:bodyPr>
          <a:lstStyle/>
          <a:p>
            <a:pPr marL="0" indent="0" algn="just"/>
            <a:r>
              <a:rPr lang="en-US" sz="2400" b="1" dirty="0" smtClean="0"/>
              <a:t>  </a:t>
            </a:r>
            <a:r>
              <a:rPr lang="en-US" sz="2400" dirty="0" smtClean="0"/>
              <a:t>William H. Bowen presented his model of determination of tax in terms of the aggregate demand curve and the supply curve of social goods. For him, tax is determined by the intersection between the aggregate demand for social goods and the supply curve of social goods as in case of private goods in the market. </a:t>
            </a:r>
          </a:p>
          <a:p>
            <a:pPr marL="0" indent="0" algn="just"/>
            <a:r>
              <a:rPr lang="en-US" sz="2400" dirty="0" smtClean="0"/>
              <a:t> In </a:t>
            </a:r>
            <a:r>
              <a:rPr lang="en-US" sz="2400" dirty="0" smtClean="0"/>
              <a:t>determination </a:t>
            </a:r>
            <a:r>
              <a:rPr lang="en-US" sz="2400" dirty="0" smtClean="0"/>
              <a:t>of tax to be shared by each tax payer, </a:t>
            </a:r>
            <a:r>
              <a:rPr lang="en-US" sz="2400" dirty="0" smtClean="0"/>
              <a:t>Bowen model additionally assumes that (</a:t>
            </a:r>
            <a:r>
              <a:rPr lang="en-US" sz="2400" dirty="0" err="1" smtClean="0"/>
              <a:t>i</a:t>
            </a:r>
            <a:r>
              <a:rPr lang="en-US" sz="2400" dirty="0" smtClean="0"/>
              <a:t>) The </a:t>
            </a:r>
            <a:r>
              <a:rPr lang="en-US" sz="2400" dirty="0" smtClean="0"/>
              <a:t>social goods is produced under constant cost. Hence, </a:t>
            </a:r>
            <a:r>
              <a:rPr lang="en-US" sz="2400" dirty="0" smtClean="0"/>
              <a:t>the supply curve of social goods (SS) </a:t>
            </a:r>
            <a:r>
              <a:rPr lang="en-US" sz="2400" dirty="0" smtClean="0"/>
              <a:t>is a horizontal straight </a:t>
            </a:r>
            <a:r>
              <a:rPr lang="en-US" sz="2400" dirty="0" smtClean="0"/>
              <a:t>line</a:t>
            </a:r>
            <a:r>
              <a:rPr lang="en-US" sz="2400" dirty="0" smtClean="0"/>
              <a:t>; (ii) </a:t>
            </a:r>
            <a:r>
              <a:rPr lang="en-US" sz="2400" dirty="0" smtClean="0"/>
              <a:t>The </a:t>
            </a:r>
            <a:r>
              <a:rPr lang="en-US" sz="2400" dirty="0" smtClean="0"/>
              <a:t>aggregate demand curve </a:t>
            </a:r>
            <a:r>
              <a:rPr lang="en-US" sz="2400" dirty="0" smtClean="0"/>
              <a:t>of social goods is </a:t>
            </a:r>
            <a:r>
              <a:rPr lang="en-US" sz="2400" dirty="0" smtClean="0"/>
              <a:t>found by the vertical summation of the demand curve of tax payers A and B because the social goods is consumed in equal amounts by all. In case of private goods, the market demand curve is derived by the horizontal summation of individual demand </a:t>
            </a:r>
            <a:r>
              <a:rPr lang="en-US" sz="2400" dirty="0" smtClean="0"/>
              <a:t>schedules. </a:t>
            </a:r>
            <a:endParaRPr lang="en-US"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smtClean="0"/>
              <a:t>Bowen Model</a:t>
            </a:r>
            <a:endParaRPr lang="en-IN" sz="2800" b="1" dirty="0"/>
          </a:p>
        </p:txBody>
      </p:sp>
      <p:sp>
        <p:nvSpPr>
          <p:cNvPr id="3" name="Content Placeholder 2"/>
          <p:cNvSpPr>
            <a:spLocks noGrp="1"/>
          </p:cNvSpPr>
          <p:nvPr>
            <p:ph idx="1"/>
          </p:nvPr>
        </p:nvSpPr>
        <p:spPr>
          <a:xfrm>
            <a:off x="214282" y="857232"/>
            <a:ext cx="8715436" cy="5643602"/>
          </a:xfrm>
        </p:spPr>
        <p:txBody>
          <a:bodyPr>
            <a:noAutofit/>
          </a:bodyPr>
          <a:lstStyle/>
          <a:p>
            <a:pPr algn="just">
              <a:buNone/>
            </a:pPr>
            <a:r>
              <a:rPr lang="en-US" sz="2400" b="1" dirty="0" smtClean="0"/>
              <a:t> </a:t>
            </a:r>
          </a:p>
        </p:txBody>
      </p:sp>
      <p:cxnSp>
        <p:nvCxnSpPr>
          <p:cNvPr id="5" name="Straight Connector 4"/>
          <p:cNvCxnSpPr/>
          <p:nvPr/>
        </p:nvCxnSpPr>
        <p:spPr>
          <a:xfrm rot="5400000">
            <a:off x="-856891" y="4000107"/>
            <a:ext cx="4286280"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85852" y="6143644"/>
            <a:ext cx="507209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85852" y="4000504"/>
            <a:ext cx="4500594" cy="71438"/>
          </a:xfrm>
          <a:prstGeom prst="line">
            <a:avLst/>
          </a:prstGeom>
        </p:spPr>
        <p:style>
          <a:lnRef idx="1">
            <a:schemeClr val="accent1"/>
          </a:lnRef>
          <a:fillRef idx="0">
            <a:schemeClr val="accent1"/>
          </a:fillRef>
          <a:effectRef idx="0">
            <a:schemeClr val="accent1"/>
          </a:effectRef>
          <a:fontRef idx="minor">
            <a:schemeClr val="tx1"/>
          </a:fontRef>
        </p:style>
      </p:cxnSp>
      <p:sp>
        <p:nvSpPr>
          <p:cNvPr id="9" name="Arc 8"/>
          <p:cNvSpPr/>
          <p:nvPr/>
        </p:nvSpPr>
        <p:spPr>
          <a:xfrm rot="8803794">
            <a:off x="1803998" y="-1026098"/>
            <a:ext cx="6340375" cy="6908728"/>
          </a:xfrm>
          <a:prstGeom prst="arc">
            <a:avLst>
              <a:gd name="adj1" fmla="val 17172530"/>
              <a:gd name="adj2" fmla="val 135758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0" name="Arc 9"/>
          <p:cNvSpPr/>
          <p:nvPr/>
        </p:nvSpPr>
        <p:spPr>
          <a:xfrm rot="8803794">
            <a:off x="1118740" y="-800933"/>
            <a:ext cx="8860183" cy="5854099"/>
          </a:xfrm>
          <a:prstGeom prst="arc">
            <a:avLst>
              <a:gd name="adj1" fmla="val 17794090"/>
              <a:gd name="adj2" fmla="val 35542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Arc 11"/>
          <p:cNvSpPr/>
          <p:nvPr/>
        </p:nvSpPr>
        <p:spPr>
          <a:xfrm rot="8803794">
            <a:off x="2012993" y="-1940029"/>
            <a:ext cx="6458348" cy="7805071"/>
          </a:xfrm>
          <a:prstGeom prst="arc">
            <a:avLst>
              <a:gd name="adj1" fmla="val 18980404"/>
              <a:gd name="adj2" fmla="val 113438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7" name="TextBox 16"/>
          <p:cNvSpPr txBox="1"/>
          <p:nvPr/>
        </p:nvSpPr>
        <p:spPr>
          <a:xfrm>
            <a:off x="4572000" y="6211669"/>
            <a:ext cx="4000528" cy="646331"/>
          </a:xfrm>
          <a:prstGeom prst="rect">
            <a:avLst/>
          </a:prstGeom>
          <a:noFill/>
        </p:spPr>
        <p:txBody>
          <a:bodyPr wrap="square" rtlCol="0">
            <a:spAutoFit/>
          </a:bodyPr>
          <a:lstStyle/>
          <a:p>
            <a:r>
              <a:rPr lang="en-US" b="1" dirty="0" smtClean="0"/>
              <a:t>Units of the Social Goods</a:t>
            </a:r>
          </a:p>
          <a:p>
            <a:endParaRPr lang="en-IN" dirty="0"/>
          </a:p>
        </p:txBody>
      </p:sp>
      <p:sp>
        <p:nvSpPr>
          <p:cNvPr id="18" name="TextBox 17"/>
          <p:cNvSpPr txBox="1"/>
          <p:nvPr/>
        </p:nvSpPr>
        <p:spPr>
          <a:xfrm rot="16200000">
            <a:off x="-1358198" y="3820215"/>
            <a:ext cx="4000528" cy="646331"/>
          </a:xfrm>
          <a:prstGeom prst="rect">
            <a:avLst/>
          </a:prstGeom>
          <a:noFill/>
        </p:spPr>
        <p:txBody>
          <a:bodyPr wrap="square" rtlCol="0">
            <a:spAutoFit/>
          </a:bodyPr>
          <a:lstStyle/>
          <a:p>
            <a:r>
              <a:rPr lang="en-US" b="1" dirty="0" smtClean="0"/>
              <a:t>Combined unit price offered by A and B</a:t>
            </a:r>
          </a:p>
          <a:p>
            <a:endParaRPr lang="en-IN" dirty="0"/>
          </a:p>
        </p:txBody>
      </p:sp>
      <p:sp>
        <p:nvSpPr>
          <p:cNvPr id="21" name="TextBox 20"/>
          <p:cNvSpPr txBox="1"/>
          <p:nvPr/>
        </p:nvSpPr>
        <p:spPr>
          <a:xfrm>
            <a:off x="857224" y="4500570"/>
            <a:ext cx="428628" cy="369332"/>
          </a:xfrm>
          <a:prstGeom prst="rect">
            <a:avLst/>
          </a:prstGeom>
          <a:noFill/>
        </p:spPr>
        <p:txBody>
          <a:bodyPr wrap="square" rtlCol="0">
            <a:spAutoFit/>
          </a:bodyPr>
          <a:lstStyle/>
          <a:p>
            <a:r>
              <a:rPr lang="en-IN" dirty="0" smtClean="0"/>
              <a:t>P</a:t>
            </a:r>
            <a:r>
              <a:rPr lang="en-IN" baseline="-25000" dirty="0" smtClean="0"/>
              <a:t>a</a:t>
            </a:r>
            <a:endParaRPr lang="en-IN" dirty="0"/>
          </a:p>
        </p:txBody>
      </p:sp>
      <p:sp>
        <p:nvSpPr>
          <p:cNvPr id="22" name="TextBox 21"/>
          <p:cNvSpPr txBox="1"/>
          <p:nvPr/>
        </p:nvSpPr>
        <p:spPr>
          <a:xfrm>
            <a:off x="857224" y="5143512"/>
            <a:ext cx="428628" cy="369332"/>
          </a:xfrm>
          <a:prstGeom prst="rect">
            <a:avLst/>
          </a:prstGeom>
          <a:noFill/>
        </p:spPr>
        <p:txBody>
          <a:bodyPr wrap="square" rtlCol="0">
            <a:spAutoFit/>
          </a:bodyPr>
          <a:lstStyle/>
          <a:p>
            <a:r>
              <a:rPr lang="en-IN" dirty="0" err="1" smtClean="0"/>
              <a:t>P</a:t>
            </a:r>
            <a:r>
              <a:rPr lang="en-IN" baseline="-25000" dirty="0" err="1" smtClean="0"/>
              <a:t>b</a:t>
            </a:r>
            <a:endParaRPr lang="en-IN" dirty="0"/>
          </a:p>
        </p:txBody>
      </p:sp>
      <p:sp>
        <p:nvSpPr>
          <p:cNvPr id="23" name="TextBox 22"/>
          <p:cNvSpPr txBox="1"/>
          <p:nvPr/>
        </p:nvSpPr>
        <p:spPr>
          <a:xfrm>
            <a:off x="4429124" y="5143512"/>
            <a:ext cx="428628" cy="369332"/>
          </a:xfrm>
          <a:prstGeom prst="rect">
            <a:avLst/>
          </a:prstGeom>
          <a:noFill/>
        </p:spPr>
        <p:txBody>
          <a:bodyPr wrap="square" rtlCol="0">
            <a:spAutoFit/>
          </a:bodyPr>
          <a:lstStyle/>
          <a:p>
            <a:r>
              <a:rPr lang="en-US" dirty="0" smtClean="0"/>
              <a:t>t</a:t>
            </a:r>
            <a:endParaRPr lang="en-IN" dirty="0"/>
          </a:p>
        </p:txBody>
      </p:sp>
      <p:sp>
        <p:nvSpPr>
          <p:cNvPr id="24" name="TextBox 23"/>
          <p:cNvSpPr txBox="1"/>
          <p:nvPr/>
        </p:nvSpPr>
        <p:spPr>
          <a:xfrm>
            <a:off x="2643174" y="3643314"/>
            <a:ext cx="428628" cy="369332"/>
          </a:xfrm>
          <a:prstGeom prst="rect">
            <a:avLst/>
          </a:prstGeom>
          <a:noFill/>
        </p:spPr>
        <p:txBody>
          <a:bodyPr wrap="square" rtlCol="0">
            <a:spAutoFit/>
          </a:bodyPr>
          <a:lstStyle/>
          <a:p>
            <a:r>
              <a:rPr lang="en-US" dirty="0" smtClean="0"/>
              <a:t>Q</a:t>
            </a:r>
            <a:endParaRPr lang="en-IN" dirty="0"/>
          </a:p>
        </p:txBody>
      </p:sp>
      <p:cxnSp>
        <p:nvCxnSpPr>
          <p:cNvPr id="26" name="Straight Connector 25"/>
          <p:cNvCxnSpPr/>
          <p:nvPr/>
        </p:nvCxnSpPr>
        <p:spPr>
          <a:xfrm rot="16200000" flipH="1">
            <a:off x="1678761" y="5036355"/>
            <a:ext cx="214314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2607455" y="5036355"/>
            <a:ext cx="2143140" cy="7143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285852" y="4572008"/>
            <a:ext cx="1428760" cy="71438"/>
          </a:xfrm>
          <a:prstGeom prst="line">
            <a:avLst/>
          </a:prstGeom>
          <a:ln>
            <a:prstDash val="dash"/>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285852" y="5214950"/>
            <a:ext cx="1428760" cy="7143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035819" y="4750603"/>
            <a:ext cx="2714644" cy="71438"/>
          </a:xfrm>
          <a:prstGeom prst="line">
            <a:avLst/>
          </a:prstGeom>
          <a:ln>
            <a:prstDash val="dash"/>
            <a:miter lim="800000"/>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857356" y="2428868"/>
            <a:ext cx="428628" cy="369332"/>
          </a:xfrm>
          <a:prstGeom prst="rect">
            <a:avLst/>
          </a:prstGeom>
          <a:noFill/>
        </p:spPr>
        <p:txBody>
          <a:bodyPr wrap="square" rtlCol="0">
            <a:spAutoFit/>
          </a:bodyPr>
          <a:lstStyle/>
          <a:p>
            <a:r>
              <a:rPr lang="en-US" dirty="0" smtClean="0"/>
              <a:t>t</a:t>
            </a:r>
            <a:endParaRPr lang="en-IN" dirty="0"/>
          </a:p>
        </p:txBody>
      </p:sp>
      <p:sp>
        <p:nvSpPr>
          <p:cNvPr id="44" name="TextBox 43"/>
          <p:cNvSpPr txBox="1"/>
          <p:nvPr/>
        </p:nvSpPr>
        <p:spPr>
          <a:xfrm>
            <a:off x="6000760" y="5500702"/>
            <a:ext cx="428628" cy="369332"/>
          </a:xfrm>
          <a:prstGeom prst="rect">
            <a:avLst/>
          </a:prstGeom>
          <a:noFill/>
        </p:spPr>
        <p:txBody>
          <a:bodyPr wrap="square" rtlCol="0">
            <a:spAutoFit/>
          </a:bodyPr>
          <a:lstStyle/>
          <a:p>
            <a:r>
              <a:rPr lang="en-US" dirty="0" smtClean="0"/>
              <a:t>a</a:t>
            </a:r>
            <a:endParaRPr lang="en-IN" dirty="0"/>
          </a:p>
        </p:txBody>
      </p:sp>
      <p:sp>
        <p:nvSpPr>
          <p:cNvPr id="45" name="TextBox 44"/>
          <p:cNvSpPr txBox="1"/>
          <p:nvPr/>
        </p:nvSpPr>
        <p:spPr>
          <a:xfrm>
            <a:off x="1571604" y="2643182"/>
            <a:ext cx="428628" cy="369332"/>
          </a:xfrm>
          <a:prstGeom prst="rect">
            <a:avLst/>
          </a:prstGeom>
          <a:noFill/>
        </p:spPr>
        <p:txBody>
          <a:bodyPr wrap="square" rtlCol="0">
            <a:spAutoFit/>
          </a:bodyPr>
          <a:lstStyle/>
          <a:p>
            <a:r>
              <a:rPr lang="en-US" dirty="0" smtClean="0"/>
              <a:t>a</a:t>
            </a:r>
            <a:endParaRPr lang="en-IN" dirty="0"/>
          </a:p>
        </p:txBody>
      </p:sp>
      <p:sp>
        <p:nvSpPr>
          <p:cNvPr id="46" name="TextBox 45"/>
          <p:cNvSpPr txBox="1"/>
          <p:nvPr/>
        </p:nvSpPr>
        <p:spPr>
          <a:xfrm>
            <a:off x="6000760" y="4929198"/>
            <a:ext cx="428628" cy="369332"/>
          </a:xfrm>
          <a:prstGeom prst="rect">
            <a:avLst/>
          </a:prstGeom>
          <a:noFill/>
        </p:spPr>
        <p:txBody>
          <a:bodyPr wrap="square" rtlCol="0">
            <a:spAutoFit/>
          </a:bodyPr>
          <a:lstStyle/>
          <a:p>
            <a:r>
              <a:rPr lang="en-US" dirty="0" smtClean="0"/>
              <a:t>b</a:t>
            </a:r>
            <a:endParaRPr lang="en-IN" dirty="0"/>
          </a:p>
        </p:txBody>
      </p:sp>
      <p:sp>
        <p:nvSpPr>
          <p:cNvPr id="47" name="TextBox 46"/>
          <p:cNvSpPr txBox="1"/>
          <p:nvPr/>
        </p:nvSpPr>
        <p:spPr>
          <a:xfrm>
            <a:off x="1357290" y="4000504"/>
            <a:ext cx="428628" cy="369332"/>
          </a:xfrm>
          <a:prstGeom prst="rect">
            <a:avLst/>
          </a:prstGeom>
          <a:noFill/>
        </p:spPr>
        <p:txBody>
          <a:bodyPr wrap="square" rtlCol="0">
            <a:spAutoFit/>
          </a:bodyPr>
          <a:lstStyle/>
          <a:p>
            <a:r>
              <a:rPr lang="en-US" dirty="0" smtClean="0"/>
              <a:t>b</a:t>
            </a:r>
            <a:endParaRPr lang="en-IN" dirty="0"/>
          </a:p>
        </p:txBody>
      </p:sp>
      <p:sp>
        <p:nvSpPr>
          <p:cNvPr id="48" name="TextBox 47"/>
          <p:cNvSpPr txBox="1"/>
          <p:nvPr/>
        </p:nvSpPr>
        <p:spPr>
          <a:xfrm>
            <a:off x="2285984" y="3143248"/>
            <a:ext cx="428628" cy="369332"/>
          </a:xfrm>
          <a:prstGeom prst="rect">
            <a:avLst/>
          </a:prstGeom>
          <a:noFill/>
        </p:spPr>
        <p:txBody>
          <a:bodyPr wrap="square" rtlCol="0">
            <a:spAutoFit/>
          </a:bodyPr>
          <a:lstStyle/>
          <a:p>
            <a:r>
              <a:rPr lang="en-IN" dirty="0" smtClean="0"/>
              <a:t>P</a:t>
            </a:r>
            <a:endParaRPr lang="en-IN" dirty="0"/>
          </a:p>
        </p:txBody>
      </p:sp>
      <p:sp>
        <p:nvSpPr>
          <p:cNvPr id="49" name="TextBox 48"/>
          <p:cNvSpPr txBox="1"/>
          <p:nvPr/>
        </p:nvSpPr>
        <p:spPr>
          <a:xfrm>
            <a:off x="3500430" y="3714752"/>
            <a:ext cx="428628" cy="369332"/>
          </a:xfrm>
          <a:prstGeom prst="rect">
            <a:avLst/>
          </a:prstGeom>
          <a:noFill/>
        </p:spPr>
        <p:txBody>
          <a:bodyPr wrap="square" rtlCol="0">
            <a:spAutoFit/>
          </a:bodyPr>
          <a:lstStyle/>
          <a:p>
            <a:r>
              <a:rPr lang="en-US" dirty="0" smtClean="0"/>
              <a:t>N</a:t>
            </a:r>
            <a:endParaRPr lang="en-IN" dirty="0"/>
          </a:p>
        </p:txBody>
      </p:sp>
      <p:sp>
        <p:nvSpPr>
          <p:cNvPr id="50" name="TextBox 49"/>
          <p:cNvSpPr txBox="1"/>
          <p:nvPr/>
        </p:nvSpPr>
        <p:spPr>
          <a:xfrm>
            <a:off x="2786050" y="5000636"/>
            <a:ext cx="428628" cy="369332"/>
          </a:xfrm>
          <a:prstGeom prst="rect">
            <a:avLst/>
          </a:prstGeom>
          <a:noFill/>
        </p:spPr>
        <p:txBody>
          <a:bodyPr wrap="square" rtlCol="0">
            <a:spAutoFit/>
          </a:bodyPr>
          <a:lstStyle/>
          <a:p>
            <a:r>
              <a:rPr lang="en-US" dirty="0" smtClean="0"/>
              <a:t>J</a:t>
            </a:r>
            <a:endParaRPr lang="en-IN" dirty="0"/>
          </a:p>
        </p:txBody>
      </p:sp>
      <p:sp>
        <p:nvSpPr>
          <p:cNvPr id="51" name="TextBox 50"/>
          <p:cNvSpPr txBox="1"/>
          <p:nvPr/>
        </p:nvSpPr>
        <p:spPr>
          <a:xfrm flipH="1">
            <a:off x="2714612" y="4429132"/>
            <a:ext cx="528638" cy="369332"/>
          </a:xfrm>
          <a:prstGeom prst="rect">
            <a:avLst/>
          </a:prstGeom>
          <a:noFill/>
        </p:spPr>
        <p:txBody>
          <a:bodyPr wrap="square" rtlCol="0">
            <a:spAutoFit/>
          </a:bodyPr>
          <a:lstStyle/>
          <a:p>
            <a:r>
              <a:rPr lang="en-US" dirty="0" smtClean="0"/>
              <a:t>K</a:t>
            </a:r>
            <a:endParaRPr lang="en-IN" dirty="0"/>
          </a:p>
        </p:txBody>
      </p:sp>
      <p:sp>
        <p:nvSpPr>
          <p:cNvPr id="52" name="TextBox 51"/>
          <p:cNvSpPr txBox="1"/>
          <p:nvPr/>
        </p:nvSpPr>
        <p:spPr>
          <a:xfrm>
            <a:off x="2643174" y="6143644"/>
            <a:ext cx="357190" cy="369332"/>
          </a:xfrm>
          <a:prstGeom prst="rect">
            <a:avLst/>
          </a:prstGeom>
          <a:noFill/>
        </p:spPr>
        <p:txBody>
          <a:bodyPr wrap="square" rtlCol="0">
            <a:spAutoFit/>
          </a:bodyPr>
          <a:lstStyle/>
          <a:p>
            <a:r>
              <a:rPr lang="en-US" dirty="0" smtClean="0"/>
              <a:t>E</a:t>
            </a:r>
            <a:endParaRPr lang="en-IN" dirty="0"/>
          </a:p>
        </p:txBody>
      </p:sp>
      <p:sp>
        <p:nvSpPr>
          <p:cNvPr id="53" name="TextBox 52"/>
          <p:cNvSpPr txBox="1"/>
          <p:nvPr/>
        </p:nvSpPr>
        <p:spPr>
          <a:xfrm>
            <a:off x="2357422" y="3714752"/>
            <a:ext cx="428628" cy="369332"/>
          </a:xfrm>
          <a:prstGeom prst="rect">
            <a:avLst/>
          </a:prstGeom>
          <a:noFill/>
        </p:spPr>
        <p:txBody>
          <a:bodyPr wrap="square" rtlCol="0">
            <a:spAutoFit/>
          </a:bodyPr>
          <a:lstStyle/>
          <a:p>
            <a:r>
              <a:rPr lang="en-US" dirty="0" smtClean="0"/>
              <a:t>T</a:t>
            </a:r>
            <a:endParaRPr lang="en-IN" dirty="0"/>
          </a:p>
        </p:txBody>
      </p:sp>
      <p:sp>
        <p:nvSpPr>
          <p:cNvPr id="54" name="TextBox 53"/>
          <p:cNvSpPr txBox="1"/>
          <p:nvPr/>
        </p:nvSpPr>
        <p:spPr>
          <a:xfrm>
            <a:off x="1000100" y="3786190"/>
            <a:ext cx="428628" cy="369332"/>
          </a:xfrm>
          <a:prstGeom prst="rect">
            <a:avLst/>
          </a:prstGeom>
          <a:noFill/>
        </p:spPr>
        <p:txBody>
          <a:bodyPr wrap="square" rtlCol="0">
            <a:spAutoFit/>
          </a:bodyPr>
          <a:lstStyle/>
          <a:p>
            <a:r>
              <a:rPr lang="en-US" dirty="0" smtClean="0"/>
              <a:t>S</a:t>
            </a:r>
            <a:endParaRPr lang="en-IN" dirty="0"/>
          </a:p>
        </p:txBody>
      </p:sp>
      <p:sp>
        <p:nvSpPr>
          <p:cNvPr id="55" name="TextBox 54"/>
          <p:cNvSpPr txBox="1"/>
          <p:nvPr/>
        </p:nvSpPr>
        <p:spPr>
          <a:xfrm>
            <a:off x="3500430" y="6143644"/>
            <a:ext cx="428628" cy="369332"/>
          </a:xfrm>
          <a:prstGeom prst="rect">
            <a:avLst/>
          </a:prstGeom>
          <a:noFill/>
        </p:spPr>
        <p:txBody>
          <a:bodyPr wrap="square" rtlCol="0">
            <a:spAutoFit/>
          </a:bodyPr>
          <a:lstStyle/>
          <a:p>
            <a:r>
              <a:rPr lang="en-US" dirty="0" smtClean="0"/>
              <a:t>M</a:t>
            </a:r>
            <a:endParaRPr lang="en-IN" dirty="0"/>
          </a:p>
        </p:txBody>
      </p:sp>
      <p:sp>
        <p:nvSpPr>
          <p:cNvPr id="56" name="TextBox 55"/>
          <p:cNvSpPr txBox="1"/>
          <p:nvPr/>
        </p:nvSpPr>
        <p:spPr>
          <a:xfrm>
            <a:off x="3714744" y="4572008"/>
            <a:ext cx="428628" cy="369332"/>
          </a:xfrm>
          <a:prstGeom prst="rect">
            <a:avLst/>
          </a:prstGeom>
          <a:noFill/>
        </p:spPr>
        <p:txBody>
          <a:bodyPr wrap="square" rtlCol="0">
            <a:spAutoFit/>
          </a:bodyPr>
          <a:lstStyle/>
          <a:p>
            <a:r>
              <a:rPr lang="en-US" dirty="0" smtClean="0"/>
              <a:t>L</a:t>
            </a:r>
            <a:endParaRPr lang="en-IN" dirty="0"/>
          </a:p>
        </p:txBody>
      </p:sp>
      <p:sp>
        <p:nvSpPr>
          <p:cNvPr id="57" name="TextBox 56"/>
          <p:cNvSpPr txBox="1"/>
          <p:nvPr/>
        </p:nvSpPr>
        <p:spPr>
          <a:xfrm>
            <a:off x="2285984" y="6143644"/>
            <a:ext cx="428628" cy="369332"/>
          </a:xfrm>
          <a:prstGeom prst="rect">
            <a:avLst/>
          </a:prstGeom>
          <a:noFill/>
        </p:spPr>
        <p:txBody>
          <a:bodyPr wrap="square" rtlCol="0">
            <a:spAutoFit/>
          </a:bodyPr>
          <a:lstStyle/>
          <a:p>
            <a:r>
              <a:rPr lang="en-US" dirty="0" smtClean="0"/>
              <a:t>R</a:t>
            </a:r>
            <a:endParaRPr lang="en-IN" dirty="0"/>
          </a:p>
        </p:txBody>
      </p:sp>
      <p:sp>
        <p:nvSpPr>
          <p:cNvPr id="59" name="TextBox 58"/>
          <p:cNvSpPr txBox="1"/>
          <p:nvPr/>
        </p:nvSpPr>
        <p:spPr>
          <a:xfrm>
            <a:off x="5938846" y="4010028"/>
            <a:ext cx="428628" cy="369332"/>
          </a:xfrm>
          <a:prstGeom prst="rect">
            <a:avLst/>
          </a:prstGeom>
          <a:noFill/>
        </p:spPr>
        <p:txBody>
          <a:bodyPr wrap="square" rtlCol="0">
            <a:spAutoFit/>
          </a:bodyPr>
          <a:lstStyle/>
          <a:p>
            <a:r>
              <a:rPr lang="en-US" dirty="0" smtClean="0"/>
              <a:t>S</a:t>
            </a:r>
            <a:endParaRPr lang="en-IN" dirty="0"/>
          </a:p>
        </p:txBody>
      </p:sp>
      <p:sp>
        <p:nvSpPr>
          <p:cNvPr id="61" name="TextBox 60"/>
          <p:cNvSpPr txBox="1"/>
          <p:nvPr/>
        </p:nvSpPr>
        <p:spPr>
          <a:xfrm>
            <a:off x="1000100" y="5929330"/>
            <a:ext cx="428628" cy="369332"/>
          </a:xfrm>
          <a:prstGeom prst="rect">
            <a:avLst/>
          </a:prstGeom>
          <a:noFill/>
        </p:spPr>
        <p:txBody>
          <a:bodyPr wrap="square" rtlCol="0">
            <a:spAutoFit/>
          </a:bodyPr>
          <a:lstStyle/>
          <a:p>
            <a:r>
              <a:rPr lang="en-US" dirty="0" smtClean="0"/>
              <a:t>O</a:t>
            </a:r>
            <a:endParaRPr lang="en-IN" dirty="0"/>
          </a:p>
        </p:txBody>
      </p:sp>
      <p:sp>
        <p:nvSpPr>
          <p:cNvPr id="62" name="Rounded Rectangle 61"/>
          <p:cNvSpPr/>
          <p:nvPr/>
        </p:nvSpPr>
        <p:spPr>
          <a:xfrm>
            <a:off x="2428860" y="857232"/>
            <a:ext cx="6500858" cy="2143140"/>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63" name="TextBox 62"/>
          <p:cNvSpPr txBox="1"/>
          <p:nvPr/>
        </p:nvSpPr>
        <p:spPr>
          <a:xfrm>
            <a:off x="2643174" y="785794"/>
            <a:ext cx="6072230" cy="2308324"/>
          </a:xfrm>
          <a:prstGeom prst="rect">
            <a:avLst/>
          </a:prstGeom>
          <a:noFill/>
        </p:spPr>
        <p:txBody>
          <a:bodyPr wrap="square" rtlCol="0">
            <a:spAutoFit/>
          </a:bodyPr>
          <a:lstStyle/>
          <a:p>
            <a:pPr algn="just"/>
            <a:r>
              <a:rPr lang="en-US" sz="1600" b="1" dirty="0" smtClean="0">
                <a:solidFill>
                  <a:srgbClr val="C00000"/>
                </a:solidFill>
              </a:rPr>
              <a:t>X-axis represent the units of the Social Goods (only one type) supplied by the government (allocation branch). Y-axis represents the combined unit price of the social goods offered by  tax-payers A and B. </a:t>
            </a:r>
            <a:r>
              <a:rPr lang="en-US" sz="1600" b="1" dirty="0" err="1" smtClean="0">
                <a:solidFill>
                  <a:srgbClr val="C00000"/>
                </a:solidFill>
              </a:rPr>
              <a:t>aa</a:t>
            </a:r>
            <a:r>
              <a:rPr lang="en-US" sz="1600" b="1" dirty="0" smtClean="0">
                <a:solidFill>
                  <a:srgbClr val="C00000"/>
                </a:solidFill>
              </a:rPr>
              <a:t> is the demand schedule of tax-payer A for the Social Goods. bb is the demand curve of the tax payer B for the social goods. </a:t>
            </a:r>
            <a:r>
              <a:rPr lang="en-US" sz="1600" b="1" dirty="0" err="1" smtClean="0">
                <a:solidFill>
                  <a:srgbClr val="C00000"/>
                </a:solidFill>
              </a:rPr>
              <a:t>tt</a:t>
            </a:r>
            <a:r>
              <a:rPr lang="en-US" sz="1600" b="1" dirty="0" smtClean="0">
                <a:solidFill>
                  <a:srgbClr val="C00000"/>
                </a:solidFill>
              </a:rPr>
              <a:t> is the aggregate demand curve of A and B for the social goods. These schedules have been drawn on the assumption that there are two tax payers and only one social goods is provided which is produced under constant cost conditions. </a:t>
            </a:r>
            <a:endParaRPr lang="en-IN" sz="1600" b="1" dirty="0">
              <a:solidFill>
                <a:srgbClr val="C00000"/>
              </a:solidFill>
            </a:endParaRPr>
          </a:p>
        </p:txBody>
      </p:sp>
      <p:sp>
        <p:nvSpPr>
          <p:cNvPr id="1026" name="AutoShape 2"/>
          <p:cNvSpPr>
            <a:spLocks noChangeArrowheads="1"/>
          </p:cNvSpPr>
          <p:nvPr/>
        </p:nvSpPr>
        <p:spPr bwMode="auto">
          <a:xfrm>
            <a:off x="5500694" y="3286124"/>
            <a:ext cx="2500330" cy="642942"/>
          </a:xfrm>
          <a:prstGeom prst="horizontalScroll">
            <a:avLst>
              <a:gd name="adj" fmla="val 12500"/>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1600" b="1" i="0" u="none" strike="noStrike" cap="none" normalizeH="0" baseline="0" dirty="0" err="1" smtClean="0">
                <a:ln>
                  <a:noFill/>
                </a:ln>
                <a:solidFill>
                  <a:srgbClr val="C00000"/>
                </a:solidFill>
                <a:effectLst/>
                <a:latin typeface="Calibri" pitchFamily="34" charset="0"/>
                <a:cs typeface="Arial" pitchFamily="34" charset="0"/>
              </a:rPr>
              <a:t>OP</a:t>
            </a:r>
            <a:r>
              <a:rPr kumimoji="0" lang="en-IN" sz="1600" b="1" i="0" u="none" strike="noStrike" cap="none" normalizeH="0" baseline="-25000" dirty="0" err="1" smtClean="0">
                <a:ln>
                  <a:noFill/>
                </a:ln>
                <a:solidFill>
                  <a:srgbClr val="C00000"/>
                </a:solidFill>
                <a:effectLst/>
                <a:latin typeface="Calibri" pitchFamily="34" charset="0"/>
                <a:cs typeface="Arial" pitchFamily="34" charset="0"/>
              </a:rPr>
              <a:t>a</a:t>
            </a:r>
            <a:r>
              <a:rPr kumimoji="0" lang="en-IN" sz="1600" b="1" i="0" u="none" strike="noStrike" cap="none" normalizeH="0" baseline="-25000" dirty="0" smtClean="0">
                <a:ln>
                  <a:noFill/>
                </a:ln>
                <a:solidFill>
                  <a:srgbClr val="C00000"/>
                </a:solidFill>
                <a:effectLst/>
                <a:latin typeface="Calibri" pitchFamily="34" charset="0"/>
                <a:cs typeface="Arial" pitchFamily="34" charset="0"/>
              </a:rPr>
              <a:t> </a:t>
            </a:r>
            <a:r>
              <a:rPr kumimoji="0" lang="en-IN" sz="1600" b="1" i="0" u="none" strike="noStrike" cap="none" normalizeH="0" baseline="0" dirty="0" smtClean="0">
                <a:ln>
                  <a:noFill/>
                </a:ln>
                <a:solidFill>
                  <a:srgbClr val="C00000"/>
                </a:solidFill>
                <a:effectLst/>
                <a:latin typeface="Calibri" pitchFamily="34" charset="0"/>
                <a:cs typeface="Arial" pitchFamily="34" charset="0"/>
              </a:rPr>
              <a:t>+ </a:t>
            </a:r>
            <a:r>
              <a:rPr kumimoji="0" lang="en-IN" sz="1600" b="1" i="0" u="none" strike="noStrike" cap="none" normalizeH="0" baseline="0" dirty="0" err="1" smtClean="0">
                <a:ln>
                  <a:noFill/>
                </a:ln>
                <a:solidFill>
                  <a:srgbClr val="C00000"/>
                </a:solidFill>
                <a:effectLst/>
                <a:latin typeface="Calibri" pitchFamily="34" charset="0"/>
                <a:cs typeface="Arial" pitchFamily="34" charset="0"/>
              </a:rPr>
              <a:t>OP</a:t>
            </a:r>
            <a:r>
              <a:rPr kumimoji="0" lang="en-IN" sz="1600" b="1" i="0" u="none" strike="noStrike" cap="none" normalizeH="0" baseline="-25000" dirty="0" err="1" smtClean="0">
                <a:ln>
                  <a:noFill/>
                </a:ln>
                <a:solidFill>
                  <a:srgbClr val="C00000"/>
                </a:solidFill>
                <a:effectLst/>
                <a:latin typeface="Calibri" pitchFamily="34" charset="0"/>
                <a:cs typeface="Arial" pitchFamily="34" charset="0"/>
              </a:rPr>
              <a:t>b</a:t>
            </a:r>
            <a:r>
              <a:rPr kumimoji="0" lang="en-IN" sz="1600" b="1" i="0" u="none" strike="noStrike" cap="none" normalizeH="0" baseline="0" dirty="0" smtClean="0">
                <a:ln>
                  <a:noFill/>
                </a:ln>
                <a:solidFill>
                  <a:srgbClr val="C00000"/>
                </a:solidFill>
                <a:effectLst/>
                <a:latin typeface="Calibri" pitchFamily="34" charset="0"/>
                <a:cs typeface="Arial" pitchFamily="34" charset="0"/>
              </a:rPr>
              <a:t> =</a:t>
            </a:r>
            <a:r>
              <a:rPr kumimoji="0" lang="en-IN" sz="1600" b="1" i="0" u="none" strike="noStrike" cap="none" normalizeH="0" baseline="0" dirty="0" err="1" smtClean="0">
                <a:ln>
                  <a:noFill/>
                </a:ln>
                <a:solidFill>
                  <a:srgbClr val="C00000"/>
                </a:solidFill>
                <a:effectLst/>
                <a:latin typeface="Calibri" pitchFamily="34" charset="0"/>
                <a:cs typeface="Arial" pitchFamily="34" charset="0"/>
              </a:rPr>
              <a:t>OP</a:t>
            </a:r>
            <a:r>
              <a:rPr kumimoji="0" lang="en-IN" sz="1600" b="1" i="0" u="none" strike="noStrike" cap="none" normalizeH="0" baseline="-25000" dirty="0" err="1" smtClean="0">
                <a:ln>
                  <a:noFill/>
                </a:ln>
                <a:solidFill>
                  <a:srgbClr val="C00000"/>
                </a:solidFill>
                <a:effectLst/>
                <a:latin typeface="Calibri" pitchFamily="34" charset="0"/>
                <a:cs typeface="Arial" pitchFamily="34" charset="0"/>
              </a:rPr>
              <a:t>a</a:t>
            </a:r>
            <a:r>
              <a:rPr kumimoji="0" lang="en-IN" sz="1600" b="1" i="0" u="none" strike="noStrike" cap="none" normalizeH="0" baseline="0" dirty="0" smtClean="0">
                <a:ln>
                  <a:noFill/>
                </a:ln>
                <a:solidFill>
                  <a:srgbClr val="C00000"/>
                </a:solidFill>
                <a:effectLst/>
                <a:latin typeface="Calibri" pitchFamily="34" charset="0"/>
                <a:cs typeface="Arial" pitchFamily="34" charset="0"/>
              </a:rPr>
              <a:t> + </a:t>
            </a:r>
            <a:r>
              <a:rPr kumimoji="0" lang="en-IN" sz="1600" b="1" i="0" u="none" strike="noStrike" cap="none" normalizeH="0" baseline="0" dirty="0" err="1" smtClean="0">
                <a:ln>
                  <a:noFill/>
                </a:ln>
                <a:solidFill>
                  <a:srgbClr val="C00000"/>
                </a:solidFill>
                <a:effectLst/>
                <a:latin typeface="Calibri" pitchFamily="34" charset="0"/>
                <a:cs typeface="Arial" pitchFamily="34" charset="0"/>
              </a:rPr>
              <a:t>SP</a:t>
            </a:r>
            <a:r>
              <a:rPr kumimoji="0" lang="en-IN" sz="1600" b="1" i="0" u="none" strike="noStrike" cap="none" normalizeH="0" baseline="-25000" dirty="0" err="1" smtClean="0">
                <a:ln>
                  <a:noFill/>
                </a:ln>
                <a:solidFill>
                  <a:srgbClr val="C00000"/>
                </a:solidFill>
                <a:effectLst/>
                <a:latin typeface="Calibri" pitchFamily="34" charset="0"/>
                <a:cs typeface="Arial" pitchFamily="34" charset="0"/>
              </a:rPr>
              <a:t>a</a:t>
            </a:r>
            <a:r>
              <a:rPr kumimoji="0" lang="en-IN" sz="1600" b="1" i="0" u="none" strike="noStrike" cap="none" normalizeH="0" baseline="-25000" dirty="0" smtClean="0">
                <a:ln>
                  <a:noFill/>
                </a:ln>
                <a:solidFill>
                  <a:srgbClr val="C00000"/>
                </a:solidFill>
                <a:effectLst/>
                <a:latin typeface="Calibri" pitchFamily="34" charset="0"/>
                <a:cs typeface="Arial" pitchFamily="34" charset="0"/>
              </a:rPr>
              <a:t> </a:t>
            </a:r>
            <a:r>
              <a:rPr kumimoji="0" lang="en-IN" sz="1600" b="1" i="0" u="none" strike="noStrike" cap="none" normalizeH="0" baseline="0" dirty="0" smtClean="0">
                <a:ln>
                  <a:noFill/>
                </a:ln>
                <a:solidFill>
                  <a:srgbClr val="C00000"/>
                </a:solidFill>
                <a:effectLst/>
                <a:latin typeface="Calibri" pitchFamily="34" charset="0"/>
                <a:cs typeface="Arial" pitchFamily="34" charset="0"/>
              </a:rPr>
              <a:t>= OS</a:t>
            </a:r>
            <a:endParaRPr kumimoji="0" lang="en-IN" sz="1600" b="1" i="0" u="none" strike="noStrike" cap="none" normalizeH="0" baseline="0" dirty="0" smtClean="0">
              <a:ln>
                <a:noFill/>
              </a:ln>
              <a:solidFill>
                <a:srgbClr val="C00000"/>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285729"/>
            <a:ext cx="8643998" cy="6572272"/>
          </a:xfrm>
          <a:prstGeom prst="rect">
            <a:avLst/>
          </a:prstGeom>
          <a:noFill/>
        </p:spPr>
        <p:txBody>
          <a:bodyPr wrap="square" rtlCol="0">
            <a:spAutoFit/>
          </a:bodyPr>
          <a:lstStyle/>
          <a:p>
            <a:pPr>
              <a:buFont typeface="Arial" pitchFamily="34" charset="0"/>
              <a:buChar char="•"/>
            </a:pPr>
            <a:r>
              <a:rPr lang="en-US" sz="2000" dirty="0" smtClean="0"/>
              <a:t> The aggregate demand curve for social goods (</a:t>
            </a:r>
            <a:r>
              <a:rPr lang="en-US" sz="2000" dirty="0" err="1" smtClean="0"/>
              <a:t>tt</a:t>
            </a:r>
            <a:r>
              <a:rPr lang="en-US" sz="2000" dirty="0" smtClean="0"/>
              <a:t>) is derived through the vertical summation of the demand curve of A (</a:t>
            </a:r>
            <a:r>
              <a:rPr lang="en-US" sz="2000" dirty="0" err="1" smtClean="0"/>
              <a:t>aa</a:t>
            </a:r>
            <a:r>
              <a:rPr lang="en-US" sz="2000" dirty="0" smtClean="0"/>
              <a:t>) and the demand curve of B (bb).</a:t>
            </a:r>
          </a:p>
          <a:p>
            <a:r>
              <a:rPr lang="en-US" sz="2000" dirty="0" smtClean="0"/>
              <a:t>SS is a horizontal straight line because the social goods is produced under constant cost.</a:t>
            </a:r>
          </a:p>
          <a:p>
            <a:pPr>
              <a:buFont typeface="Arial" pitchFamily="34" charset="0"/>
              <a:buChar char="•"/>
            </a:pPr>
            <a:r>
              <a:rPr lang="en-US" sz="2000" dirty="0" smtClean="0"/>
              <a:t> Q is the point of equilibrium. Here the </a:t>
            </a:r>
            <a:r>
              <a:rPr lang="en-US" sz="2000" dirty="0" err="1" smtClean="0"/>
              <a:t>tt</a:t>
            </a:r>
            <a:r>
              <a:rPr lang="en-US" sz="2000" dirty="0" smtClean="0"/>
              <a:t> schedule and SS schedule intersect each other. Hence, corresponding to the point Q, OE is the equilibrium amount of social goods supplied by the allocation branch.</a:t>
            </a:r>
          </a:p>
          <a:p>
            <a:pPr>
              <a:buFont typeface="Arial" pitchFamily="34" charset="0"/>
              <a:buChar char="•"/>
            </a:pPr>
            <a:r>
              <a:rPr lang="en-US" sz="2000" dirty="0" smtClean="0"/>
              <a:t> If OE amount of social goods is supplied by the government, the demand curves of the taxpayers A and B reveal that the tax payer A is willing to pay (offer) </a:t>
            </a:r>
            <a:r>
              <a:rPr lang="en-IN" sz="2000" dirty="0" err="1" smtClean="0"/>
              <a:t>OP</a:t>
            </a:r>
            <a:r>
              <a:rPr lang="en-IN" sz="2000" baseline="-25000" dirty="0" err="1" smtClean="0"/>
              <a:t>a</a:t>
            </a:r>
            <a:r>
              <a:rPr lang="en-IN" sz="2000" baseline="-25000" dirty="0" smtClean="0"/>
              <a:t> </a:t>
            </a:r>
            <a:r>
              <a:rPr lang="en-IN" sz="2000" dirty="0" smtClean="0"/>
              <a:t> price and the tax payer B is willing to pay </a:t>
            </a:r>
            <a:r>
              <a:rPr lang="en-IN" sz="2000" dirty="0" err="1" smtClean="0"/>
              <a:t>OP</a:t>
            </a:r>
            <a:r>
              <a:rPr lang="en-IN" sz="2000" baseline="-25000" dirty="0" err="1" smtClean="0"/>
              <a:t>b</a:t>
            </a:r>
            <a:r>
              <a:rPr lang="en-IN" sz="2000" dirty="0" smtClean="0"/>
              <a:t> price voluntarily for the OE amount of social goods.</a:t>
            </a:r>
          </a:p>
          <a:p>
            <a:pPr>
              <a:buFont typeface="Arial" pitchFamily="34" charset="0"/>
              <a:buChar char="•"/>
            </a:pPr>
            <a:r>
              <a:rPr lang="en-US" sz="2000" dirty="0" smtClean="0"/>
              <a:t> The combined unit price of the social goods, therefore, is </a:t>
            </a:r>
            <a:r>
              <a:rPr lang="en-IN" sz="2000" dirty="0" err="1" smtClean="0"/>
              <a:t>OP</a:t>
            </a:r>
            <a:r>
              <a:rPr lang="en-IN" sz="2000" baseline="-25000" dirty="0" err="1" smtClean="0"/>
              <a:t>a</a:t>
            </a:r>
            <a:r>
              <a:rPr lang="en-IN" sz="2000" baseline="-25000" dirty="0" smtClean="0"/>
              <a:t> </a:t>
            </a:r>
            <a:r>
              <a:rPr lang="en-IN" sz="2000" dirty="0" smtClean="0"/>
              <a:t>+ </a:t>
            </a:r>
            <a:r>
              <a:rPr lang="en-IN" sz="2000" dirty="0" err="1" smtClean="0"/>
              <a:t>OP</a:t>
            </a:r>
            <a:r>
              <a:rPr lang="en-IN" sz="2000" baseline="-25000" dirty="0" err="1" smtClean="0"/>
              <a:t>b</a:t>
            </a:r>
            <a:r>
              <a:rPr lang="en-IN" sz="2000" dirty="0" smtClean="0"/>
              <a:t> , which is equal to the unit cost of the social goods (SS).</a:t>
            </a:r>
          </a:p>
          <a:p>
            <a:pPr>
              <a:buFont typeface="Arial" pitchFamily="34" charset="0"/>
              <a:buChar char="•"/>
            </a:pPr>
            <a:r>
              <a:rPr lang="en-IN" sz="2000" dirty="0" smtClean="0"/>
              <a:t> If the supply of social goods is higher than OE, the unit cost</a:t>
            </a:r>
            <a:r>
              <a:rPr lang="en-US" sz="2000" dirty="0" smtClean="0"/>
              <a:t> of social goods (SS=MN) is higher than the combined unit price (LM) offered by A and B. Hence, the government will suffer a loss. This will result in a tendency to reduce the supply of social goods to OE amount.</a:t>
            </a:r>
          </a:p>
          <a:p>
            <a:pPr>
              <a:buFont typeface="Arial" pitchFamily="34" charset="0"/>
              <a:buChar char="•"/>
            </a:pPr>
            <a:r>
              <a:rPr lang="en-US" sz="2000" dirty="0" smtClean="0"/>
              <a:t> If supply of social goods is less than OE at OR level, the combined unit price offered by the tax payers (PR) is more than the unit cost of the social goods (SS=TR). This will result in a tendency to increase the supply of social goods to the equilibrium level OE.</a:t>
            </a:r>
            <a:endParaRPr lang="en-IN"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0"/>
            <a:ext cx="8643998" cy="523220"/>
          </a:xfrm>
          <a:prstGeom prst="rect">
            <a:avLst/>
          </a:prstGeom>
          <a:noFill/>
        </p:spPr>
        <p:txBody>
          <a:bodyPr wrap="square" rtlCol="0">
            <a:spAutoFit/>
          </a:bodyPr>
          <a:lstStyle/>
          <a:p>
            <a:pPr algn="ctr"/>
            <a:r>
              <a:rPr lang="en-US" sz="2800" b="1" dirty="0" err="1" smtClean="0"/>
              <a:t>Lindahl’s</a:t>
            </a:r>
            <a:r>
              <a:rPr lang="en-US" sz="2800" b="1" dirty="0" smtClean="0"/>
              <a:t> Solution</a:t>
            </a:r>
          </a:p>
        </p:txBody>
      </p:sp>
      <p:sp>
        <p:nvSpPr>
          <p:cNvPr id="4" name="TextBox 3"/>
          <p:cNvSpPr txBox="1"/>
          <p:nvPr/>
        </p:nvSpPr>
        <p:spPr>
          <a:xfrm>
            <a:off x="214282" y="642918"/>
            <a:ext cx="8715436" cy="5755422"/>
          </a:xfrm>
          <a:prstGeom prst="rect">
            <a:avLst/>
          </a:prstGeom>
          <a:noFill/>
        </p:spPr>
        <p:txBody>
          <a:bodyPr wrap="square" rtlCol="0">
            <a:spAutoFit/>
          </a:bodyPr>
          <a:lstStyle/>
          <a:p>
            <a:r>
              <a:rPr lang="en-US" sz="2300" dirty="0" err="1" smtClean="0"/>
              <a:t>Lindahl</a:t>
            </a:r>
            <a:r>
              <a:rPr lang="en-US" sz="2300" dirty="0" smtClean="0"/>
              <a:t> discussed justice in taxation in terms of the two problems confronted by the fiscal department. They are: (</a:t>
            </a:r>
            <a:r>
              <a:rPr lang="en-US" sz="2300" dirty="0" err="1" smtClean="0"/>
              <a:t>i</a:t>
            </a:r>
            <a:r>
              <a:rPr lang="en-US" sz="2300" dirty="0" smtClean="0"/>
              <a:t>) “sociopolitical” problem of ensuring a just distribution of income. This is the problem of distribution branch of budget policy; (ii) the “purely fiscal” problem of providing for the satisfaction of public wants ensuring that the just state of distribution is undisturbed. This is the problem of allocation. </a:t>
            </a:r>
            <a:r>
              <a:rPr lang="en-US" sz="2300" dirty="0" err="1" smtClean="0"/>
              <a:t>Lindahl’s</a:t>
            </a:r>
            <a:r>
              <a:rPr lang="en-US" sz="2300" dirty="0" smtClean="0"/>
              <a:t> concern was with the purely fiscal problem.</a:t>
            </a:r>
          </a:p>
          <a:p>
            <a:r>
              <a:rPr lang="en-US" sz="2300" b="1" dirty="0" smtClean="0"/>
              <a:t>The solution to the problem of providing for satisfaction of public wants (purely fiscal problem) involves three sets of decisions, </a:t>
            </a:r>
            <a:r>
              <a:rPr lang="en-US" sz="2300" dirty="0" smtClean="0"/>
              <a:t>such as, (1) determination of the total amount of public expenditure and taxes, (2) making decisions about the allocation of total public expenditures among goods and services providing for the satisfaction of social wants, and (3) determining the manner the total taxes to be allocated among various individuals. These decisions are interdependent and involve joint decision. The decisions are based on the individual preferences, given by the demand curves of the taxpayers.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42918"/>
            <a:ext cx="8763000" cy="5910282"/>
          </a:xfrm>
        </p:spPr>
        <p:txBody>
          <a:bodyPr>
            <a:noAutofit/>
          </a:bodyPr>
          <a:lstStyle/>
          <a:p>
            <a:pPr marL="0" indent="0" algn="just">
              <a:buNone/>
            </a:pPr>
            <a:r>
              <a:rPr lang="en-US" sz="2300" dirty="0" err="1"/>
              <a:t>Lindahl’s</a:t>
            </a:r>
            <a:r>
              <a:rPr lang="en-US" sz="2300" dirty="0"/>
              <a:t> model discusses about the equilibrium distribution of the burden of tax. The model examines (</a:t>
            </a:r>
            <a:r>
              <a:rPr lang="en-US" sz="2300" dirty="0" err="1"/>
              <a:t>i</a:t>
            </a:r>
            <a:r>
              <a:rPr lang="en-US" sz="2300" dirty="0"/>
              <a:t>) What should be the total amount of tax ? And (ii) How the total tax shall be shared among the tax payers so that the distribution of tax is equitable? The model is based on the benefit principle of taxation. This means that, it advocates that the tax should be collected on the basis of the benefit derived by the tax payers. This is designated as the voluntary exchange principle because tax payers voluntarily offer payments to the government for the benefits received by them from the services (social goods) provided by the government. Thus, tax is determined in the same manner as the prices of private goods are determined in the market. This model examines the distribution of tax without taking in to consideration the distributional effects of tax policy. Therefore, it deals only with the allocation branch of budget policy. It does not take care of whether the tax imposition measures ensure social justice </a:t>
            </a:r>
            <a:r>
              <a:rPr lang="en-US" sz="2300" dirty="0" smtClean="0"/>
              <a:t>in terms of fair and just distribution of income or </a:t>
            </a:r>
            <a:r>
              <a:rPr lang="en-US" sz="2300" dirty="0"/>
              <a:t>not. The question of social justice comes under the purview of the distribution branch.</a:t>
            </a:r>
          </a:p>
        </p:txBody>
      </p:sp>
      <p:sp>
        <p:nvSpPr>
          <p:cNvPr id="4" name="Title 3"/>
          <p:cNvSpPr>
            <a:spLocks noGrp="1"/>
          </p:cNvSpPr>
          <p:nvPr>
            <p:ph type="title"/>
          </p:nvPr>
        </p:nvSpPr>
        <p:spPr>
          <a:xfrm>
            <a:off x="428596" y="0"/>
            <a:ext cx="8229600" cy="563562"/>
          </a:xfrm>
        </p:spPr>
        <p:txBody>
          <a:bodyPr>
            <a:normAutofit fontScale="90000"/>
          </a:bodyPr>
          <a:lstStyle/>
          <a:p>
            <a:r>
              <a:rPr lang="en-US" dirty="0"/>
              <a:t>Determination of Tax (</a:t>
            </a:r>
            <a:r>
              <a:rPr lang="en-US" dirty="0" err="1"/>
              <a:t>Lindahl’s</a:t>
            </a:r>
            <a:r>
              <a:rPr lang="en-US" dirty="0"/>
              <a:t> Model)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5728"/>
            <a:ext cx="8763000" cy="5715000"/>
          </a:xfrm>
        </p:spPr>
        <p:txBody>
          <a:bodyPr>
            <a:noAutofit/>
          </a:bodyPr>
          <a:lstStyle/>
          <a:p>
            <a:pPr marL="514350" indent="-514350" algn="just">
              <a:buNone/>
            </a:pPr>
            <a:r>
              <a:rPr lang="en-US" sz="2000" dirty="0" smtClean="0"/>
              <a:t>	</a:t>
            </a:r>
            <a:r>
              <a:rPr lang="en-US" sz="2700" dirty="0" smtClean="0"/>
              <a:t>Erik </a:t>
            </a:r>
            <a:r>
              <a:rPr lang="en-US" sz="2700" dirty="0" err="1" smtClean="0"/>
              <a:t>Lindahl</a:t>
            </a:r>
            <a:r>
              <a:rPr lang="en-US" sz="2700" dirty="0" smtClean="0"/>
              <a:t> holds that the tax is determined in the same manner as the price is determined in the case of private goods. In his model he treats the demand curve of each tax payer as the supply curve of another. Assuming that the 100 per cent cost of the social goods is borne by A and B, if one person is willing to pay a certain fraction of the total cost of social goods, another person must be asked to pay the rest for the social goods shall be supplied by the allocation branch. This is because he assumes that determination of tax is similar to the cost allocation as in the case of ‘joint product’. Equilibrium occurs at the level where the sum of each tax payer’s willingness to pay equals the total cost of the social goods. This is explained in terms of the diagram as follows.</a:t>
            </a:r>
            <a:endParaRPr lang="en-IN" sz="2700" dirty="0" smtClean="0"/>
          </a:p>
          <a:p>
            <a:pPr marL="514350" indent="-514350" algn="just">
              <a:buNone/>
            </a:pP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0"/>
            <a:ext cx="8763000" cy="6096000"/>
          </a:xfrm>
        </p:spPr>
        <p:txBody>
          <a:bodyPr>
            <a:noAutofit/>
          </a:bodyPr>
          <a:lstStyle/>
          <a:p>
            <a:pPr marL="0" indent="0" algn="just">
              <a:buNone/>
            </a:pPr>
            <a:endParaRPr lang="en-US" sz="1600" dirty="0"/>
          </a:p>
          <a:p>
            <a:pPr marL="0" indent="0" algn="just">
              <a:buNone/>
            </a:pPr>
            <a:r>
              <a:rPr lang="en-US" sz="1600" dirty="0"/>
              <a:t>	</a:t>
            </a:r>
            <a:endParaRPr lang="en-US" sz="5400" dirty="0"/>
          </a:p>
        </p:txBody>
      </p:sp>
      <p:sp>
        <p:nvSpPr>
          <p:cNvPr id="4" name="Title 3"/>
          <p:cNvSpPr>
            <a:spLocks noGrp="1"/>
          </p:cNvSpPr>
          <p:nvPr>
            <p:ph type="title"/>
          </p:nvPr>
        </p:nvSpPr>
        <p:spPr>
          <a:xfrm>
            <a:off x="457200" y="228600"/>
            <a:ext cx="8229600" cy="563562"/>
          </a:xfrm>
        </p:spPr>
        <p:txBody>
          <a:bodyPr>
            <a:noAutofit/>
          </a:bodyPr>
          <a:lstStyle/>
          <a:p>
            <a:r>
              <a:rPr lang="en-US" sz="3200" b="1" dirty="0" err="1" smtClean="0"/>
              <a:t>Lindahl</a:t>
            </a:r>
            <a:r>
              <a:rPr lang="en-US" sz="3200" b="1" dirty="0" smtClean="0"/>
              <a:t> </a:t>
            </a:r>
            <a:r>
              <a:rPr lang="en-US" sz="3200" b="1" dirty="0"/>
              <a:t>Model</a:t>
            </a:r>
          </a:p>
        </p:txBody>
      </p:sp>
      <p:cxnSp>
        <p:nvCxnSpPr>
          <p:cNvPr id="6" name="Straight Connector 5"/>
          <p:cNvCxnSpPr/>
          <p:nvPr/>
        </p:nvCxnSpPr>
        <p:spPr>
          <a:xfrm rot="5400000">
            <a:off x="-1143794" y="3810000"/>
            <a:ext cx="4877594"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400" y="6248400"/>
            <a:ext cx="5486400"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4400" y="6324600"/>
            <a:ext cx="228600" cy="369332"/>
          </a:xfrm>
          <a:prstGeom prst="rect">
            <a:avLst/>
          </a:prstGeom>
          <a:noFill/>
        </p:spPr>
        <p:txBody>
          <a:bodyPr wrap="square" rtlCol="0">
            <a:spAutoFit/>
          </a:bodyPr>
          <a:lstStyle/>
          <a:p>
            <a:r>
              <a:rPr lang="en-US" dirty="0"/>
              <a:t>O</a:t>
            </a:r>
          </a:p>
        </p:txBody>
      </p:sp>
      <p:sp>
        <p:nvSpPr>
          <p:cNvPr id="13" name="TextBox 12"/>
          <p:cNvSpPr txBox="1"/>
          <p:nvPr/>
        </p:nvSpPr>
        <p:spPr>
          <a:xfrm>
            <a:off x="3810000" y="6477000"/>
            <a:ext cx="2133600" cy="276999"/>
          </a:xfrm>
          <a:prstGeom prst="rect">
            <a:avLst/>
          </a:prstGeom>
          <a:noFill/>
        </p:spPr>
        <p:txBody>
          <a:bodyPr wrap="square" rtlCol="0">
            <a:spAutoFit/>
          </a:bodyPr>
          <a:lstStyle/>
          <a:p>
            <a:r>
              <a:rPr lang="en-US" sz="1200" b="1" dirty="0"/>
              <a:t>Units of Social goods </a:t>
            </a:r>
          </a:p>
        </p:txBody>
      </p:sp>
      <p:sp>
        <p:nvSpPr>
          <p:cNvPr id="14" name="TextBox 13"/>
          <p:cNvSpPr txBox="1"/>
          <p:nvPr/>
        </p:nvSpPr>
        <p:spPr>
          <a:xfrm rot="16200000">
            <a:off x="-1606034" y="3511035"/>
            <a:ext cx="4343401" cy="369332"/>
          </a:xfrm>
          <a:prstGeom prst="rect">
            <a:avLst/>
          </a:prstGeom>
          <a:noFill/>
        </p:spPr>
        <p:txBody>
          <a:bodyPr wrap="square" rtlCol="0">
            <a:spAutoFit/>
          </a:bodyPr>
          <a:lstStyle/>
          <a:p>
            <a:r>
              <a:rPr lang="en-US" sz="1600" b="1" dirty="0"/>
              <a:t>Percentage cost of social goods contributed by ‘A’</a:t>
            </a:r>
            <a:r>
              <a:rPr lang="en-US" dirty="0"/>
              <a:t> </a:t>
            </a:r>
          </a:p>
        </p:txBody>
      </p:sp>
      <p:sp>
        <p:nvSpPr>
          <p:cNvPr id="15" name="Arc 14"/>
          <p:cNvSpPr/>
          <p:nvPr/>
        </p:nvSpPr>
        <p:spPr>
          <a:xfrm>
            <a:off x="1928794" y="-3200400"/>
            <a:ext cx="11177606" cy="9058292"/>
          </a:xfrm>
          <a:prstGeom prst="arc">
            <a:avLst>
              <a:gd name="adj1" fmla="val 5985857"/>
              <a:gd name="adj2" fmla="val 10778551"/>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1676400" y="1371600"/>
            <a:ext cx="228600" cy="369332"/>
          </a:xfrm>
          <a:prstGeom prst="rect">
            <a:avLst/>
          </a:prstGeom>
          <a:noFill/>
        </p:spPr>
        <p:txBody>
          <a:bodyPr wrap="square" rtlCol="0">
            <a:spAutoFit/>
          </a:bodyPr>
          <a:lstStyle/>
          <a:p>
            <a:r>
              <a:rPr lang="en-US" dirty="0"/>
              <a:t>a</a:t>
            </a:r>
          </a:p>
        </p:txBody>
      </p:sp>
      <p:sp>
        <p:nvSpPr>
          <p:cNvPr id="17" name="TextBox 16"/>
          <p:cNvSpPr txBox="1"/>
          <p:nvPr/>
        </p:nvSpPr>
        <p:spPr>
          <a:xfrm>
            <a:off x="6477000" y="5410200"/>
            <a:ext cx="228600" cy="369332"/>
          </a:xfrm>
          <a:prstGeom prst="rect">
            <a:avLst/>
          </a:prstGeom>
          <a:noFill/>
        </p:spPr>
        <p:txBody>
          <a:bodyPr wrap="square" rtlCol="0">
            <a:spAutoFit/>
          </a:bodyPr>
          <a:lstStyle/>
          <a:p>
            <a:r>
              <a:rPr lang="en-US" dirty="0"/>
              <a:t>a</a:t>
            </a:r>
          </a:p>
        </p:txBody>
      </p:sp>
      <p:sp>
        <p:nvSpPr>
          <p:cNvPr id="18" name="Arc 17"/>
          <p:cNvSpPr/>
          <p:nvPr/>
        </p:nvSpPr>
        <p:spPr>
          <a:xfrm rot="7604658">
            <a:off x="438040" y="2317289"/>
            <a:ext cx="13037132" cy="11053121"/>
          </a:xfrm>
          <a:prstGeom prst="arc">
            <a:avLst>
              <a:gd name="adj1" fmla="val 4186020"/>
              <a:gd name="adj2" fmla="val 8473108"/>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6477000" y="1447800"/>
            <a:ext cx="228600" cy="369332"/>
          </a:xfrm>
          <a:prstGeom prst="rect">
            <a:avLst/>
          </a:prstGeom>
          <a:noFill/>
        </p:spPr>
        <p:txBody>
          <a:bodyPr wrap="square" rtlCol="0">
            <a:spAutoFit/>
          </a:bodyPr>
          <a:lstStyle/>
          <a:p>
            <a:r>
              <a:rPr lang="en-US" dirty="0"/>
              <a:t>b</a:t>
            </a:r>
          </a:p>
        </p:txBody>
      </p:sp>
      <p:sp>
        <p:nvSpPr>
          <p:cNvPr id="20" name="TextBox 19"/>
          <p:cNvSpPr txBox="1"/>
          <p:nvPr/>
        </p:nvSpPr>
        <p:spPr>
          <a:xfrm>
            <a:off x="1371600" y="5791200"/>
            <a:ext cx="228600" cy="369332"/>
          </a:xfrm>
          <a:prstGeom prst="rect">
            <a:avLst/>
          </a:prstGeom>
          <a:noFill/>
        </p:spPr>
        <p:txBody>
          <a:bodyPr wrap="square" rtlCol="0">
            <a:spAutoFit/>
          </a:bodyPr>
          <a:lstStyle/>
          <a:p>
            <a:r>
              <a:rPr lang="en-US" dirty="0"/>
              <a:t>b</a:t>
            </a:r>
          </a:p>
        </p:txBody>
      </p:sp>
      <p:cxnSp>
        <p:nvCxnSpPr>
          <p:cNvPr id="24" name="Straight Connector 23"/>
          <p:cNvCxnSpPr/>
          <p:nvPr/>
        </p:nvCxnSpPr>
        <p:spPr>
          <a:xfrm>
            <a:off x="1295400" y="5105400"/>
            <a:ext cx="5486400" cy="158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57200" y="1219200"/>
            <a:ext cx="228600" cy="369332"/>
          </a:xfrm>
          <a:prstGeom prst="rect">
            <a:avLst/>
          </a:prstGeom>
          <a:noFill/>
        </p:spPr>
        <p:txBody>
          <a:bodyPr wrap="square" rtlCol="0">
            <a:spAutoFit/>
          </a:bodyPr>
          <a:lstStyle/>
          <a:p>
            <a:r>
              <a:rPr lang="en-US" dirty="0"/>
              <a:t>Y</a:t>
            </a:r>
          </a:p>
        </p:txBody>
      </p:sp>
      <p:sp>
        <p:nvSpPr>
          <p:cNvPr id="26" name="TextBox 25"/>
          <p:cNvSpPr txBox="1"/>
          <p:nvPr/>
        </p:nvSpPr>
        <p:spPr>
          <a:xfrm>
            <a:off x="7239000" y="1219200"/>
            <a:ext cx="381000" cy="369332"/>
          </a:xfrm>
          <a:prstGeom prst="rect">
            <a:avLst/>
          </a:prstGeom>
          <a:noFill/>
        </p:spPr>
        <p:txBody>
          <a:bodyPr wrap="square" rtlCol="0">
            <a:spAutoFit/>
          </a:bodyPr>
          <a:lstStyle/>
          <a:p>
            <a:r>
              <a:rPr lang="en-US" dirty="0"/>
              <a:t>Y’</a:t>
            </a:r>
          </a:p>
        </p:txBody>
      </p:sp>
      <p:cxnSp>
        <p:nvCxnSpPr>
          <p:cNvPr id="27" name="Straight Connector 26"/>
          <p:cNvCxnSpPr/>
          <p:nvPr/>
        </p:nvCxnSpPr>
        <p:spPr>
          <a:xfrm rot="16200000" flipH="1">
            <a:off x="533400" y="3733800"/>
            <a:ext cx="48768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362200" y="6248400"/>
            <a:ext cx="228600" cy="369332"/>
          </a:xfrm>
          <a:prstGeom prst="rect">
            <a:avLst/>
          </a:prstGeom>
          <a:noFill/>
        </p:spPr>
        <p:txBody>
          <a:bodyPr wrap="square" rtlCol="0">
            <a:spAutoFit/>
          </a:bodyPr>
          <a:lstStyle/>
          <a:p>
            <a:r>
              <a:rPr lang="en-US" dirty="0"/>
              <a:t>Q</a:t>
            </a:r>
          </a:p>
        </p:txBody>
      </p:sp>
      <p:sp>
        <p:nvSpPr>
          <p:cNvPr id="32" name="TextBox 31"/>
          <p:cNvSpPr txBox="1"/>
          <p:nvPr/>
        </p:nvSpPr>
        <p:spPr>
          <a:xfrm>
            <a:off x="2895600" y="6248400"/>
            <a:ext cx="228600" cy="369332"/>
          </a:xfrm>
          <a:prstGeom prst="rect">
            <a:avLst/>
          </a:prstGeom>
          <a:noFill/>
        </p:spPr>
        <p:txBody>
          <a:bodyPr wrap="square" rtlCol="0">
            <a:spAutoFit/>
          </a:bodyPr>
          <a:lstStyle/>
          <a:p>
            <a:r>
              <a:rPr lang="en-US" dirty="0"/>
              <a:t>E</a:t>
            </a:r>
          </a:p>
        </p:txBody>
      </p:sp>
      <p:cxnSp>
        <p:nvCxnSpPr>
          <p:cNvPr id="33" name="Straight Connector 32"/>
          <p:cNvCxnSpPr/>
          <p:nvPr/>
        </p:nvCxnSpPr>
        <p:spPr>
          <a:xfrm rot="5400000">
            <a:off x="-533400" y="3810000"/>
            <a:ext cx="4876800" cy="1588"/>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438400" y="3124200"/>
            <a:ext cx="228600" cy="369332"/>
          </a:xfrm>
          <a:prstGeom prst="rect">
            <a:avLst/>
          </a:prstGeom>
          <a:noFill/>
        </p:spPr>
        <p:txBody>
          <a:bodyPr wrap="square" rtlCol="0">
            <a:spAutoFit/>
          </a:bodyPr>
          <a:lstStyle/>
          <a:p>
            <a:r>
              <a:rPr lang="en-US" dirty="0"/>
              <a:t>R</a:t>
            </a:r>
          </a:p>
        </p:txBody>
      </p:sp>
      <p:sp>
        <p:nvSpPr>
          <p:cNvPr id="40" name="TextBox 39"/>
          <p:cNvSpPr txBox="1"/>
          <p:nvPr/>
        </p:nvSpPr>
        <p:spPr>
          <a:xfrm>
            <a:off x="4419600" y="6248400"/>
            <a:ext cx="228600" cy="369332"/>
          </a:xfrm>
          <a:prstGeom prst="rect">
            <a:avLst/>
          </a:prstGeom>
          <a:noFill/>
        </p:spPr>
        <p:txBody>
          <a:bodyPr wrap="square" rtlCol="0">
            <a:spAutoFit/>
          </a:bodyPr>
          <a:lstStyle/>
          <a:p>
            <a:r>
              <a:rPr lang="en-US" dirty="0"/>
              <a:t>C</a:t>
            </a:r>
          </a:p>
        </p:txBody>
      </p:sp>
      <p:cxnSp>
        <p:nvCxnSpPr>
          <p:cNvPr id="39" name="Straight Connector 38"/>
          <p:cNvCxnSpPr/>
          <p:nvPr/>
        </p:nvCxnSpPr>
        <p:spPr>
          <a:xfrm rot="16200000" flipH="1">
            <a:off x="38100" y="3771900"/>
            <a:ext cx="4876006" cy="75406"/>
          </a:xfrm>
          <a:prstGeom prst="line">
            <a:avLst/>
          </a:prstGeom>
          <a:ln w="38100">
            <a:solidFill>
              <a:schemeClr val="accent4">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62000" y="4953000"/>
            <a:ext cx="609600" cy="369332"/>
          </a:xfrm>
          <a:prstGeom prst="rect">
            <a:avLst/>
          </a:prstGeom>
          <a:noFill/>
        </p:spPr>
        <p:txBody>
          <a:bodyPr wrap="square" rtlCol="0">
            <a:spAutoFit/>
          </a:bodyPr>
          <a:lstStyle/>
          <a:p>
            <a:r>
              <a:rPr lang="en-US" dirty="0"/>
              <a:t>25%</a:t>
            </a:r>
          </a:p>
        </p:txBody>
      </p:sp>
      <p:sp>
        <p:nvSpPr>
          <p:cNvPr id="49" name="TextBox 48"/>
          <p:cNvSpPr txBox="1"/>
          <p:nvPr/>
        </p:nvSpPr>
        <p:spPr>
          <a:xfrm>
            <a:off x="762000" y="3657600"/>
            <a:ext cx="685800" cy="381000"/>
          </a:xfrm>
          <a:prstGeom prst="rect">
            <a:avLst/>
          </a:prstGeom>
          <a:noFill/>
        </p:spPr>
        <p:txBody>
          <a:bodyPr wrap="square" rtlCol="0">
            <a:spAutoFit/>
          </a:bodyPr>
          <a:lstStyle/>
          <a:p>
            <a:r>
              <a:rPr lang="en-US" dirty="0"/>
              <a:t>50%</a:t>
            </a:r>
          </a:p>
        </p:txBody>
      </p:sp>
      <p:cxnSp>
        <p:nvCxnSpPr>
          <p:cNvPr id="45" name="Straight Connector 44"/>
          <p:cNvCxnSpPr/>
          <p:nvPr/>
        </p:nvCxnSpPr>
        <p:spPr>
          <a:xfrm>
            <a:off x="1295400" y="1371600"/>
            <a:ext cx="5486400" cy="158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4343400" y="3810000"/>
            <a:ext cx="4877594"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295400" y="2590800"/>
            <a:ext cx="5486400" cy="158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295400" y="3810000"/>
            <a:ext cx="5486400" cy="158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781800" y="6324600"/>
            <a:ext cx="457200" cy="369332"/>
          </a:xfrm>
          <a:prstGeom prst="rect">
            <a:avLst/>
          </a:prstGeom>
          <a:noFill/>
        </p:spPr>
        <p:txBody>
          <a:bodyPr wrap="square" rtlCol="0">
            <a:spAutoFit/>
          </a:bodyPr>
          <a:lstStyle/>
          <a:p>
            <a:r>
              <a:rPr lang="en-US" dirty="0"/>
              <a:t>O’</a:t>
            </a:r>
          </a:p>
        </p:txBody>
      </p:sp>
      <p:cxnSp>
        <p:nvCxnSpPr>
          <p:cNvPr id="67" name="Straight Connector 66"/>
          <p:cNvCxnSpPr/>
          <p:nvPr/>
        </p:nvCxnSpPr>
        <p:spPr>
          <a:xfrm rot="16200000" flipH="1">
            <a:off x="2095500" y="3771900"/>
            <a:ext cx="4876800" cy="76200"/>
          </a:xfrm>
          <a:prstGeom prst="line">
            <a:avLst/>
          </a:prstGeom>
          <a:ln w="38100">
            <a:solidFill>
              <a:schemeClr val="accent4">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rot="5400000">
            <a:off x="5328165" y="3663435"/>
            <a:ext cx="4495802" cy="369332"/>
          </a:xfrm>
          <a:prstGeom prst="rect">
            <a:avLst/>
          </a:prstGeom>
          <a:noFill/>
        </p:spPr>
        <p:txBody>
          <a:bodyPr wrap="square" rtlCol="0">
            <a:spAutoFit/>
          </a:bodyPr>
          <a:lstStyle/>
          <a:p>
            <a:r>
              <a:rPr lang="en-US" sz="1600" b="1" dirty="0"/>
              <a:t>Percentage cost of social goods contributed by ‘B’</a:t>
            </a:r>
            <a:r>
              <a:rPr lang="en-US" dirty="0"/>
              <a:t> </a:t>
            </a:r>
          </a:p>
        </p:txBody>
      </p:sp>
      <p:sp>
        <p:nvSpPr>
          <p:cNvPr id="71" name="TextBox 70"/>
          <p:cNvSpPr txBox="1"/>
          <p:nvPr/>
        </p:nvSpPr>
        <p:spPr>
          <a:xfrm>
            <a:off x="762000" y="2362200"/>
            <a:ext cx="609600" cy="369332"/>
          </a:xfrm>
          <a:prstGeom prst="rect">
            <a:avLst/>
          </a:prstGeom>
          <a:noFill/>
        </p:spPr>
        <p:txBody>
          <a:bodyPr wrap="square" rtlCol="0">
            <a:spAutoFit/>
          </a:bodyPr>
          <a:lstStyle/>
          <a:p>
            <a:r>
              <a:rPr lang="en-US" dirty="0"/>
              <a:t>75%</a:t>
            </a:r>
          </a:p>
        </p:txBody>
      </p:sp>
      <p:sp>
        <p:nvSpPr>
          <p:cNvPr id="72" name="TextBox 71"/>
          <p:cNvSpPr txBox="1"/>
          <p:nvPr/>
        </p:nvSpPr>
        <p:spPr>
          <a:xfrm>
            <a:off x="685800" y="1219200"/>
            <a:ext cx="762000" cy="369332"/>
          </a:xfrm>
          <a:prstGeom prst="rect">
            <a:avLst/>
          </a:prstGeom>
          <a:noFill/>
        </p:spPr>
        <p:txBody>
          <a:bodyPr wrap="square" rtlCol="0">
            <a:spAutoFit/>
          </a:bodyPr>
          <a:lstStyle/>
          <a:p>
            <a:r>
              <a:rPr lang="en-US" dirty="0"/>
              <a:t>100%</a:t>
            </a:r>
          </a:p>
        </p:txBody>
      </p:sp>
      <p:sp>
        <p:nvSpPr>
          <p:cNvPr id="73" name="TextBox 72"/>
          <p:cNvSpPr txBox="1"/>
          <p:nvPr/>
        </p:nvSpPr>
        <p:spPr>
          <a:xfrm>
            <a:off x="838200" y="6019800"/>
            <a:ext cx="609600" cy="369332"/>
          </a:xfrm>
          <a:prstGeom prst="rect">
            <a:avLst/>
          </a:prstGeom>
          <a:noFill/>
        </p:spPr>
        <p:txBody>
          <a:bodyPr wrap="square" rtlCol="0">
            <a:spAutoFit/>
          </a:bodyPr>
          <a:lstStyle/>
          <a:p>
            <a:r>
              <a:rPr lang="en-US" dirty="0"/>
              <a:t>0%</a:t>
            </a:r>
          </a:p>
        </p:txBody>
      </p:sp>
      <p:sp>
        <p:nvSpPr>
          <p:cNvPr id="74" name="TextBox 73"/>
          <p:cNvSpPr txBox="1"/>
          <p:nvPr/>
        </p:nvSpPr>
        <p:spPr>
          <a:xfrm>
            <a:off x="6781800" y="1219200"/>
            <a:ext cx="609600" cy="369332"/>
          </a:xfrm>
          <a:prstGeom prst="rect">
            <a:avLst/>
          </a:prstGeom>
          <a:noFill/>
        </p:spPr>
        <p:txBody>
          <a:bodyPr wrap="square" rtlCol="0">
            <a:spAutoFit/>
          </a:bodyPr>
          <a:lstStyle/>
          <a:p>
            <a:r>
              <a:rPr lang="en-US" dirty="0"/>
              <a:t>0%</a:t>
            </a:r>
          </a:p>
        </p:txBody>
      </p:sp>
      <p:sp>
        <p:nvSpPr>
          <p:cNvPr id="75" name="TextBox 74"/>
          <p:cNvSpPr txBox="1"/>
          <p:nvPr/>
        </p:nvSpPr>
        <p:spPr>
          <a:xfrm>
            <a:off x="6781800" y="2438400"/>
            <a:ext cx="609600" cy="369332"/>
          </a:xfrm>
          <a:prstGeom prst="rect">
            <a:avLst/>
          </a:prstGeom>
          <a:noFill/>
        </p:spPr>
        <p:txBody>
          <a:bodyPr wrap="square" rtlCol="0">
            <a:spAutoFit/>
          </a:bodyPr>
          <a:lstStyle/>
          <a:p>
            <a:r>
              <a:rPr lang="en-US" dirty="0"/>
              <a:t>25%</a:t>
            </a:r>
          </a:p>
        </p:txBody>
      </p:sp>
      <p:sp>
        <p:nvSpPr>
          <p:cNvPr id="76" name="TextBox 75"/>
          <p:cNvSpPr txBox="1"/>
          <p:nvPr/>
        </p:nvSpPr>
        <p:spPr>
          <a:xfrm>
            <a:off x="6781800" y="3657600"/>
            <a:ext cx="685800" cy="381000"/>
          </a:xfrm>
          <a:prstGeom prst="rect">
            <a:avLst/>
          </a:prstGeom>
          <a:noFill/>
        </p:spPr>
        <p:txBody>
          <a:bodyPr wrap="square" rtlCol="0">
            <a:spAutoFit/>
          </a:bodyPr>
          <a:lstStyle/>
          <a:p>
            <a:r>
              <a:rPr lang="en-US" dirty="0"/>
              <a:t>50%</a:t>
            </a:r>
          </a:p>
        </p:txBody>
      </p:sp>
      <p:sp>
        <p:nvSpPr>
          <p:cNvPr id="77" name="TextBox 76"/>
          <p:cNvSpPr txBox="1"/>
          <p:nvPr/>
        </p:nvSpPr>
        <p:spPr>
          <a:xfrm>
            <a:off x="6781800" y="4953000"/>
            <a:ext cx="609600" cy="369332"/>
          </a:xfrm>
          <a:prstGeom prst="rect">
            <a:avLst/>
          </a:prstGeom>
          <a:noFill/>
        </p:spPr>
        <p:txBody>
          <a:bodyPr wrap="square" rtlCol="0">
            <a:spAutoFit/>
          </a:bodyPr>
          <a:lstStyle/>
          <a:p>
            <a:r>
              <a:rPr lang="en-US" dirty="0"/>
              <a:t>75%</a:t>
            </a:r>
          </a:p>
        </p:txBody>
      </p:sp>
      <p:sp>
        <p:nvSpPr>
          <p:cNvPr id="78" name="TextBox 77"/>
          <p:cNvSpPr txBox="1"/>
          <p:nvPr/>
        </p:nvSpPr>
        <p:spPr>
          <a:xfrm>
            <a:off x="6781800" y="6019800"/>
            <a:ext cx="762000" cy="369332"/>
          </a:xfrm>
          <a:prstGeom prst="rect">
            <a:avLst/>
          </a:prstGeom>
          <a:noFill/>
        </p:spPr>
        <p:txBody>
          <a:bodyPr wrap="square" rtlCol="0">
            <a:spAutoFit/>
          </a:bodyPr>
          <a:lstStyle/>
          <a:p>
            <a:r>
              <a:rPr lang="en-US" dirty="0"/>
              <a:t>100%</a:t>
            </a:r>
          </a:p>
        </p:txBody>
      </p:sp>
      <p:sp>
        <p:nvSpPr>
          <p:cNvPr id="79" name="TextBox 78"/>
          <p:cNvSpPr txBox="1"/>
          <p:nvPr/>
        </p:nvSpPr>
        <p:spPr>
          <a:xfrm>
            <a:off x="1752600" y="6248400"/>
            <a:ext cx="228600" cy="369332"/>
          </a:xfrm>
          <a:prstGeom prst="rect">
            <a:avLst/>
          </a:prstGeom>
          <a:noFill/>
        </p:spPr>
        <p:txBody>
          <a:bodyPr wrap="square" rtlCol="0">
            <a:spAutoFit/>
          </a:bodyPr>
          <a:lstStyle/>
          <a:p>
            <a:r>
              <a:rPr lang="en-US" dirty="0"/>
              <a:t>M</a:t>
            </a:r>
          </a:p>
        </p:txBody>
      </p:sp>
      <p:sp>
        <p:nvSpPr>
          <p:cNvPr id="80" name="TextBox 79"/>
          <p:cNvSpPr txBox="1"/>
          <p:nvPr/>
        </p:nvSpPr>
        <p:spPr>
          <a:xfrm>
            <a:off x="1371600" y="6248400"/>
            <a:ext cx="228600" cy="369332"/>
          </a:xfrm>
          <a:prstGeom prst="rect">
            <a:avLst/>
          </a:prstGeom>
          <a:noFill/>
        </p:spPr>
        <p:txBody>
          <a:bodyPr wrap="square" rtlCol="0">
            <a:spAutoFit/>
          </a:bodyPr>
          <a:lstStyle/>
          <a:p>
            <a:r>
              <a:rPr lang="en-US" dirty="0"/>
              <a:t>U</a:t>
            </a:r>
          </a:p>
        </p:txBody>
      </p:sp>
      <p:sp>
        <p:nvSpPr>
          <p:cNvPr id="81" name="TextBox 80"/>
          <p:cNvSpPr txBox="1"/>
          <p:nvPr/>
        </p:nvSpPr>
        <p:spPr>
          <a:xfrm>
            <a:off x="1752600" y="990600"/>
            <a:ext cx="228600" cy="369332"/>
          </a:xfrm>
          <a:prstGeom prst="rect">
            <a:avLst/>
          </a:prstGeom>
          <a:noFill/>
        </p:spPr>
        <p:txBody>
          <a:bodyPr wrap="square" rtlCol="0">
            <a:spAutoFit/>
          </a:bodyPr>
          <a:lstStyle/>
          <a:p>
            <a:r>
              <a:rPr lang="en-US" dirty="0"/>
              <a:t>N</a:t>
            </a:r>
          </a:p>
        </p:txBody>
      </p:sp>
      <p:sp>
        <p:nvSpPr>
          <p:cNvPr id="82" name="TextBox 81"/>
          <p:cNvSpPr txBox="1"/>
          <p:nvPr/>
        </p:nvSpPr>
        <p:spPr>
          <a:xfrm>
            <a:off x="2286000" y="990600"/>
            <a:ext cx="228600" cy="369332"/>
          </a:xfrm>
          <a:prstGeom prst="rect">
            <a:avLst/>
          </a:prstGeom>
          <a:noFill/>
        </p:spPr>
        <p:txBody>
          <a:bodyPr wrap="square" rtlCol="0">
            <a:spAutoFit/>
          </a:bodyPr>
          <a:lstStyle/>
          <a:p>
            <a:r>
              <a:rPr lang="en-US" dirty="0"/>
              <a:t>S</a:t>
            </a:r>
          </a:p>
        </p:txBody>
      </p:sp>
      <p:sp>
        <p:nvSpPr>
          <p:cNvPr id="83" name="TextBox 82"/>
          <p:cNvSpPr txBox="1"/>
          <p:nvPr/>
        </p:nvSpPr>
        <p:spPr>
          <a:xfrm>
            <a:off x="2743200" y="990600"/>
            <a:ext cx="228600" cy="369332"/>
          </a:xfrm>
          <a:prstGeom prst="rect">
            <a:avLst/>
          </a:prstGeom>
          <a:noFill/>
        </p:spPr>
        <p:txBody>
          <a:bodyPr wrap="square" rtlCol="0">
            <a:spAutoFit/>
          </a:bodyPr>
          <a:lstStyle/>
          <a:p>
            <a:r>
              <a:rPr lang="en-US" dirty="0"/>
              <a:t>H</a:t>
            </a:r>
          </a:p>
        </p:txBody>
      </p:sp>
      <p:sp>
        <p:nvSpPr>
          <p:cNvPr id="84" name="TextBox 83"/>
          <p:cNvSpPr txBox="1"/>
          <p:nvPr/>
        </p:nvSpPr>
        <p:spPr>
          <a:xfrm>
            <a:off x="4343400" y="990600"/>
            <a:ext cx="228600" cy="369332"/>
          </a:xfrm>
          <a:prstGeom prst="rect">
            <a:avLst/>
          </a:prstGeom>
          <a:noFill/>
        </p:spPr>
        <p:txBody>
          <a:bodyPr wrap="square" rtlCol="0">
            <a:spAutoFit/>
          </a:bodyPr>
          <a:lstStyle/>
          <a:p>
            <a:r>
              <a:rPr lang="en-US" dirty="0"/>
              <a:t>F</a:t>
            </a:r>
          </a:p>
        </p:txBody>
      </p:sp>
      <p:sp>
        <p:nvSpPr>
          <p:cNvPr id="85" name="TextBox 84"/>
          <p:cNvSpPr txBox="1"/>
          <p:nvPr/>
        </p:nvSpPr>
        <p:spPr>
          <a:xfrm>
            <a:off x="4572000" y="2514600"/>
            <a:ext cx="228600" cy="369332"/>
          </a:xfrm>
          <a:prstGeom prst="rect">
            <a:avLst/>
          </a:prstGeom>
          <a:noFill/>
        </p:spPr>
        <p:txBody>
          <a:bodyPr wrap="square" rtlCol="0">
            <a:spAutoFit/>
          </a:bodyPr>
          <a:lstStyle/>
          <a:p>
            <a:r>
              <a:rPr lang="en-US" dirty="0"/>
              <a:t>K</a:t>
            </a:r>
          </a:p>
        </p:txBody>
      </p:sp>
      <p:sp>
        <p:nvSpPr>
          <p:cNvPr id="86" name="TextBox 85"/>
          <p:cNvSpPr txBox="1"/>
          <p:nvPr/>
        </p:nvSpPr>
        <p:spPr>
          <a:xfrm>
            <a:off x="4572000" y="5257800"/>
            <a:ext cx="228600" cy="369332"/>
          </a:xfrm>
          <a:prstGeom prst="rect">
            <a:avLst/>
          </a:prstGeom>
          <a:noFill/>
        </p:spPr>
        <p:txBody>
          <a:bodyPr wrap="square" rtlCol="0">
            <a:spAutoFit/>
          </a:bodyPr>
          <a:lstStyle/>
          <a:p>
            <a:r>
              <a:rPr lang="en-US" dirty="0"/>
              <a:t>L</a:t>
            </a:r>
          </a:p>
        </p:txBody>
      </p:sp>
      <p:sp>
        <p:nvSpPr>
          <p:cNvPr id="87" name="TextBox 86"/>
          <p:cNvSpPr txBox="1"/>
          <p:nvPr/>
        </p:nvSpPr>
        <p:spPr>
          <a:xfrm rot="10800000" flipV="1">
            <a:off x="2133600" y="4343400"/>
            <a:ext cx="457200" cy="369332"/>
          </a:xfrm>
          <a:prstGeom prst="rect">
            <a:avLst/>
          </a:prstGeom>
          <a:noFill/>
        </p:spPr>
        <p:txBody>
          <a:bodyPr wrap="square" rtlCol="0">
            <a:spAutoFit/>
          </a:bodyPr>
          <a:lstStyle/>
          <a:p>
            <a:r>
              <a:rPr lang="en-US" dirty="0"/>
              <a:t>W</a:t>
            </a:r>
          </a:p>
        </p:txBody>
      </p:sp>
      <p:sp>
        <p:nvSpPr>
          <p:cNvPr id="88" name="TextBox 87"/>
          <p:cNvSpPr txBox="1"/>
          <p:nvPr/>
        </p:nvSpPr>
        <p:spPr>
          <a:xfrm>
            <a:off x="2133600" y="3581400"/>
            <a:ext cx="228600" cy="369332"/>
          </a:xfrm>
          <a:prstGeom prst="rect">
            <a:avLst/>
          </a:prstGeom>
          <a:noFill/>
        </p:spPr>
        <p:txBody>
          <a:bodyPr wrap="square" rtlCol="0">
            <a:spAutoFit/>
          </a:bodyPr>
          <a:lstStyle/>
          <a:p>
            <a:r>
              <a:rPr lang="en-US" dirty="0"/>
              <a:t>V</a:t>
            </a:r>
          </a:p>
        </p:txBody>
      </p:sp>
      <p:sp>
        <p:nvSpPr>
          <p:cNvPr id="89" name="TextBox 88"/>
          <p:cNvSpPr txBox="1"/>
          <p:nvPr/>
        </p:nvSpPr>
        <p:spPr>
          <a:xfrm>
            <a:off x="3048000" y="3810000"/>
            <a:ext cx="228600" cy="369332"/>
          </a:xfrm>
          <a:prstGeom prst="rect">
            <a:avLst/>
          </a:prstGeom>
          <a:noFill/>
        </p:spPr>
        <p:txBody>
          <a:bodyPr wrap="square" rtlCol="0">
            <a:spAutoFit/>
          </a:bodyPr>
          <a:lstStyle/>
          <a:p>
            <a:r>
              <a:rPr lang="en-US" dirty="0"/>
              <a:t>D</a:t>
            </a:r>
          </a:p>
        </p:txBody>
      </p:sp>
      <p:cxnSp>
        <p:nvCxnSpPr>
          <p:cNvPr id="55" name="Straight Connector 54"/>
          <p:cNvCxnSpPr/>
          <p:nvPr/>
        </p:nvCxnSpPr>
        <p:spPr>
          <a:xfrm rot="5400000">
            <a:off x="1562894" y="5676900"/>
            <a:ext cx="1142206" cy="7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981200" y="6248400"/>
            <a:ext cx="228600" cy="369332"/>
          </a:xfrm>
          <a:prstGeom prst="rect">
            <a:avLst/>
          </a:prstGeom>
          <a:noFill/>
        </p:spPr>
        <p:txBody>
          <a:bodyPr wrap="square" rtlCol="0">
            <a:spAutoFit/>
          </a:bodyPr>
          <a:lstStyle/>
          <a:p>
            <a:r>
              <a:rPr lang="en-US" dirty="0"/>
              <a:t>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ppt_x</p:attrName>
                                        </p:attrNameLst>
                                      </p:cBhvr>
                                      <p:tavLst>
                                        <p:tav tm="0">
                                          <p:val>
                                            <p:strVal val="#ppt_x-.2"/>
                                          </p:val>
                                        </p:tav>
                                        <p:tav tm="100000">
                                          <p:val>
                                            <p:strVal val="#ppt_x"/>
                                          </p:val>
                                        </p:tav>
                                      </p:tavLst>
                                    </p:anim>
                                    <p:anim calcmode="lin" valueType="num">
                                      <p:cBhvr>
                                        <p:cTn id="20"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7" presetClass="entr" presetSubtype="4" fill="hold" nodeType="click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 calcmode="lin" valueType="num">
                                      <p:cBhvr additive="base">
                                        <p:cTn id="26"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7" presetClass="entr" presetSubtype="4"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 calcmode="lin" valueType="num">
                                      <p:cBhvr additive="base">
                                        <p:cTn id="32"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7" presetClass="entr" presetSubtype="4" fill="hold" nodeType="click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1000" fill="hold"/>
                                        <p:tgtEl>
                                          <p:spTgt spid="46"/>
                                        </p:tgtEl>
                                        <p:attrNameLst>
                                          <p:attrName>ppt_x</p:attrName>
                                        </p:attrNameLst>
                                      </p:cBhvr>
                                      <p:tavLst>
                                        <p:tav tm="0">
                                          <p:val>
                                            <p:strVal val="#ppt_x"/>
                                          </p:val>
                                        </p:tav>
                                        <p:tav tm="100000">
                                          <p:val>
                                            <p:strVal val="#ppt_x"/>
                                          </p:val>
                                        </p:tav>
                                      </p:tavLst>
                                    </p:anim>
                                    <p:anim calcmode="lin" valueType="num">
                                      <p:cBhvr additive="base">
                                        <p:cTn id="39" dur="10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ppt_x</p:attrName>
                                        </p:attrNameLst>
                                      </p:cBhvr>
                                      <p:tavLst>
                                        <p:tav tm="0">
                                          <p:val>
                                            <p:strVal val="#ppt_x-.2"/>
                                          </p:val>
                                        </p:tav>
                                        <p:tav tm="100000">
                                          <p:val>
                                            <p:strVal val="#ppt_x"/>
                                          </p:val>
                                        </p:tav>
                                      </p:tavLst>
                                    </p:anim>
                                    <p:anim calcmode="lin" valueType="num">
                                      <p:cBhvr>
                                        <p:cTn id="45"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46" dur="10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7" presetClass="entr" presetSubtype="4"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1000" fill="hold"/>
                                        <p:tgtEl>
                                          <p:spTgt spid="45"/>
                                        </p:tgtEl>
                                        <p:attrNameLst>
                                          <p:attrName>ppt_x</p:attrName>
                                        </p:attrNameLst>
                                      </p:cBhvr>
                                      <p:tavLst>
                                        <p:tav tm="0">
                                          <p:val>
                                            <p:strVal val="#ppt_x"/>
                                          </p:val>
                                        </p:tav>
                                        <p:tav tm="100000">
                                          <p:val>
                                            <p:strVal val="#ppt_x"/>
                                          </p:val>
                                        </p:tav>
                                      </p:tavLst>
                                    </p:anim>
                                    <p:anim calcmode="lin" valueType="num">
                                      <p:cBhvr additive="base">
                                        <p:cTn id="52"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ppt_x</p:attrName>
                                        </p:attrNameLst>
                                      </p:cBhvr>
                                      <p:tavLst>
                                        <p:tav tm="0">
                                          <p:val>
                                            <p:strVal val="#ppt_x-.2"/>
                                          </p:val>
                                        </p:tav>
                                        <p:tav tm="100000">
                                          <p:val>
                                            <p:strVal val="#ppt_x"/>
                                          </p:val>
                                        </p:tav>
                                      </p:tavLst>
                                    </p:anim>
                                    <p:anim calcmode="lin" valueType="num">
                                      <p:cBhvr>
                                        <p:cTn id="5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59" dur="1000"/>
                                        <p:tgtEl>
                                          <p:spTgt spid="25"/>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1000" fill="hold"/>
                                        <p:tgtEl>
                                          <p:spTgt spid="26"/>
                                        </p:tgtEl>
                                        <p:attrNameLst>
                                          <p:attrName>ppt_x</p:attrName>
                                        </p:attrNameLst>
                                      </p:cBhvr>
                                      <p:tavLst>
                                        <p:tav tm="0">
                                          <p:val>
                                            <p:strVal val="#ppt_x-.2"/>
                                          </p:val>
                                        </p:tav>
                                        <p:tav tm="100000">
                                          <p:val>
                                            <p:strVal val="#ppt_x"/>
                                          </p:val>
                                        </p:tav>
                                      </p:tavLst>
                                    </p:anim>
                                    <p:anim calcmode="lin" valueType="num">
                                      <p:cBhvr>
                                        <p:cTn id="65"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66" dur="10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9" presetClass="entr" presetSubtype="0" fill="hold" nodeType="click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p:cTn id="71" dur="1000" fill="hold"/>
                                        <p:tgtEl>
                                          <p:spTgt spid="50"/>
                                        </p:tgtEl>
                                        <p:attrNameLst>
                                          <p:attrName>ppt_x</p:attrName>
                                        </p:attrNameLst>
                                      </p:cBhvr>
                                      <p:tavLst>
                                        <p:tav tm="0">
                                          <p:val>
                                            <p:strVal val="#ppt_x-.2"/>
                                          </p:val>
                                        </p:tav>
                                        <p:tav tm="100000">
                                          <p:val>
                                            <p:strVal val="#ppt_x"/>
                                          </p:val>
                                        </p:tav>
                                      </p:tavLst>
                                    </p:anim>
                                    <p:anim calcmode="lin" valueType="num">
                                      <p:cBhvr>
                                        <p:cTn id="72"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73" dur="1000"/>
                                        <p:tgtEl>
                                          <p:spTgt spid="50"/>
                                        </p:tgtEl>
                                      </p:cBhvr>
                                    </p:animEffect>
                                  </p:childTnLst>
                                </p:cTn>
                              </p:par>
                            </p:childTnLst>
                          </p:cTn>
                        </p:par>
                      </p:childTnLst>
                    </p:cTn>
                  </p:par>
                  <p:par>
                    <p:cTn id="74" fill="hold">
                      <p:stCondLst>
                        <p:cond delay="indefinite"/>
                      </p:stCondLst>
                      <p:childTnLst>
                        <p:par>
                          <p:cTn id="75" fill="hold">
                            <p:stCondLst>
                              <p:cond delay="0"/>
                            </p:stCondLst>
                            <p:childTnLst>
                              <p:par>
                                <p:cTn id="76" presetID="7" presetClass="entr" presetSubtype="4" fill="hold" nodeType="click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1000" fill="hold"/>
                                        <p:tgtEl>
                                          <p:spTgt spid="51"/>
                                        </p:tgtEl>
                                        <p:attrNameLst>
                                          <p:attrName>ppt_x</p:attrName>
                                        </p:attrNameLst>
                                      </p:cBhvr>
                                      <p:tavLst>
                                        <p:tav tm="0">
                                          <p:val>
                                            <p:strVal val="#ppt_x"/>
                                          </p:val>
                                        </p:tav>
                                        <p:tav tm="100000">
                                          <p:val>
                                            <p:strVal val="#ppt_x"/>
                                          </p:val>
                                        </p:tav>
                                      </p:tavLst>
                                    </p:anim>
                                    <p:anim calcmode="lin" valueType="num">
                                      <p:cBhvr additive="base">
                                        <p:cTn id="79" dur="10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p:cTn id="84" dur="1000" fill="hold"/>
                                        <p:tgtEl>
                                          <p:spTgt spid="24"/>
                                        </p:tgtEl>
                                        <p:attrNameLst>
                                          <p:attrName>ppt_x</p:attrName>
                                        </p:attrNameLst>
                                      </p:cBhvr>
                                      <p:tavLst>
                                        <p:tav tm="0">
                                          <p:val>
                                            <p:strVal val="#ppt_x-.2"/>
                                          </p:val>
                                        </p:tav>
                                        <p:tav tm="100000">
                                          <p:val>
                                            <p:strVal val="#ppt_x"/>
                                          </p:val>
                                        </p:tav>
                                      </p:tavLst>
                                    </p:anim>
                                    <p:anim calcmode="lin" valueType="num">
                                      <p:cBhvr>
                                        <p:cTn id="85"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86" dur="1000"/>
                                        <p:tgtEl>
                                          <p:spTgt spid="24"/>
                                        </p:tgtEl>
                                      </p:cBhvr>
                                    </p:animEffect>
                                  </p:childTnLst>
                                </p:cTn>
                              </p:par>
                            </p:childTnLst>
                          </p:cTn>
                        </p:par>
                      </p:childTnLst>
                    </p:cTn>
                  </p:par>
                  <p:par>
                    <p:cTn id="87" fill="hold">
                      <p:stCondLst>
                        <p:cond delay="indefinite"/>
                      </p:stCondLst>
                      <p:childTnLst>
                        <p:par>
                          <p:cTn id="88" fill="hold">
                            <p:stCondLst>
                              <p:cond delay="0"/>
                            </p:stCondLst>
                            <p:childTnLst>
                              <p:par>
                                <p:cTn id="89" presetID="30" presetClass="entr" presetSubtype="0" fill="hold" grpId="0" nodeType="click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800" decel="100000"/>
                                        <p:tgtEl>
                                          <p:spTgt spid="15"/>
                                        </p:tgtEl>
                                      </p:cBhvr>
                                    </p:animEffect>
                                    <p:anim calcmode="lin" valueType="num">
                                      <p:cBhvr>
                                        <p:cTn id="92" dur="800" decel="100000" fill="hold"/>
                                        <p:tgtEl>
                                          <p:spTgt spid="15"/>
                                        </p:tgtEl>
                                        <p:attrNameLst>
                                          <p:attrName>style.rotation</p:attrName>
                                        </p:attrNameLst>
                                      </p:cBhvr>
                                      <p:tavLst>
                                        <p:tav tm="0">
                                          <p:val>
                                            <p:fltVal val="-90"/>
                                          </p:val>
                                        </p:tav>
                                        <p:tav tm="100000">
                                          <p:val>
                                            <p:fltVal val="0"/>
                                          </p:val>
                                        </p:tav>
                                      </p:tavLst>
                                    </p:anim>
                                    <p:anim calcmode="lin" valueType="num">
                                      <p:cBhvr>
                                        <p:cTn id="93" dur="800" decel="100000" fill="hold"/>
                                        <p:tgtEl>
                                          <p:spTgt spid="15"/>
                                        </p:tgtEl>
                                        <p:attrNameLst>
                                          <p:attrName>ppt_x</p:attrName>
                                        </p:attrNameLst>
                                      </p:cBhvr>
                                      <p:tavLst>
                                        <p:tav tm="0">
                                          <p:val>
                                            <p:strVal val="#ppt_x+0.4"/>
                                          </p:val>
                                        </p:tav>
                                        <p:tav tm="100000">
                                          <p:val>
                                            <p:strVal val="#ppt_x-0.05"/>
                                          </p:val>
                                        </p:tav>
                                      </p:tavLst>
                                    </p:anim>
                                    <p:anim calcmode="lin" valueType="num">
                                      <p:cBhvr>
                                        <p:cTn id="94" dur="800" decel="100000" fill="hold"/>
                                        <p:tgtEl>
                                          <p:spTgt spid="15"/>
                                        </p:tgtEl>
                                        <p:attrNameLst>
                                          <p:attrName>ppt_y</p:attrName>
                                        </p:attrNameLst>
                                      </p:cBhvr>
                                      <p:tavLst>
                                        <p:tav tm="0">
                                          <p:val>
                                            <p:strVal val="#ppt_y-0.4"/>
                                          </p:val>
                                        </p:tav>
                                        <p:tav tm="100000">
                                          <p:val>
                                            <p:strVal val="#ppt_y+0.1"/>
                                          </p:val>
                                        </p:tav>
                                      </p:tavLst>
                                    </p:anim>
                                    <p:anim calcmode="lin" valueType="num">
                                      <p:cBhvr>
                                        <p:cTn id="95"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96"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9" presetClass="entr" presetSubtype="0" fill="hold" grpId="0" nodeType="click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1000" fill="hold"/>
                                        <p:tgtEl>
                                          <p:spTgt spid="16"/>
                                        </p:tgtEl>
                                        <p:attrNameLst>
                                          <p:attrName>ppt_x</p:attrName>
                                        </p:attrNameLst>
                                      </p:cBhvr>
                                      <p:tavLst>
                                        <p:tav tm="0">
                                          <p:val>
                                            <p:strVal val="#ppt_x-.2"/>
                                          </p:val>
                                        </p:tav>
                                        <p:tav tm="100000">
                                          <p:val>
                                            <p:strVal val="#ppt_x"/>
                                          </p:val>
                                        </p:tav>
                                      </p:tavLst>
                                    </p:anim>
                                    <p:anim calcmode="lin" valueType="num">
                                      <p:cBhvr>
                                        <p:cTn id="102"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03" dur="1000"/>
                                        <p:tgtEl>
                                          <p:spTgt spid="16"/>
                                        </p:tgtEl>
                                      </p:cBhvr>
                                    </p:animEffect>
                                  </p:childTnLst>
                                </p:cTn>
                              </p:par>
                            </p:childTnLst>
                          </p:cTn>
                        </p:par>
                      </p:childTnLst>
                    </p:cTn>
                  </p:par>
                  <p:par>
                    <p:cTn id="104" fill="hold">
                      <p:stCondLst>
                        <p:cond delay="indefinite"/>
                      </p:stCondLst>
                      <p:childTnLst>
                        <p:par>
                          <p:cTn id="105" fill="hold">
                            <p:stCondLst>
                              <p:cond delay="0"/>
                            </p:stCondLst>
                            <p:childTnLst>
                              <p:par>
                                <p:cTn id="106" presetID="29" presetClass="entr" presetSubtype="0" fill="hold" grpId="0" nodeType="clickEffect">
                                  <p:stCondLst>
                                    <p:cond delay="0"/>
                                  </p:stCondLst>
                                  <p:childTnLst>
                                    <p:set>
                                      <p:cBhvr>
                                        <p:cTn id="107" dur="1" fill="hold">
                                          <p:stCondLst>
                                            <p:cond delay="0"/>
                                          </p:stCondLst>
                                        </p:cTn>
                                        <p:tgtEl>
                                          <p:spTgt spid="17"/>
                                        </p:tgtEl>
                                        <p:attrNameLst>
                                          <p:attrName>style.visibility</p:attrName>
                                        </p:attrNameLst>
                                      </p:cBhvr>
                                      <p:to>
                                        <p:strVal val="visible"/>
                                      </p:to>
                                    </p:set>
                                    <p:anim calcmode="lin" valueType="num">
                                      <p:cBhvr>
                                        <p:cTn id="108" dur="1000" fill="hold"/>
                                        <p:tgtEl>
                                          <p:spTgt spid="17"/>
                                        </p:tgtEl>
                                        <p:attrNameLst>
                                          <p:attrName>ppt_x</p:attrName>
                                        </p:attrNameLst>
                                      </p:cBhvr>
                                      <p:tavLst>
                                        <p:tav tm="0">
                                          <p:val>
                                            <p:strVal val="#ppt_x-.2"/>
                                          </p:val>
                                        </p:tav>
                                        <p:tav tm="100000">
                                          <p:val>
                                            <p:strVal val="#ppt_x"/>
                                          </p:val>
                                        </p:tav>
                                      </p:tavLst>
                                    </p:anim>
                                    <p:anim calcmode="lin" valueType="num">
                                      <p:cBhvr>
                                        <p:cTn id="109"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10" dur="1000"/>
                                        <p:tgtEl>
                                          <p:spTgt spid="17"/>
                                        </p:tgtEl>
                                      </p:cBhvr>
                                    </p:animEffect>
                                  </p:childTnLst>
                                </p:cTn>
                              </p:par>
                            </p:childTnLst>
                          </p:cTn>
                        </p:par>
                      </p:childTnLst>
                    </p:cTn>
                  </p:par>
                  <p:par>
                    <p:cTn id="111" fill="hold">
                      <p:stCondLst>
                        <p:cond delay="indefinite"/>
                      </p:stCondLst>
                      <p:childTnLst>
                        <p:par>
                          <p:cTn id="112" fill="hold">
                            <p:stCondLst>
                              <p:cond delay="0"/>
                            </p:stCondLst>
                            <p:childTnLst>
                              <p:par>
                                <p:cTn id="113" presetID="30" presetClass="entr" presetSubtype="0" fill="hold" grpId="0" nodeType="click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800" decel="100000"/>
                                        <p:tgtEl>
                                          <p:spTgt spid="18"/>
                                        </p:tgtEl>
                                      </p:cBhvr>
                                    </p:animEffect>
                                    <p:anim calcmode="lin" valueType="num">
                                      <p:cBhvr>
                                        <p:cTn id="116" dur="800" decel="100000" fill="hold"/>
                                        <p:tgtEl>
                                          <p:spTgt spid="18"/>
                                        </p:tgtEl>
                                        <p:attrNameLst>
                                          <p:attrName>style.rotation</p:attrName>
                                        </p:attrNameLst>
                                      </p:cBhvr>
                                      <p:tavLst>
                                        <p:tav tm="0">
                                          <p:val>
                                            <p:fltVal val="-90"/>
                                          </p:val>
                                        </p:tav>
                                        <p:tav tm="100000">
                                          <p:val>
                                            <p:fltVal val="0"/>
                                          </p:val>
                                        </p:tav>
                                      </p:tavLst>
                                    </p:anim>
                                    <p:anim calcmode="lin" valueType="num">
                                      <p:cBhvr>
                                        <p:cTn id="117" dur="800" decel="100000" fill="hold"/>
                                        <p:tgtEl>
                                          <p:spTgt spid="18"/>
                                        </p:tgtEl>
                                        <p:attrNameLst>
                                          <p:attrName>ppt_x</p:attrName>
                                        </p:attrNameLst>
                                      </p:cBhvr>
                                      <p:tavLst>
                                        <p:tav tm="0">
                                          <p:val>
                                            <p:strVal val="#ppt_x+0.4"/>
                                          </p:val>
                                        </p:tav>
                                        <p:tav tm="100000">
                                          <p:val>
                                            <p:strVal val="#ppt_x-0.05"/>
                                          </p:val>
                                        </p:tav>
                                      </p:tavLst>
                                    </p:anim>
                                    <p:anim calcmode="lin" valueType="num">
                                      <p:cBhvr>
                                        <p:cTn id="118" dur="800" decel="100000" fill="hold"/>
                                        <p:tgtEl>
                                          <p:spTgt spid="18"/>
                                        </p:tgtEl>
                                        <p:attrNameLst>
                                          <p:attrName>ppt_y</p:attrName>
                                        </p:attrNameLst>
                                      </p:cBhvr>
                                      <p:tavLst>
                                        <p:tav tm="0">
                                          <p:val>
                                            <p:strVal val="#ppt_y-0.4"/>
                                          </p:val>
                                        </p:tav>
                                        <p:tav tm="100000">
                                          <p:val>
                                            <p:strVal val="#ppt_y+0.1"/>
                                          </p:val>
                                        </p:tav>
                                      </p:tavLst>
                                    </p:anim>
                                    <p:anim calcmode="lin" valueType="num">
                                      <p:cBhvr>
                                        <p:cTn id="119"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120"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9" presetClass="entr" presetSubtype="0" fill="hold" grpId="0" nodeType="clickEffect">
                                  <p:stCondLst>
                                    <p:cond delay="0"/>
                                  </p:stCondLst>
                                  <p:childTnLst>
                                    <p:set>
                                      <p:cBhvr>
                                        <p:cTn id="124" dur="1" fill="hold">
                                          <p:stCondLst>
                                            <p:cond delay="0"/>
                                          </p:stCondLst>
                                        </p:cTn>
                                        <p:tgtEl>
                                          <p:spTgt spid="20"/>
                                        </p:tgtEl>
                                        <p:attrNameLst>
                                          <p:attrName>style.visibility</p:attrName>
                                        </p:attrNameLst>
                                      </p:cBhvr>
                                      <p:to>
                                        <p:strVal val="visible"/>
                                      </p:to>
                                    </p:set>
                                    <p:anim calcmode="lin" valueType="num">
                                      <p:cBhvr>
                                        <p:cTn id="125" dur="1000" fill="hold"/>
                                        <p:tgtEl>
                                          <p:spTgt spid="20"/>
                                        </p:tgtEl>
                                        <p:attrNameLst>
                                          <p:attrName>ppt_x</p:attrName>
                                        </p:attrNameLst>
                                      </p:cBhvr>
                                      <p:tavLst>
                                        <p:tav tm="0">
                                          <p:val>
                                            <p:strVal val="#ppt_x-.2"/>
                                          </p:val>
                                        </p:tav>
                                        <p:tav tm="100000">
                                          <p:val>
                                            <p:strVal val="#ppt_x"/>
                                          </p:val>
                                        </p:tav>
                                      </p:tavLst>
                                    </p:anim>
                                    <p:anim calcmode="lin" valueType="num">
                                      <p:cBhvr>
                                        <p:cTn id="126"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127" dur="1000"/>
                                        <p:tgtEl>
                                          <p:spTgt spid="20"/>
                                        </p:tgtEl>
                                      </p:cBhvr>
                                    </p:animEffect>
                                  </p:childTnLst>
                                </p:cTn>
                              </p:par>
                            </p:childTnLst>
                          </p:cTn>
                        </p:par>
                      </p:childTnLst>
                    </p:cTn>
                  </p:par>
                  <p:par>
                    <p:cTn id="128" fill="hold">
                      <p:stCondLst>
                        <p:cond delay="indefinite"/>
                      </p:stCondLst>
                      <p:childTnLst>
                        <p:par>
                          <p:cTn id="129" fill="hold">
                            <p:stCondLst>
                              <p:cond delay="0"/>
                            </p:stCondLst>
                            <p:childTnLst>
                              <p:par>
                                <p:cTn id="130" presetID="29" presetClass="entr" presetSubtype="0" fill="hold" grpId="0" nodeType="clickEffect">
                                  <p:stCondLst>
                                    <p:cond delay="0"/>
                                  </p:stCondLst>
                                  <p:childTnLst>
                                    <p:set>
                                      <p:cBhvr>
                                        <p:cTn id="131" dur="1" fill="hold">
                                          <p:stCondLst>
                                            <p:cond delay="0"/>
                                          </p:stCondLst>
                                        </p:cTn>
                                        <p:tgtEl>
                                          <p:spTgt spid="19"/>
                                        </p:tgtEl>
                                        <p:attrNameLst>
                                          <p:attrName>style.visibility</p:attrName>
                                        </p:attrNameLst>
                                      </p:cBhvr>
                                      <p:to>
                                        <p:strVal val="visible"/>
                                      </p:to>
                                    </p:set>
                                    <p:anim calcmode="lin" valueType="num">
                                      <p:cBhvr>
                                        <p:cTn id="132" dur="1000" fill="hold"/>
                                        <p:tgtEl>
                                          <p:spTgt spid="19"/>
                                        </p:tgtEl>
                                        <p:attrNameLst>
                                          <p:attrName>ppt_x</p:attrName>
                                        </p:attrNameLst>
                                      </p:cBhvr>
                                      <p:tavLst>
                                        <p:tav tm="0">
                                          <p:val>
                                            <p:strVal val="#ppt_x-.2"/>
                                          </p:val>
                                        </p:tav>
                                        <p:tav tm="100000">
                                          <p:val>
                                            <p:strVal val="#ppt_x"/>
                                          </p:val>
                                        </p:tav>
                                      </p:tavLst>
                                    </p:anim>
                                    <p:anim calcmode="lin" valueType="num">
                                      <p:cBhvr>
                                        <p:cTn id="133"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34" dur="1000"/>
                                        <p:tgtEl>
                                          <p:spTgt spid="19"/>
                                        </p:tgtEl>
                                      </p:cBhvr>
                                    </p:animEffect>
                                  </p:childTnLst>
                                </p:cTn>
                              </p:par>
                            </p:childTnLst>
                          </p:cTn>
                        </p:par>
                      </p:childTnLst>
                    </p:cTn>
                  </p:par>
                  <p:par>
                    <p:cTn id="135" fill="hold">
                      <p:stCondLst>
                        <p:cond delay="indefinite"/>
                      </p:stCondLst>
                      <p:childTnLst>
                        <p:par>
                          <p:cTn id="136" fill="hold">
                            <p:stCondLst>
                              <p:cond delay="0"/>
                            </p:stCondLst>
                            <p:childTnLst>
                              <p:par>
                                <p:cTn id="137" presetID="7" presetClass="entr" presetSubtype="4" fill="hold" nodeType="clickEffect">
                                  <p:stCondLst>
                                    <p:cond delay="0"/>
                                  </p:stCondLst>
                                  <p:childTnLst>
                                    <p:set>
                                      <p:cBhvr>
                                        <p:cTn id="138" dur="1" fill="hold">
                                          <p:stCondLst>
                                            <p:cond delay="0"/>
                                          </p:stCondLst>
                                        </p:cTn>
                                        <p:tgtEl>
                                          <p:spTgt spid="70">
                                            <p:txEl>
                                              <p:pRg st="0" end="0"/>
                                            </p:txEl>
                                          </p:spTgt>
                                        </p:tgtEl>
                                        <p:attrNameLst>
                                          <p:attrName>style.visibility</p:attrName>
                                        </p:attrNameLst>
                                      </p:cBhvr>
                                      <p:to>
                                        <p:strVal val="visible"/>
                                      </p:to>
                                    </p:set>
                                    <p:anim calcmode="lin" valueType="num">
                                      <p:cBhvr additive="base">
                                        <p:cTn id="139" dur="500" fill="hold"/>
                                        <p:tgtEl>
                                          <p:spTgt spid="70">
                                            <p:txEl>
                                              <p:pRg st="0" end="0"/>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8" presetClass="entr" presetSubtype="16" fill="hold" grpId="0" nodeType="clickEffect">
                                  <p:stCondLst>
                                    <p:cond delay="0"/>
                                  </p:stCondLst>
                                  <p:childTnLst>
                                    <p:set>
                                      <p:cBhvr>
                                        <p:cTn id="144" dur="1" fill="hold">
                                          <p:stCondLst>
                                            <p:cond delay="0"/>
                                          </p:stCondLst>
                                        </p:cTn>
                                        <p:tgtEl>
                                          <p:spTgt spid="73"/>
                                        </p:tgtEl>
                                        <p:attrNameLst>
                                          <p:attrName>style.visibility</p:attrName>
                                        </p:attrNameLst>
                                      </p:cBhvr>
                                      <p:to>
                                        <p:strVal val="visible"/>
                                      </p:to>
                                    </p:set>
                                    <p:animEffect transition="in" filter="diamond(in)">
                                      <p:cBhvr>
                                        <p:cTn id="145" dur="1000"/>
                                        <p:tgtEl>
                                          <p:spTgt spid="73"/>
                                        </p:tgtEl>
                                      </p:cBhvr>
                                    </p:animEffect>
                                  </p:childTnLst>
                                </p:cTn>
                              </p:par>
                            </p:childTnLst>
                          </p:cTn>
                        </p:par>
                      </p:childTnLst>
                    </p:cTn>
                  </p:par>
                  <p:par>
                    <p:cTn id="146" fill="hold">
                      <p:stCondLst>
                        <p:cond delay="indefinite"/>
                      </p:stCondLst>
                      <p:childTnLst>
                        <p:par>
                          <p:cTn id="147" fill="hold">
                            <p:stCondLst>
                              <p:cond delay="0"/>
                            </p:stCondLst>
                            <p:childTnLst>
                              <p:par>
                                <p:cTn id="148" presetID="8" presetClass="entr" presetSubtype="16" fill="hold" grpId="0" nodeType="click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diamond(in)">
                                      <p:cBhvr>
                                        <p:cTn id="150" dur="1000"/>
                                        <p:tgtEl>
                                          <p:spTgt spid="48"/>
                                        </p:tgtEl>
                                      </p:cBhvr>
                                    </p:animEffect>
                                  </p:childTnLst>
                                </p:cTn>
                              </p:par>
                            </p:childTnLst>
                          </p:cTn>
                        </p:par>
                      </p:childTnLst>
                    </p:cTn>
                  </p:par>
                  <p:par>
                    <p:cTn id="151" fill="hold">
                      <p:stCondLst>
                        <p:cond delay="indefinite"/>
                      </p:stCondLst>
                      <p:childTnLst>
                        <p:par>
                          <p:cTn id="152" fill="hold">
                            <p:stCondLst>
                              <p:cond delay="0"/>
                            </p:stCondLst>
                            <p:childTnLst>
                              <p:par>
                                <p:cTn id="153" presetID="8" presetClass="entr" presetSubtype="16" fill="hold" grpId="0" nodeType="click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diamond(in)">
                                      <p:cBhvr>
                                        <p:cTn id="155" dur="1000"/>
                                        <p:tgtEl>
                                          <p:spTgt spid="49"/>
                                        </p:tgtEl>
                                      </p:cBhvr>
                                    </p:animEffect>
                                  </p:childTnLst>
                                </p:cTn>
                              </p:par>
                            </p:childTnLst>
                          </p:cTn>
                        </p:par>
                      </p:childTnLst>
                    </p:cTn>
                  </p:par>
                  <p:par>
                    <p:cTn id="156" fill="hold">
                      <p:stCondLst>
                        <p:cond delay="indefinite"/>
                      </p:stCondLst>
                      <p:childTnLst>
                        <p:par>
                          <p:cTn id="157" fill="hold">
                            <p:stCondLst>
                              <p:cond delay="0"/>
                            </p:stCondLst>
                            <p:childTnLst>
                              <p:par>
                                <p:cTn id="158" presetID="8" presetClass="entr" presetSubtype="16" fill="hold" grpId="0" nodeType="clickEffect">
                                  <p:stCondLst>
                                    <p:cond delay="0"/>
                                  </p:stCondLst>
                                  <p:childTnLst>
                                    <p:set>
                                      <p:cBhvr>
                                        <p:cTn id="159" dur="1" fill="hold">
                                          <p:stCondLst>
                                            <p:cond delay="0"/>
                                          </p:stCondLst>
                                        </p:cTn>
                                        <p:tgtEl>
                                          <p:spTgt spid="71"/>
                                        </p:tgtEl>
                                        <p:attrNameLst>
                                          <p:attrName>style.visibility</p:attrName>
                                        </p:attrNameLst>
                                      </p:cBhvr>
                                      <p:to>
                                        <p:strVal val="visible"/>
                                      </p:to>
                                    </p:set>
                                    <p:animEffect transition="in" filter="diamond(in)">
                                      <p:cBhvr>
                                        <p:cTn id="160" dur="1000"/>
                                        <p:tgtEl>
                                          <p:spTgt spid="71"/>
                                        </p:tgtEl>
                                      </p:cBhvr>
                                    </p:animEffect>
                                  </p:childTnLst>
                                </p:cTn>
                              </p:par>
                            </p:childTnLst>
                          </p:cTn>
                        </p:par>
                      </p:childTnLst>
                    </p:cTn>
                  </p:par>
                  <p:par>
                    <p:cTn id="161" fill="hold">
                      <p:stCondLst>
                        <p:cond delay="indefinite"/>
                      </p:stCondLst>
                      <p:childTnLst>
                        <p:par>
                          <p:cTn id="162" fill="hold">
                            <p:stCondLst>
                              <p:cond delay="0"/>
                            </p:stCondLst>
                            <p:childTnLst>
                              <p:par>
                                <p:cTn id="163" presetID="8" presetClass="entr" presetSubtype="16" fill="hold" grpId="0" nodeType="clickEffect">
                                  <p:stCondLst>
                                    <p:cond delay="0"/>
                                  </p:stCondLst>
                                  <p:childTnLst>
                                    <p:set>
                                      <p:cBhvr>
                                        <p:cTn id="164" dur="1" fill="hold">
                                          <p:stCondLst>
                                            <p:cond delay="0"/>
                                          </p:stCondLst>
                                        </p:cTn>
                                        <p:tgtEl>
                                          <p:spTgt spid="72"/>
                                        </p:tgtEl>
                                        <p:attrNameLst>
                                          <p:attrName>style.visibility</p:attrName>
                                        </p:attrNameLst>
                                      </p:cBhvr>
                                      <p:to>
                                        <p:strVal val="visible"/>
                                      </p:to>
                                    </p:set>
                                    <p:animEffect transition="in" filter="diamond(in)">
                                      <p:cBhvr>
                                        <p:cTn id="165" dur="1000"/>
                                        <p:tgtEl>
                                          <p:spTgt spid="72"/>
                                        </p:tgtEl>
                                      </p:cBhvr>
                                    </p:animEffect>
                                  </p:childTnLst>
                                </p:cTn>
                              </p:par>
                            </p:childTnLst>
                          </p:cTn>
                        </p:par>
                      </p:childTnLst>
                    </p:cTn>
                  </p:par>
                  <p:par>
                    <p:cTn id="166" fill="hold">
                      <p:stCondLst>
                        <p:cond delay="indefinite"/>
                      </p:stCondLst>
                      <p:childTnLst>
                        <p:par>
                          <p:cTn id="167" fill="hold">
                            <p:stCondLst>
                              <p:cond delay="0"/>
                            </p:stCondLst>
                            <p:childTnLst>
                              <p:par>
                                <p:cTn id="168" presetID="8" presetClass="entr" presetSubtype="16" fill="hold" grpId="0" nodeType="clickEffect">
                                  <p:stCondLst>
                                    <p:cond delay="0"/>
                                  </p:stCondLst>
                                  <p:childTnLst>
                                    <p:set>
                                      <p:cBhvr>
                                        <p:cTn id="169" dur="1" fill="hold">
                                          <p:stCondLst>
                                            <p:cond delay="0"/>
                                          </p:stCondLst>
                                        </p:cTn>
                                        <p:tgtEl>
                                          <p:spTgt spid="74"/>
                                        </p:tgtEl>
                                        <p:attrNameLst>
                                          <p:attrName>style.visibility</p:attrName>
                                        </p:attrNameLst>
                                      </p:cBhvr>
                                      <p:to>
                                        <p:strVal val="visible"/>
                                      </p:to>
                                    </p:set>
                                    <p:animEffect transition="in" filter="diamond(in)">
                                      <p:cBhvr>
                                        <p:cTn id="170" dur="500"/>
                                        <p:tgtEl>
                                          <p:spTgt spid="74"/>
                                        </p:tgtEl>
                                      </p:cBhvr>
                                    </p:animEffect>
                                  </p:childTnLst>
                                </p:cTn>
                              </p:par>
                            </p:childTnLst>
                          </p:cTn>
                        </p:par>
                      </p:childTnLst>
                    </p:cTn>
                  </p:par>
                  <p:par>
                    <p:cTn id="171" fill="hold">
                      <p:stCondLst>
                        <p:cond delay="indefinite"/>
                      </p:stCondLst>
                      <p:childTnLst>
                        <p:par>
                          <p:cTn id="172" fill="hold">
                            <p:stCondLst>
                              <p:cond delay="0"/>
                            </p:stCondLst>
                            <p:childTnLst>
                              <p:par>
                                <p:cTn id="173" presetID="8" presetClass="entr" presetSubtype="16" fill="hold" grpId="0" nodeType="clickEffect">
                                  <p:stCondLst>
                                    <p:cond delay="0"/>
                                  </p:stCondLst>
                                  <p:childTnLst>
                                    <p:set>
                                      <p:cBhvr>
                                        <p:cTn id="174" dur="1" fill="hold">
                                          <p:stCondLst>
                                            <p:cond delay="0"/>
                                          </p:stCondLst>
                                        </p:cTn>
                                        <p:tgtEl>
                                          <p:spTgt spid="75"/>
                                        </p:tgtEl>
                                        <p:attrNameLst>
                                          <p:attrName>style.visibility</p:attrName>
                                        </p:attrNameLst>
                                      </p:cBhvr>
                                      <p:to>
                                        <p:strVal val="visible"/>
                                      </p:to>
                                    </p:set>
                                    <p:animEffect transition="in" filter="diamond(in)">
                                      <p:cBhvr>
                                        <p:cTn id="175" dur="2000"/>
                                        <p:tgtEl>
                                          <p:spTgt spid="75"/>
                                        </p:tgtEl>
                                      </p:cBhvr>
                                    </p:animEffect>
                                  </p:childTnLst>
                                </p:cTn>
                              </p:par>
                            </p:childTnLst>
                          </p:cTn>
                        </p:par>
                      </p:childTnLst>
                    </p:cTn>
                  </p:par>
                  <p:par>
                    <p:cTn id="176" fill="hold">
                      <p:stCondLst>
                        <p:cond delay="indefinite"/>
                      </p:stCondLst>
                      <p:childTnLst>
                        <p:par>
                          <p:cTn id="177" fill="hold">
                            <p:stCondLst>
                              <p:cond delay="0"/>
                            </p:stCondLst>
                            <p:childTnLst>
                              <p:par>
                                <p:cTn id="178" presetID="8" presetClass="entr" presetSubtype="16" fill="hold" grpId="0" nodeType="clickEffect">
                                  <p:stCondLst>
                                    <p:cond delay="0"/>
                                  </p:stCondLst>
                                  <p:childTnLst>
                                    <p:set>
                                      <p:cBhvr>
                                        <p:cTn id="179" dur="1" fill="hold">
                                          <p:stCondLst>
                                            <p:cond delay="0"/>
                                          </p:stCondLst>
                                        </p:cTn>
                                        <p:tgtEl>
                                          <p:spTgt spid="76"/>
                                        </p:tgtEl>
                                        <p:attrNameLst>
                                          <p:attrName>style.visibility</p:attrName>
                                        </p:attrNameLst>
                                      </p:cBhvr>
                                      <p:to>
                                        <p:strVal val="visible"/>
                                      </p:to>
                                    </p:set>
                                    <p:animEffect transition="in" filter="diamond(in)">
                                      <p:cBhvr>
                                        <p:cTn id="180" dur="2000"/>
                                        <p:tgtEl>
                                          <p:spTgt spid="76"/>
                                        </p:tgtEl>
                                      </p:cBhvr>
                                    </p:animEffect>
                                  </p:childTnLst>
                                </p:cTn>
                              </p:par>
                            </p:childTnLst>
                          </p:cTn>
                        </p:par>
                      </p:childTnLst>
                    </p:cTn>
                  </p:par>
                  <p:par>
                    <p:cTn id="181" fill="hold">
                      <p:stCondLst>
                        <p:cond delay="indefinite"/>
                      </p:stCondLst>
                      <p:childTnLst>
                        <p:par>
                          <p:cTn id="182" fill="hold">
                            <p:stCondLst>
                              <p:cond delay="0"/>
                            </p:stCondLst>
                            <p:childTnLst>
                              <p:par>
                                <p:cTn id="183" presetID="8" presetClass="entr" presetSubtype="16" fill="hold" grpId="0" nodeType="clickEffect">
                                  <p:stCondLst>
                                    <p:cond delay="0"/>
                                  </p:stCondLst>
                                  <p:childTnLst>
                                    <p:set>
                                      <p:cBhvr>
                                        <p:cTn id="184" dur="1" fill="hold">
                                          <p:stCondLst>
                                            <p:cond delay="0"/>
                                          </p:stCondLst>
                                        </p:cTn>
                                        <p:tgtEl>
                                          <p:spTgt spid="77"/>
                                        </p:tgtEl>
                                        <p:attrNameLst>
                                          <p:attrName>style.visibility</p:attrName>
                                        </p:attrNameLst>
                                      </p:cBhvr>
                                      <p:to>
                                        <p:strVal val="visible"/>
                                      </p:to>
                                    </p:set>
                                    <p:animEffect transition="in" filter="diamond(in)">
                                      <p:cBhvr>
                                        <p:cTn id="185" dur="1000"/>
                                        <p:tgtEl>
                                          <p:spTgt spid="77"/>
                                        </p:tgtEl>
                                      </p:cBhvr>
                                    </p:animEffect>
                                  </p:childTnLst>
                                </p:cTn>
                              </p:par>
                            </p:childTnLst>
                          </p:cTn>
                        </p:par>
                      </p:childTnLst>
                    </p:cTn>
                  </p:par>
                  <p:par>
                    <p:cTn id="186" fill="hold">
                      <p:stCondLst>
                        <p:cond delay="indefinite"/>
                      </p:stCondLst>
                      <p:childTnLst>
                        <p:par>
                          <p:cTn id="187" fill="hold">
                            <p:stCondLst>
                              <p:cond delay="0"/>
                            </p:stCondLst>
                            <p:childTnLst>
                              <p:par>
                                <p:cTn id="188" presetID="8" presetClass="entr" presetSubtype="16" fill="hold" grpId="0" nodeType="clickEffect">
                                  <p:stCondLst>
                                    <p:cond delay="0"/>
                                  </p:stCondLst>
                                  <p:childTnLst>
                                    <p:set>
                                      <p:cBhvr>
                                        <p:cTn id="189" dur="1" fill="hold">
                                          <p:stCondLst>
                                            <p:cond delay="0"/>
                                          </p:stCondLst>
                                        </p:cTn>
                                        <p:tgtEl>
                                          <p:spTgt spid="78"/>
                                        </p:tgtEl>
                                        <p:attrNameLst>
                                          <p:attrName>style.visibility</p:attrName>
                                        </p:attrNameLst>
                                      </p:cBhvr>
                                      <p:to>
                                        <p:strVal val="visible"/>
                                      </p:to>
                                    </p:set>
                                    <p:animEffect transition="in" filter="diamond(in)">
                                      <p:cBhvr>
                                        <p:cTn id="190" dur="1000"/>
                                        <p:tgtEl>
                                          <p:spTgt spid="78"/>
                                        </p:tgtEl>
                                      </p:cBhvr>
                                    </p:animEffect>
                                  </p:childTnLst>
                                </p:cTn>
                              </p:par>
                            </p:childTnLst>
                          </p:cTn>
                        </p:par>
                      </p:childTnLst>
                    </p:cTn>
                  </p:par>
                  <p:par>
                    <p:cTn id="191" fill="hold">
                      <p:stCondLst>
                        <p:cond delay="indefinite"/>
                      </p:stCondLst>
                      <p:childTnLst>
                        <p:par>
                          <p:cTn id="192" fill="hold">
                            <p:stCondLst>
                              <p:cond delay="0"/>
                            </p:stCondLst>
                            <p:childTnLst>
                              <p:par>
                                <p:cTn id="193" presetID="8" presetClass="entr" presetSubtype="16" fill="hold" nodeType="clickEffect">
                                  <p:stCondLst>
                                    <p:cond delay="0"/>
                                  </p:stCondLst>
                                  <p:childTnLst>
                                    <p:set>
                                      <p:cBhvr>
                                        <p:cTn id="194" dur="1" fill="hold">
                                          <p:stCondLst>
                                            <p:cond delay="0"/>
                                          </p:stCondLst>
                                        </p:cTn>
                                        <p:tgtEl>
                                          <p:spTgt spid="33"/>
                                        </p:tgtEl>
                                        <p:attrNameLst>
                                          <p:attrName>style.visibility</p:attrName>
                                        </p:attrNameLst>
                                      </p:cBhvr>
                                      <p:to>
                                        <p:strVal val="visible"/>
                                      </p:to>
                                    </p:set>
                                    <p:animEffect transition="in" filter="diamond(in)">
                                      <p:cBhvr>
                                        <p:cTn id="195" dur="500"/>
                                        <p:tgtEl>
                                          <p:spTgt spid="33"/>
                                        </p:tgtEl>
                                      </p:cBhvr>
                                    </p:animEffect>
                                  </p:childTnLst>
                                </p:cTn>
                              </p:par>
                            </p:childTnLst>
                          </p:cTn>
                        </p:par>
                      </p:childTnLst>
                    </p:cTn>
                  </p:par>
                  <p:par>
                    <p:cTn id="196" fill="hold">
                      <p:stCondLst>
                        <p:cond delay="indefinite"/>
                      </p:stCondLst>
                      <p:childTnLst>
                        <p:par>
                          <p:cTn id="197" fill="hold">
                            <p:stCondLst>
                              <p:cond delay="0"/>
                            </p:stCondLst>
                            <p:childTnLst>
                              <p:par>
                                <p:cTn id="198" presetID="8" presetClass="entr" presetSubtype="16" fill="hold" grpId="0" nodeType="clickEffect">
                                  <p:stCondLst>
                                    <p:cond delay="0"/>
                                  </p:stCondLst>
                                  <p:childTnLst>
                                    <p:set>
                                      <p:cBhvr>
                                        <p:cTn id="199" dur="1" fill="hold">
                                          <p:stCondLst>
                                            <p:cond delay="0"/>
                                          </p:stCondLst>
                                        </p:cTn>
                                        <p:tgtEl>
                                          <p:spTgt spid="81"/>
                                        </p:tgtEl>
                                        <p:attrNameLst>
                                          <p:attrName>style.visibility</p:attrName>
                                        </p:attrNameLst>
                                      </p:cBhvr>
                                      <p:to>
                                        <p:strVal val="visible"/>
                                      </p:to>
                                    </p:set>
                                    <p:animEffect transition="in" filter="diamond(in)">
                                      <p:cBhvr>
                                        <p:cTn id="200" dur="500"/>
                                        <p:tgtEl>
                                          <p:spTgt spid="81"/>
                                        </p:tgtEl>
                                      </p:cBhvr>
                                    </p:animEffect>
                                  </p:childTnLst>
                                </p:cTn>
                              </p:par>
                            </p:childTnLst>
                          </p:cTn>
                        </p:par>
                      </p:childTnLst>
                    </p:cTn>
                  </p:par>
                  <p:par>
                    <p:cTn id="201" fill="hold">
                      <p:stCondLst>
                        <p:cond delay="indefinite"/>
                      </p:stCondLst>
                      <p:childTnLst>
                        <p:par>
                          <p:cTn id="202" fill="hold">
                            <p:stCondLst>
                              <p:cond delay="0"/>
                            </p:stCondLst>
                            <p:childTnLst>
                              <p:par>
                                <p:cTn id="203" presetID="8" presetClass="entr" presetSubtype="16" fill="hold" grpId="0" nodeType="clickEffect">
                                  <p:stCondLst>
                                    <p:cond delay="0"/>
                                  </p:stCondLst>
                                  <p:childTnLst>
                                    <p:set>
                                      <p:cBhvr>
                                        <p:cTn id="204" dur="1" fill="hold">
                                          <p:stCondLst>
                                            <p:cond delay="0"/>
                                          </p:stCondLst>
                                        </p:cTn>
                                        <p:tgtEl>
                                          <p:spTgt spid="79"/>
                                        </p:tgtEl>
                                        <p:attrNameLst>
                                          <p:attrName>style.visibility</p:attrName>
                                        </p:attrNameLst>
                                      </p:cBhvr>
                                      <p:to>
                                        <p:strVal val="visible"/>
                                      </p:to>
                                    </p:set>
                                    <p:animEffect transition="in" filter="diamond(in)">
                                      <p:cBhvr>
                                        <p:cTn id="205" dur="500"/>
                                        <p:tgtEl>
                                          <p:spTgt spid="79"/>
                                        </p:tgtEl>
                                      </p:cBhvr>
                                    </p:animEffect>
                                  </p:childTnLst>
                                </p:cTn>
                              </p:par>
                            </p:childTnLst>
                          </p:cTn>
                        </p:par>
                      </p:childTnLst>
                    </p:cTn>
                  </p:par>
                  <p:par>
                    <p:cTn id="206" fill="hold">
                      <p:stCondLst>
                        <p:cond delay="indefinite"/>
                      </p:stCondLst>
                      <p:childTnLst>
                        <p:par>
                          <p:cTn id="207" fill="hold">
                            <p:stCondLst>
                              <p:cond delay="0"/>
                            </p:stCondLst>
                            <p:childTnLst>
                              <p:par>
                                <p:cTn id="208" presetID="8" presetClass="entr" presetSubtype="16" fill="hold" grpId="0" nodeType="clickEffect">
                                  <p:stCondLst>
                                    <p:cond delay="0"/>
                                  </p:stCondLst>
                                  <p:childTnLst>
                                    <p:set>
                                      <p:cBhvr>
                                        <p:cTn id="209" dur="1" fill="hold">
                                          <p:stCondLst>
                                            <p:cond delay="0"/>
                                          </p:stCondLst>
                                        </p:cTn>
                                        <p:tgtEl>
                                          <p:spTgt spid="80"/>
                                        </p:tgtEl>
                                        <p:attrNameLst>
                                          <p:attrName>style.visibility</p:attrName>
                                        </p:attrNameLst>
                                      </p:cBhvr>
                                      <p:to>
                                        <p:strVal val="visible"/>
                                      </p:to>
                                    </p:set>
                                    <p:animEffect transition="in" filter="diamond(in)">
                                      <p:cBhvr>
                                        <p:cTn id="210" dur="500"/>
                                        <p:tgtEl>
                                          <p:spTgt spid="80"/>
                                        </p:tgtEl>
                                      </p:cBhvr>
                                    </p:animEffect>
                                  </p:childTnLst>
                                </p:cTn>
                              </p:par>
                            </p:childTnLst>
                          </p:cTn>
                        </p:par>
                      </p:childTnLst>
                    </p:cTn>
                  </p:par>
                  <p:par>
                    <p:cTn id="211" fill="hold">
                      <p:stCondLst>
                        <p:cond delay="indefinite"/>
                      </p:stCondLst>
                      <p:childTnLst>
                        <p:par>
                          <p:cTn id="212" fill="hold">
                            <p:stCondLst>
                              <p:cond delay="0"/>
                            </p:stCondLst>
                            <p:childTnLst>
                              <p:par>
                                <p:cTn id="213" presetID="8" presetClass="entr" presetSubtype="16" fill="hold" nodeType="clickEffect">
                                  <p:stCondLst>
                                    <p:cond delay="0"/>
                                  </p:stCondLst>
                                  <p:childTnLst>
                                    <p:set>
                                      <p:cBhvr>
                                        <p:cTn id="214" dur="1" fill="hold">
                                          <p:stCondLst>
                                            <p:cond delay="0"/>
                                          </p:stCondLst>
                                        </p:cTn>
                                        <p:tgtEl>
                                          <p:spTgt spid="55"/>
                                        </p:tgtEl>
                                        <p:attrNameLst>
                                          <p:attrName>style.visibility</p:attrName>
                                        </p:attrNameLst>
                                      </p:cBhvr>
                                      <p:to>
                                        <p:strVal val="visible"/>
                                      </p:to>
                                    </p:set>
                                    <p:animEffect transition="in" filter="diamond(in)">
                                      <p:cBhvr>
                                        <p:cTn id="215" dur="500"/>
                                        <p:tgtEl>
                                          <p:spTgt spid="55"/>
                                        </p:tgtEl>
                                      </p:cBhvr>
                                    </p:animEffect>
                                  </p:childTnLst>
                                </p:cTn>
                              </p:par>
                            </p:childTnLst>
                          </p:cTn>
                        </p:par>
                      </p:childTnLst>
                    </p:cTn>
                  </p:par>
                  <p:par>
                    <p:cTn id="216" fill="hold">
                      <p:stCondLst>
                        <p:cond delay="indefinite"/>
                      </p:stCondLst>
                      <p:childTnLst>
                        <p:par>
                          <p:cTn id="217" fill="hold">
                            <p:stCondLst>
                              <p:cond delay="0"/>
                            </p:stCondLst>
                            <p:childTnLst>
                              <p:par>
                                <p:cTn id="218" presetID="8" presetClass="entr" presetSubtype="16" fill="hold" grpId="0" nodeType="clickEffect">
                                  <p:stCondLst>
                                    <p:cond delay="0"/>
                                  </p:stCondLst>
                                  <p:childTnLst>
                                    <p:set>
                                      <p:cBhvr>
                                        <p:cTn id="219" dur="1" fill="hold">
                                          <p:stCondLst>
                                            <p:cond delay="0"/>
                                          </p:stCondLst>
                                        </p:cTn>
                                        <p:tgtEl>
                                          <p:spTgt spid="60"/>
                                        </p:tgtEl>
                                        <p:attrNameLst>
                                          <p:attrName>style.visibility</p:attrName>
                                        </p:attrNameLst>
                                      </p:cBhvr>
                                      <p:to>
                                        <p:strVal val="visible"/>
                                      </p:to>
                                    </p:set>
                                    <p:animEffect transition="in" filter="diamond(in)">
                                      <p:cBhvr>
                                        <p:cTn id="220" dur="500"/>
                                        <p:tgtEl>
                                          <p:spTgt spid="60"/>
                                        </p:tgtEl>
                                      </p:cBhvr>
                                    </p:animEffect>
                                  </p:childTnLst>
                                </p:cTn>
                              </p:par>
                            </p:childTnLst>
                          </p:cTn>
                        </p:par>
                      </p:childTnLst>
                    </p:cTn>
                  </p:par>
                  <p:par>
                    <p:cTn id="221" fill="hold">
                      <p:stCondLst>
                        <p:cond delay="indefinite"/>
                      </p:stCondLst>
                      <p:childTnLst>
                        <p:par>
                          <p:cTn id="222" fill="hold">
                            <p:stCondLst>
                              <p:cond delay="0"/>
                            </p:stCondLst>
                            <p:childTnLst>
                              <p:par>
                                <p:cTn id="223" presetID="8" presetClass="entr" presetSubtype="16" fill="hold" nodeType="clickEffect">
                                  <p:stCondLst>
                                    <p:cond delay="0"/>
                                  </p:stCondLst>
                                  <p:childTnLst>
                                    <p:set>
                                      <p:cBhvr>
                                        <p:cTn id="224" dur="1" fill="hold">
                                          <p:stCondLst>
                                            <p:cond delay="0"/>
                                          </p:stCondLst>
                                        </p:cTn>
                                        <p:tgtEl>
                                          <p:spTgt spid="27"/>
                                        </p:tgtEl>
                                        <p:attrNameLst>
                                          <p:attrName>style.visibility</p:attrName>
                                        </p:attrNameLst>
                                      </p:cBhvr>
                                      <p:to>
                                        <p:strVal val="visible"/>
                                      </p:to>
                                    </p:set>
                                    <p:animEffect transition="in" filter="diamond(in)">
                                      <p:cBhvr>
                                        <p:cTn id="225" dur="500"/>
                                        <p:tgtEl>
                                          <p:spTgt spid="27"/>
                                        </p:tgtEl>
                                      </p:cBhvr>
                                    </p:animEffect>
                                  </p:childTnLst>
                                </p:cTn>
                              </p:par>
                            </p:childTnLst>
                          </p:cTn>
                        </p:par>
                      </p:childTnLst>
                    </p:cTn>
                  </p:par>
                  <p:par>
                    <p:cTn id="226" fill="hold">
                      <p:stCondLst>
                        <p:cond delay="indefinite"/>
                      </p:stCondLst>
                      <p:childTnLst>
                        <p:par>
                          <p:cTn id="227" fill="hold">
                            <p:stCondLst>
                              <p:cond delay="0"/>
                            </p:stCondLst>
                            <p:childTnLst>
                              <p:par>
                                <p:cTn id="228" presetID="8" presetClass="entr" presetSubtype="16" fill="hold" grpId="0" nodeType="clickEffect">
                                  <p:stCondLst>
                                    <p:cond delay="0"/>
                                  </p:stCondLst>
                                  <p:childTnLst>
                                    <p:set>
                                      <p:cBhvr>
                                        <p:cTn id="229" dur="1" fill="hold">
                                          <p:stCondLst>
                                            <p:cond delay="0"/>
                                          </p:stCondLst>
                                        </p:cTn>
                                        <p:tgtEl>
                                          <p:spTgt spid="89"/>
                                        </p:tgtEl>
                                        <p:attrNameLst>
                                          <p:attrName>style.visibility</p:attrName>
                                        </p:attrNameLst>
                                      </p:cBhvr>
                                      <p:to>
                                        <p:strVal val="visible"/>
                                      </p:to>
                                    </p:set>
                                    <p:animEffect transition="in" filter="diamond(in)">
                                      <p:cBhvr>
                                        <p:cTn id="230" dur="500"/>
                                        <p:tgtEl>
                                          <p:spTgt spid="89"/>
                                        </p:tgtEl>
                                      </p:cBhvr>
                                    </p:animEffect>
                                  </p:childTnLst>
                                </p:cTn>
                              </p:par>
                            </p:childTnLst>
                          </p:cTn>
                        </p:par>
                      </p:childTnLst>
                    </p:cTn>
                  </p:par>
                  <p:par>
                    <p:cTn id="231" fill="hold">
                      <p:stCondLst>
                        <p:cond delay="indefinite"/>
                      </p:stCondLst>
                      <p:childTnLst>
                        <p:par>
                          <p:cTn id="232" fill="hold">
                            <p:stCondLst>
                              <p:cond delay="0"/>
                            </p:stCondLst>
                            <p:childTnLst>
                              <p:par>
                                <p:cTn id="233" presetID="8" presetClass="entr" presetSubtype="16" fill="hold" grpId="0" nodeType="clickEffect">
                                  <p:stCondLst>
                                    <p:cond delay="0"/>
                                  </p:stCondLst>
                                  <p:childTnLst>
                                    <p:set>
                                      <p:cBhvr>
                                        <p:cTn id="234" dur="1" fill="hold">
                                          <p:stCondLst>
                                            <p:cond delay="0"/>
                                          </p:stCondLst>
                                        </p:cTn>
                                        <p:tgtEl>
                                          <p:spTgt spid="32"/>
                                        </p:tgtEl>
                                        <p:attrNameLst>
                                          <p:attrName>style.visibility</p:attrName>
                                        </p:attrNameLst>
                                      </p:cBhvr>
                                      <p:to>
                                        <p:strVal val="visible"/>
                                      </p:to>
                                    </p:set>
                                    <p:animEffect transition="in" filter="diamond(in)">
                                      <p:cBhvr>
                                        <p:cTn id="235" dur="500"/>
                                        <p:tgtEl>
                                          <p:spTgt spid="32"/>
                                        </p:tgtEl>
                                      </p:cBhvr>
                                    </p:animEffect>
                                  </p:childTnLst>
                                </p:cTn>
                              </p:par>
                            </p:childTnLst>
                          </p:cTn>
                        </p:par>
                      </p:childTnLst>
                    </p:cTn>
                  </p:par>
                  <p:par>
                    <p:cTn id="236" fill="hold">
                      <p:stCondLst>
                        <p:cond delay="indefinite"/>
                      </p:stCondLst>
                      <p:childTnLst>
                        <p:par>
                          <p:cTn id="237" fill="hold">
                            <p:stCondLst>
                              <p:cond delay="0"/>
                            </p:stCondLst>
                            <p:childTnLst>
                              <p:par>
                                <p:cTn id="238" presetID="8" presetClass="entr" presetSubtype="16" fill="hold" grpId="0" nodeType="clickEffect">
                                  <p:stCondLst>
                                    <p:cond delay="0"/>
                                  </p:stCondLst>
                                  <p:childTnLst>
                                    <p:set>
                                      <p:cBhvr>
                                        <p:cTn id="239" dur="1" fill="hold">
                                          <p:stCondLst>
                                            <p:cond delay="0"/>
                                          </p:stCondLst>
                                        </p:cTn>
                                        <p:tgtEl>
                                          <p:spTgt spid="83"/>
                                        </p:tgtEl>
                                        <p:attrNameLst>
                                          <p:attrName>style.visibility</p:attrName>
                                        </p:attrNameLst>
                                      </p:cBhvr>
                                      <p:to>
                                        <p:strVal val="visible"/>
                                      </p:to>
                                    </p:set>
                                    <p:animEffect transition="in" filter="diamond(in)">
                                      <p:cBhvr>
                                        <p:cTn id="240" dur="500"/>
                                        <p:tgtEl>
                                          <p:spTgt spid="83"/>
                                        </p:tgtEl>
                                      </p:cBhvr>
                                    </p:animEffect>
                                  </p:childTnLst>
                                </p:cTn>
                              </p:par>
                            </p:childTnLst>
                          </p:cTn>
                        </p:par>
                      </p:childTnLst>
                    </p:cTn>
                  </p:par>
                  <p:par>
                    <p:cTn id="241" fill="hold">
                      <p:stCondLst>
                        <p:cond delay="indefinite"/>
                      </p:stCondLst>
                      <p:childTnLst>
                        <p:par>
                          <p:cTn id="242" fill="hold">
                            <p:stCondLst>
                              <p:cond delay="0"/>
                            </p:stCondLst>
                            <p:childTnLst>
                              <p:par>
                                <p:cTn id="243" presetID="8" presetClass="entr" presetSubtype="16" fill="hold" nodeType="clickEffect">
                                  <p:stCondLst>
                                    <p:cond delay="0"/>
                                  </p:stCondLst>
                                  <p:childTnLst>
                                    <p:set>
                                      <p:cBhvr>
                                        <p:cTn id="244" dur="1" fill="hold">
                                          <p:stCondLst>
                                            <p:cond delay="0"/>
                                          </p:stCondLst>
                                        </p:cTn>
                                        <p:tgtEl>
                                          <p:spTgt spid="67"/>
                                        </p:tgtEl>
                                        <p:attrNameLst>
                                          <p:attrName>style.visibility</p:attrName>
                                        </p:attrNameLst>
                                      </p:cBhvr>
                                      <p:to>
                                        <p:strVal val="visible"/>
                                      </p:to>
                                    </p:set>
                                    <p:animEffect transition="in" filter="diamond(in)">
                                      <p:cBhvr>
                                        <p:cTn id="245" dur="500"/>
                                        <p:tgtEl>
                                          <p:spTgt spid="67"/>
                                        </p:tgtEl>
                                      </p:cBhvr>
                                    </p:animEffect>
                                  </p:childTnLst>
                                </p:cTn>
                              </p:par>
                            </p:childTnLst>
                          </p:cTn>
                        </p:par>
                      </p:childTnLst>
                    </p:cTn>
                  </p:par>
                  <p:par>
                    <p:cTn id="246" fill="hold">
                      <p:stCondLst>
                        <p:cond delay="indefinite"/>
                      </p:stCondLst>
                      <p:childTnLst>
                        <p:par>
                          <p:cTn id="247" fill="hold">
                            <p:stCondLst>
                              <p:cond delay="0"/>
                            </p:stCondLst>
                            <p:childTnLst>
                              <p:par>
                                <p:cTn id="248" presetID="8" presetClass="entr" presetSubtype="16" fill="hold" grpId="0" nodeType="clickEffect">
                                  <p:stCondLst>
                                    <p:cond delay="0"/>
                                  </p:stCondLst>
                                  <p:childTnLst>
                                    <p:set>
                                      <p:cBhvr>
                                        <p:cTn id="249" dur="1" fill="hold">
                                          <p:stCondLst>
                                            <p:cond delay="0"/>
                                          </p:stCondLst>
                                        </p:cTn>
                                        <p:tgtEl>
                                          <p:spTgt spid="40"/>
                                        </p:tgtEl>
                                        <p:attrNameLst>
                                          <p:attrName>style.visibility</p:attrName>
                                        </p:attrNameLst>
                                      </p:cBhvr>
                                      <p:to>
                                        <p:strVal val="visible"/>
                                      </p:to>
                                    </p:set>
                                    <p:animEffect transition="in" filter="diamond(in)">
                                      <p:cBhvr>
                                        <p:cTn id="250" dur="500"/>
                                        <p:tgtEl>
                                          <p:spTgt spid="40"/>
                                        </p:tgtEl>
                                      </p:cBhvr>
                                    </p:animEffect>
                                  </p:childTnLst>
                                </p:cTn>
                              </p:par>
                            </p:childTnLst>
                          </p:cTn>
                        </p:par>
                      </p:childTnLst>
                    </p:cTn>
                  </p:par>
                  <p:par>
                    <p:cTn id="251" fill="hold">
                      <p:stCondLst>
                        <p:cond delay="indefinite"/>
                      </p:stCondLst>
                      <p:childTnLst>
                        <p:par>
                          <p:cTn id="252" fill="hold">
                            <p:stCondLst>
                              <p:cond delay="0"/>
                            </p:stCondLst>
                            <p:childTnLst>
                              <p:par>
                                <p:cTn id="253" presetID="8" presetClass="entr" presetSubtype="16" fill="hold" grpId="0" nodeType="clickEffect">
                                  <p:stCondLst>
                                    <p:cond delay="0"/>
                                  </p:stCondLst>
                                  <p:childTnLst>
                                    <p:set>
                                      <p:cBhvr>
                                        <p:cTn id="254" dur="1" fill="hold">
                                          <p:stCondLst>
                                            <p:cond delay="0"/>
                                          </p:stCondLst>
                                        </p:cTn>
                                        <p:tgtEl>
                                          <p:spTgt spid="86"/>
                                        </p:tgtEl>
                                        <p:attrNameLst>
                                          <p:attrName>style.visibility</p:attrName>
                                        </p:attrNameLst>
                                      </p:cBhvr>
                                      <p:to>
                                        <p:strVal val="visible"/>
                                      </p:to>
                                    </p:set>
                                    <p:animEffect transition="in" filter="diamond(in)">
                                      <p:cBhvr>
                                        <p:cTn id="255" dur="500"/>
                                        <p:tgtEl>
                                          <p:spTgt spid="86"/>
                                        </p:tgtEl>
                                      </p:cBhvr>
                                    </p:animEffect>
                                  </p:childTnLst>
                                </p:cTn>
                              </p:par>
                            </p:childTnLst>
                          </p:cTn>
                        </p:par>
                      </p:childTnLst>
                    </p:cTn>
                  </p:par>
                  <p:par>
                    <p:cTn id="256" fill="hold">
                      <p:stCondLst>
                        <p:cond delay="indefinite"/>
                      </p:stCondLst>
                      <p:childTnLst>
                        <p:par>
                          <p:cTn id="257" fill="hold">
                            <p:stCondLst>
                              <p:cond delay="0"/>
                            </p:stCondLst>
                            <p:childTnLst>
                              <p:par>
                                <p:cTn id="258" presetID="8" presetClass="entr" presetSubtype="16" fill="hold" grpId="0" nodeType="clickEffect">
                                  <p:stCondLst>
                                    <p:cond delay="0"/>
                                  </p:stCondLst>
                                  <p:childTnLst>
                                    <p:set>
                                      <p:cBhvr>
                                        <p:cTn id="259" dur="1" fill="hold">
                                          <p:stCondLst>
                                            <p:cond delay="0"/>
                                          </p:stCondLst>
                                        </p:cTn>
                                        <p:tgtEl>
                                          <p:spTgt spid="85"/>
                                        </p:tgtEl>
                                        <p:attrNameLst>
                                          <p:attrName>style.visibility</p:attrName>
                                        </p:attrNameLst>
                                      </p:cBhvr>
                                      <p:to>
                                        <p:strVal val="visible"/>
                                      </p:to>
                                    </p:set>
                                    <p:animEffect transition="in" filter="diamond(in)">
                                      <p:cBhvr>
                                        <p:cTn id="260" dur="500"/>
                                        <p:tgtEl>
                                          <p:spTgt spid="85"/>
                                        </p:tgtEl>
                                      </p:cBhvr>
                                    </p:animEffect>
                                  </p:childTnLst>
                                </p:cTn>
                              </p:par>
                            </p:childTnLst>
                          </p:cTn>
                        </p:par>
                      </p:childTnLst>
                    </p:cTn>
                  </p:par>
                  <p:par>
                    <p:cTn id="261" fill="hold">
                      <p:stCondLst>
                        <p:cond delay="indefinite"/>
                      </p:stCondLst>
                      <p:childTnLst>
                        <p:par>
                          <p:cTn id="262" fill="hold">
                            <p:stCondLst>
                              <p:cond delay="0"/>
                            </p:stCondLst>
                            <p:childTnLst>
                              <p:par>
                                <p:cTn id="263" presetID="8" presetClass="entr" presetSubtype="16" fill="hold" grpId="0" nodeType="clickEffect">
                                  <p:stCondLst>
                                    <p:cond delay="0"/>
                                  </p:stCondLst>
                                  <p:childTnLst>
                                    <p:set>
                                      <p:cBhvr>
                                        <p:cTn id="264" dur="1" fill="hold">
                                          <p:stCondLst>
                                            <p:cond delay="0"/>
                                          </p:stCondLst>
                                        </p:cTn>
                                        <p:tgtEl>
                                          <p:spTgt spid="84"/>
                                        </p:tgtEl>
                                        <p:attrNameLst>
                                          <p:attrName>style.visibility</p:attrName>
                                        </p:attrNameLst>
                                      </p:cBhvr>
                                      <p:to>
                                        <p:strVal val="visible"/>
                                      </p:to>
                                    </p:set>
                                    <p:animEffect transition="in" filter="diamond(in)">
                                      <p:cBhvr>
                                        <p:cTn id="265" dur="500"/>
                                        <p:tgtEl>
                                          <p:spTgt spid="84"/>
                                        </p:tgtEl>
                                      </p:cBhvr>
                                    </p:animEffect>
                                  </p:childTnLst>
                                </p:cTn>
                              </p:par>
                            </p:childTnLst>
                          </p:cTn>
                        </p:par>
                      </p:childTnLst>
                    </p:cTn>
                  </p:par>
                  <p:par>
                    <p:cTn id="266" fill="hold">
                      <p:stCondLst>
                        <p:cond delay="indefinite"/>
                      </p:stCondLst>
                      <p:childTnLst>
                        <p:par>
                          <p:cTn id="267" fill="hold">
                            <p:stCondLst>
                              <p:cond delay="0"/>
                            </p:stCondLst>
                            <p:childTnLst>
                              <p:par>
                                <p:cTn id="268" presetID="8" presetClass="entr" presetSubtype="16" fill="hold" nodeType="click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diamond(in)">
                                      <p:cBhvr>
                                        <p:cTn id="270" dur="500"/>
                                        <p:tgtEl>
                                          <p:spTgt spid="39"/>
                                        </p:tgtEl>
                                      </p:cBhvr>
                                    </p:animEffect>
                                  </p:childTnLst>
                                </p:cTn>
                              </p:par>
                            </p:childTnLst>
                          </p:cTn>
                        </p:par>
                      </p:childTnLst>
                    </p:cTn>
                  </p:par>
                  <p:par>
                    <p:cTn id="271" fill="hold">
                      <p:stCondLst>
                        <p:cond delay="indefinite"/>
                      </p:stCondLst>
                      <p:childTnLst>
                        <p:par>
                          <p:cTn id="272" fill="hold">
                            <p:stCondLst>
                              <p:cond delay="0"/>
                            </p:stCondLst>
                            <p:childTnLst>
                              <p:par>
                                <p:cTn id="273" presetID="8" presetClass="entr" presetSubtype="16" fill="hold" grpId="0" nodeType="clickEffect">
                                  <p:stCondLst>
                                    <p:cond delay="0"/>
                                  </p:stCondLst>
                                  <p:childTnLst>
                                    <p:set>
                                      <p:cBhvr>
                                        <p:cTn id="274" dur="1" fill="hold">
                                          <p:stCondLst>
                                            <p:cond delay="0"/>
                                          </p:stCondLst>
                                        </p:cTn>
                                        <p:tgtEl>
                                          <p:spTgt spid="29"/>
                                        </p:tgtEl>
                                        <p:attrNameLst>
                                          <p:attrName>style.visibility</p:attrName>
                                        </p:attrNameLst>
                                      </p:cBhvr>
                                      <p:to>
                                        <p:strVal val="visible"/>
                                      </p:to>
                                    </p:set>
                                    <p:animEffect transition="in" filter="diamond(in)">
                                      <p:cBhvr>
                                        <p:cTn id="275" dur="500"/>
                                        <p:tgtEl>
                                          <p:spTgt spid="29"/>
                                        </p:tgtEl>
                                      </p:cBhvr>
                                    </p:animEffect>
                                  </p:childTnLst>
                                </p:cTn>
                              </p:par>
                            </p:childTnLst>
                          </p:cTn>
                        </p:par>
                      </p:childTnLst>
                    </p:cTn>
                  </p:par>
                  <p:par>
                    <p:cTn id="276" fill="hold">
                      <p:stCondLst>
                        <p:cond delay="indefinite"/>
                      </p:stCondLst>
                      <p:childTnLst>
                        <p:par>
                          <p:cTn id="277" fill="hold">
                            <p:stCondLst>
                              <p:cond delay="0"/>
                            </p:stCondLst>
                            <p:childTnLst>
                              <p:par>
                                <p:cTn id="278" presetID="8" presetClass="entr" presetSubtype="16" fill="hold" grpId="0" nodeType="clickEffect">
                                  <p:stCondLst>
                                    <p:cond delay="0"/>
                                  </p:stCondLst>
                                  <p:childTnLst>
                                    <p:set>
                                      <p:cBhvr>
                                        <p:cTn id="279" dur="1" fill="hold">
                                          <p:stCondLst>
                                            <p:cond delay="0"/>
                                          </p:stCondLst>
                                        </p:cTn>
                                        <p:tgtEl>
                                          <p:spTgt spid="37"/>
                                        </p:tgtEl>
                                        <p:attrNameLst>
                                          <p:attrName>style.visibility</p:attrName>
                                        </p:attrNameLst>
                                      </p:cBhvr>
                                      <p:to>
                                        <p:strVal val="visible"/>
                                      </p:to>
                                    </p:set>
                                    <p:animEffect transition="in" filter="diamond(in)">
                                      <p:cBhvr>
                                        <p:cTn id="280" dur="500"/>
                                        <p:tgtEl>
                                          <p:spTgt spid="37"/>
                                        </p:tgtEl>
                                      </p:cBhvr>
                                    </p:animEffect>
                                  </p:childTnLst>
                                </p:cTn>
                              </p:par>
                            </p:childTnLst>
                          </p:cTn>
                        </p:par>
                      </p:childTnLst>
                    </p:cTn>
                  </p:par>
                  <p:par>
                    <p:cTn id="281" fill="hold">
                      <p:stCondLst>
                        <p:cond delay="indefinite"/>
                      </p:stCondLst>
                      <p:childTnLst>
                        <p:par>
                          <p:cTn id="282" fill="hold">
                            <p:stCondLst>
                              <p:cond delay="0"/>
                            </p:stCondLst>
                            <p:childTnLst>
                              <p:par>
                                <p:cTn id="283" presetID="8" presetClass="entr" presetSubtype="16" fill="hold" grpId="0" nodeType="clickEffect">
                                  <p:stCondLst>
                                    <p:cond delay="0"/>
                                  </p:stCondLst>
                                  <p:childTnLst>
                                    <p:set>
                                      <p:cBhvr>
                                        <p:cTn id="284" dur="1" fill="hold">
                                          <p:stCondLst>
                                            <p:cond delay="0"/>
                                          </p:stCondLst>
                                        </p:cTn>
                                        <p:tgtEl>
                                          <p:spTgt spid="82"/>
                                        </p:tgtEl>
                                        <p:attrNameLst>
                                          <p:attrName>style.visibility</p:attrName>
                                        </p:attrNameLst>
                                      </p:cBhvr>
                                      <p:to>
                                        <p:strVal val="visible"/>
                                      </p:to>
                                    </p:set>
                                    <p:animEffect transition="in" filter="diamond(in)">
                                      <p:cBhvr>
                                        <p:cTn id="285" dur="500"/>
                                        <p:tgtEl>
                                          <p:spTgt spid="82"/>
                                        </p:tgtEl>
                                      </p:cBhvr>
                                    </p:animEffect>
                                  </p:childTnLst>
                                </p:cTn>
                              </p:par>
                            </p:childTnLst>
                          </p:cTn>
                        </p:par>
                      </p:childTnLst>
                    </p:cTn>
                  </p:par>
                  <p:par>
                    <p:cTn id="286" fill="hold">
                      <p:stCondLst>
                        <p:cond delay="indefinite"/>
                      </p:stCondLst>
                      <p:childTnLst>
                        <p:par>
                          <p:cTn id="287" fill="hold">
                            <p:stCondLst>
                              <p:cond delay="0"/>
                            </p:stCondLst>
                            <p:childTnLst>
                              <p:par>
                                <p:cTn id="288" presetID="8" presetClass="entr" presetSubtype="16" fill="hold" grpId="0" nodeType="clickEffect">
                                  <p:stCondLst>
                                    <p:cond delay="0"/>
                                  </p:stCondLst>
                                  <p:childTnLst>
                                    <p:set>
                                      <p:cBhvr>
                                        <p:cTn id="289" dur="1" fill="hold">
                                          <p:stCondLst>
                                            <p:cond delay="0"/>
                                          </p:stCondLst>
                                        </p:cTn>
                                        <p:tgtEl>
                                          <p:spTgt spid="87"/>
                                        </p:tgtEl>
                                        <p:attrNameLst>
                                          <p:attrName>style.visibility</p:attrName>
                                        </p:attrNameLst>
                                      </p:cBhvr>
                                      <p:to>
                                        <p:strVal val="visible"/>
                                      </p:to>
                                    </p:set>
                                    <p:animEffect transition="in" filter="diamond(in)">
                                      <p:cBhvr>
                                        <p:cTn id="290" dur="500"/>
                                        <p:tgtEl>
                                          <p:spTgt spid="87"/>
                                        </p:tgtEl>
                                      </p:cBhvr>
                                    </p:animEffect>
                                  </p:childTnLst>
                                </p:cTn>
                              </p:par>
                            </p:childTnLst>
                          </p:cTn>
                        </p:par>
                      </p:childTnLst>
                    </p:cTn>
                  </p:par>
                  <p:par>
                    <p:cTn id="291" fill="hold">
                      <p:stCondLst>
                        <p:cond delay="indefinite"/>
                      </p:stCondLst>
                      <p:childTnLst>
                        <p:par>
                          <p:cTn id="292" fill="hold">
                            <p:stCondLst>
                              <p:cond delay="0"/>
                            </p:stCondLst>
                            <p:childTnLst>
                              <p:par>
                                <p:cTn id="293" presetID="8" presetClass="entr" presetSubtype="16" fill="hold" grpId="0" nodeType="clickEffect">
                                  <p:stCondLst>
                                    <p:cond delay="0"/>
                                  </p:stCondLst>
                                  <p:childTnLst>
                                    <p:set>
                                      <p:cBhvr>
                                        <p:cTn id="294" dur="1" fill="hold">
                                          <p:stCondLst>
                                            <p:cond delay="0"/>
                                          </p:stCondLst>
                                        </p:cTn>
                                        <p:tgtEl>
                                          <p:spTgt spid="88"/>
                                        </p:tgtEl>
                                        <p:attrNameLst>
                                          <p:attrName>style.visibility</p:attrName>
                                        </p:attrNameLst>
                                      </p:cBhvr>
                                      <p:to>
                                        <p:strVal val="visible"/>
                                      </p:to>
                                    </p:set>
                                    <p:animEffect transition="in" filter="diamond(in)">
                                      <p:cBhvr>
                                        <p:cTn id="29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animBg="1"/>
      <p:bldP spid="16" grpId="0"/>
      <p:bldP spid="17" grpId="0"/>
      <p:bldP spid="18" grpId="0" animBg="1"/>
      <p:bldP spid="19" grpId="0"/>
      <p:bldP spid="20" grpId="0"/>
      <p:bldP spid="25" grpId="0"/>
      <p:bldP spid="26" grpId="0"/>
      <p:bldP spid="29" grpId="0"/>
      <p:bldP spid="32" grpId="0"/>
      <p:bldP spid="37" grpId="0"/>
      <p:bldP spid="40" grpId="0"/>
      <p:bldP spid="48" grpId="0"/>
      <p:bldP spid="49" grpId="0"/>
      <p:bldP spid="52"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763000" cy="6172200"/>
          </a:xfrm>
        </p:spPr>
        <p:txBody>
          <a:bodyPr>
            <a:noAutofit/>
          </a:bodyPr>
          <a:lstStyle/>
          <a:p>
            <a:pPr marL="0" indent="0" algn="just">
              <a:buNone/>
            </a:pPr>
            <a:r>
              <a:rPr lang="en-US" sz="2400" dirty="0"/>
              <a:t>The horizontal axis OO’ represents the units of social goods shown from left to right.</a:t>
            </a:r>
          </a:p>
          <a:p>
            <a:pPr marL="0" indent="0" algn="just">
              <a:buNone/>
            </a:pPr>
            <a:r>
              <a:rPr lang="en-US" sz="2400" dirty="0"/>
              <a:t>The </a:t>
            </a:r>
            <a:r>
              <a:rPr lang="en-US" sz="2400" dirty="0" smtClean="0"/>
              <a:t>left vertical </a:t>
            </a:r>
            <a:r>
              <a:rPr lang="en-US" sz="2400" dirty="0"/>
              <a:t>axis OY represents the percentage cost of social goods contributed by tax payer A.</a:t>
            </a:r>
          </a:p>
          <a:p>
            <a:pPr marL="0" indent="0" algn="just">
              <a:buNone/>
            </a:pPr>
            <a:r>
              <a:rPr lang="en-US" sz="2400" dirty="0" smtClean="0"/>
              <a:t>The right vertical axis O’Y</a:t>
            </a:r>
            <a:r>
              <a:rPr lang="en-US" sz="2400" dirty="0"/>
              <a:t>’ represents the percentage cost of social goods contributed by tax payer B measured on the inverted scale.</a:t>
            </a:r>
          </a:p>
          <a:p>
            <a:pPr marL="0" indent="0" algn="just">
              <a:buNone/>
            </a:pPr>
            <a:r>
              <a:rPr lang="en-US" sz="2400" dirty="0" smtClean="0"/>
              <a:t>The </a:t>
            </a:r>
            <a:r>
              <a:rPr lang="en-US" sz="2400" dirty="0"/>
              <a:t>curve (line) </a:t>
            </a:r>
            <a:r>
              <a:rPr lang="en-US" sz="2400" i="1" dirty="0" err="1"/>
              <a:t>aa</a:t>
            </a:r>
            <a:r>
              <a:rPr lang="en-US" sz="2400" i="1" dirty="0"/>
              <a:t> </a:t>
            </a:r>
            <a:r>
              <a:rPr lang="en-US" sz="2400" dirty="0"/>
              <a:t>represents the demand schedule of tax payer A for the social goods supplied by the allocation branch. That is, when OM amount of social goods is supplied A is willing to pay 100 per cent cost of the social goods and B is </a:t>
            </a:r>
            <a:r>
              <a:rPr lang="en-US" sz="2400" dirty="0" smtClean="0"/>
              <a:t>asked </a:t>
            </a:r>
            <a:r>
              <a:rPr lang="en-US" sz="2400" dirty="0"/>
              <a:t>to pay nothing. If OC  amount of social goods is supplied A is willing to pay 50 per cent cost of social goods. </a:t>
            </a:r>
            <a:r>
              <a:rPr lang="en-US" sz="2400" dirty="0" smtClean="0"/>
              <a:t>Hence the rest amount of cost must be borne by B.</a:t>
            </a:r>
            <a:endParaRPr lang="en-US" sz="2400" dirty="0"/>
          </a:p>
          <a:p>
            <a:pPr marL="0" indent="0" algn="just">
              <a:buNone/>
            </a:pPr>
            <a:r>
              <a:rPr lang="en-US" sz="2400" dirty="0"/>
              <a:t>This interpretation implies that the cost of the social goods is </a:t>
            </a:r>
            <a:r>
              <a:rPr lang="en-US" sz="2400" dirty="0" smtClean="0"/>
              <a:t>compared </a:t>
            </a:r>
            <a:r>
              <a:rPr lang="en-US" sz="2400" dirty="0"/>
              <a:t>with the price the tax payers pay for it.</a:t>
            </a:r>
          </a:p>
          <a:p>
            <a:pPr marL="514350" indent="-514350" algn="just">
              <a:buNone/>
            </a:pPr>
            <a:endParaRPr lang="en-US" sz="2400" dirty="0"/>
          </a:p>
          <a:p>
            <a:pPr marL="514350" indent="-514350" algn="just">
              <a:buNone/>
            </a:pPr>
            <a:r>
              <a:rPr lang="en-US" sz="2400"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763000" cy="6172200"/>
          </a:xfrm>
        </p:spPr>
        <p:txBody>
          <a:bodyPr>
            <a:noAutofit/>
          </a:bodyPr>
          <a:lstStyle/>
          <a:p>
            <a:pPr marL="514350" indent="-514350" algn="just">
              <a:buNone/>
            </a:pPr>
            <a:r>
              <a:rPr lang="en-US" sz="2400" dirty="0"/>
              <a:t>	The curve (line) </a:t>
            </a:r>
            <a:r>
              <a:rPr lang="en-US" sz="2400" i="1" dirty="0"/>
              <a:t>bb </a:t>
            </a:r>
            <a:r>
              <a:rPr lang="en-US" sz="2400" dirty="0"/>
              <a:t>represents the demand schedule of tax payer B for the social goods supplied by the allocation branch. This curve can be treated as the supply curve of social goods for tax payer A. Suppose, OU amount of social goods is supplied by the allocation branch, B is willing to pay 100 per cent cost of the social goods and thus, this quantity of social goods will be available for supply to A at zero cost. </a:t>
            </a:r>
          </a:p>
          <a:p>
            <a:pPr marL="514350" indent="-514350" algn="just">
              <a:buNone/>
            </a:pPr>
            <a:r>
              <a:rPr lang="en-US" sz="2400" dirty="0"/>
              <a:t>	Suppose OG amount is supplied, B is willing to pay 75% and A will be asked to pay 25%. Thus, </a:t>
            </a:r>
          </a:p>
          <a:p>
            <a:pPr marL="514350" indent="-514350" algn="just">
              <a:buNone/>
            </a:pPr>
            <a:r>
              <a:rPr lang="en-US" sz="2400" i="1" dirty="0"/>
              <a:t>			</a:t>
            </a:r>
            <a:r>
              <a:rPr lang="en-US" sz="2400" b="1" i="1" dirty="0" err="1">
                <a:solidFill>
                  <a:schemeClr val="accent6">
                    <a:lumMod val="75000"/>
                  </a:schemeClr>
                </a:solidFill>
              </a:rPr>
              <a:t>aa</a:t>
            </a:r>
            <a:r>
              <a:rPr lang="en-US" sz="2400" b="1" i="1" dirty="0">
                <a:solidFill>
                  <a:schemeClr val="accent6">
                    <a:lumMod val="75000"/>
                  </a:schemeClr>
                </a:solidFill>
              </a:rPr>
              <a:t> </a:t>
            </a:r>
            <a:r>
              <a:rPr lang="en-US" sz="2400" b="1" dirty="0">
                <a:solidFill>
                  <a:schemeClr val="accent6">
                    <a:lumMod val="75000"/>
                  </a:schemeClr>
                </a:solidFill>
              </a:rPr>
              <a:t> is the demand curve of A.</a:t>
            </a:r>
          </a:p>
          <a:p>
            <a:pPr marL="514350" indent="-514350" algn="just">
              <a:buNone/>
            </a:pPr>
            <a:r>
              <a:rPr lang="en-US" sz="2400" dirty="0"/>
              <a:t>			</a:t>
            </a:r>
            <a:r>
              <a:rPr lang="en-US" sz="2400" b="1" i="1" dirty="0">
                <a:solidFill>
                  <a:srgbClr val="00B0F0"/>
                </a:solidFill>
              </a:rPr>
              <a:t>bb </a:t>
            </a:r>
            <a:r>
              <a:rPr lang="en-US" sz="2400" b="1" dirty="0">
                <a:solidFill>
                  <a:srgbClr val="00B0F0"/>
                </a:solidFill>
              </a:rPr>
              <a:t> is the demand curve of B </a:t>
            </a:r>
            <a:r>
              <a:rPr lang="en-US" sz="2400" dirty="0"/>
              <a:t>and simultaneously the 		</a:t>
            </a:r>
            <a:r>
              <a:rPr lang="en-US" sz="2400" b="1" dirty="0">
                <a:solidFill>
                  <a:srgbClr val="FFC000"/>
                </a:solidFill>
              </a:rPr>
              <a:t>supply curve of A</a:t>
            </a:r>
            <a:r>
              <a:rPr lang="en-US" sz="2400" dirty="0"/>
              <a:t>.</a:t>
            </a:r>
          </a:p>
          <a:p>
            <a:pPr marL="514350" indent="6350" algn="just">
              <a:buNone/>
            </a:pPr>
            <a:r>
              <a:rPr lang="en-US" sz="2400" dirty="0"/>
              <a:t>So, D is the point of equilibrium because the demand curve of A intersects bb. (</a:t>
            </a:r>
            <a:r>
              <a:rPr lang="en-US" sz="2400" b="1" dirty="0"/>
              <a:t>bb is the supply curve of A and the demand curve of B</a:t>
            </a:r>
            <a:r>
              <a:rPr lang="en-US" sz="2400" dirty="0"/>
              <a:t>). OE is the equilibrium amount supplied by the government.</a:t>
            </a:r>
          </a:p>
          <a:p>
            <a:pPr marL="514350" indent="-514350" algn="just">
              <a:buNone/>
            </a:pPr>
            <a:endParaRPr lang="en-US" sz="2400" dirty="0"/>
          </a:p>
          <a:p>
            <a:pPr marL="514350" indent="-514350" algn="just">
              <a:buNone/>
            </a:pPr>
            <a:endParaRPr lang="en-US" sz="2400" dirty="0"/>
          </a:p>
          <a:p>
            <a:pPr marL="514350" indent="-514350" algn="just">
              <a:buNone/>
            </a:pPr>
            <a:r>
              <a:rPr lang="en-US" sz="2400" dirty="0"/>
              <a:t>				</a:t>
            </a:r>
          </a:p>
          <a:p>
            <a:pPr marL="514350" indent="-514350" algn="just">
              <a:buNone/>
            </a:pPr>
            <a:r>
              <a:rPr lang="en-US" sz="2400"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763000" cy="6172200"/>
          </a:xfrm>
        </p:spPr>
        <p:txBody>
          <a:bodyPr>
            <a:noAutofit/>
          </a:bodyPr>
          <a:lstStyle/>
          <a:p>
            <a:pPr marL="514350" indent="6350" algn="just">
              <a:buNone/>
            </a:pPr>
            <a:r>
              <a:rPr lang="en-US" sz="2400" b="1" u="sng" dirty="0"/>
              <a:t>At OE equilibrium level,</a:t>
            </a:r>
          </a:p>
          <a:p>
            <a:pPr marL="514350" indent="6350" algn="just">
              <a:buNone/>
            </a:pPr>
            <a:r>
              <a:rPr lang="en-US" sz="2400" dirty="0"/>
              <a:t>(</a:t>
            </a:r>
            <a:r>
              <a:rPr lang="en-US" sz="2400" dirty="0" err="1"/>
              <a:t>i</a:t>
            </a:r>
            <a:r>
              <a:rPr lang="en-US" sz="2400" dirty="0"/>
              <a:t>) </a:t>
            </a:r>
            <a:r>
              <a:rPr lang="en-US" sz="2400" dirty="0" err="1"/>
              <a:t>aa</a:t>
            </a:r>
            <a:r>
              <a:rPr lang="en-US" sz="2400" dirty="0"/>
              <a:t> and bb intersect; and</a:t>
            </a:r>
          </a:p>
          <a:p>
            <a:pPr marL="514350" indent="6350" algn="just">
              <a:buNone/>
            </a:pPr>
            <a:r>
              <a:rPr lang="en-US" sz="2400" dirty="0"/>
              <a:t>(ii) A contributes DE% of the total cost of social goods and B contributes DH% of the total cost of the social goods.</a:t>
            </a:r>
          </a:p>
          <a:p>
            <a:pPr marL="514350" indent="6350" algn="just">
              <a:buNone/>
            </a:pPr>
            <a:r>
              <a:rPr lang="en-US" sz="2400" dirty="0"/>
              <a:t>(iii) DE%+DH%=100% (i.e., the contribution by both tax payers total 100% cost of the social goods. Both A and B are willing to pay the total cost of social goods).</a:t>
            </a:r>
          </a:p>
          <a:p>
            <a:pPr marL="514350" indent="6350" algn="just">
              <a:buNone/>
            </a:pPr>
            <a:r>
              <a:rPr lang="en-US" sz="2400" b="1" u="sng" dirty="0"/>
              <a:t>Amount of Social goods in excess of OE:</a:t>
            </a:r>
          </a:p>
          <a:p>
            <a:pPr marL="514350" indent="6350" algn="just">
              <a:buNone/>
            </a:pPr>
            <a:r>
              <a:rPr lang="en-US" sz="2400" dirty="0"/>
              <a:t>Suppose OC (OC&gt;OE) is supplied (excess supply), A is willing to pay CL% and B is willing to pay KF%. So, KL% is not paid by anyone and total payment by the tax payers does not cover 100% cost of the social goods. In this case the supply of social goods </a:t>
            </a:r>
            <a:r>
              <a:rPr lang="en-US" sz="2400" dirty="0" smtClean="0"/>
              <a:t>must </a:t>
            </a:r>
            <a:r>
              <a:rPr lang="en-US" sz="2400" dirty="0"/>
              <a:t>be reduced from OC. </a:t>
            </a:r>
          </a:p>
          <a:p>
            <a:pPr marL="514350" indent="6350" algn="just">
              <a:buNone/>
            </a:pPr>
            <a:endParaRPr lang="en-US" sz="2400" dirty="0"/>
          </a:p>
          <a:p>
            <a:pPr marL="514350" indent="-514350" algn="just">
              <a:buNone/>
            </a:pPr>
            <a:r>
              <a:rPr lang="en-US" sz="2400" dirty="0"/>
              <a:t> </a:t>
            </a:r>
          </a:p>
          <a:p>
            <a:pPr marL="514350" indent="-514350" algn="just">
              <a:buNone/>
            </a:pPr>
            <a:r>
              <a:rPr lang="en-US" sz="2400" dirty="0"/>
              <a:t>				</a:t>
            </a:r>
          </a:p>
          <a:p>
            <a:pPr marL="514350" indent="-514350" algn="just">
              <a:buNone/>
            </a:pPr>
            <a:r>
              <a:rPr lang="en-US" sz="2400"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Autofit/>
          </a:bodyPr>
          <a:lstStyle/>
          <a:p>
            <a:pPr marL="0" indent="0" algn="just">
              <a:buNone/>
            </a:pPr>
            <a:r>
              <a:rPr lang="en-US" sz="2300" b="1" u="sng" dirty="0" smtClean="0"/>
              <a:t>Amount of Social goods less than OE:</a:t>
            </a:r>
          </a:p>
          <a:p>
            <a:pPr marL="0" indent="0" algn="just">
              <a:buNone/>
            </a:pPr>
            <a:r>
              <a:rPr lang="en-US" sz="2300" dirty="0" smtClean="0"/>
              <a:t>At less than OE level of output, suppose at OQ level of output supplied by the allocation branch, both will be willing to offer more than what they are required to pay (i.e., total payment is greater than 100% cost of social goods).</a:t>
            </a:r>
          </a:p>
          <a:p>
            <a:pPr marL="0" indent="0" algn="just">
              <a:buNone/>
            </a:pPr>
            <a:r>
              <a:rPr lang="en-US" sz="2300" dirty="0" smtClean="0"/>
              <a:t>At OQ level of social goods supplied, </a:t>
            </a:r>
          </a:p>
          <a:p>
            <a:pPr marL="0" indent="0" algn="just">
              <a:buAutoNum type="romanLcParenBoth"/>
            </a:pPr>
            <a:r>
              <a:rPr lang="en-US" sz="2300" dirty="0" smtClean="0"/>
              <a:t> If A’s is willing to pay RQ%, B can get this amount of social goods at RS% though B’s willing to pay SW%. Thus, the excess payment is RW%.</a:t>
            </a:r>
          </a:p>
          <a:p>
            <a:pPr marL="0" indent="0" algn="just">
              <a:buAutoNum type="romanLcParenBoth"/>
            </a:pPr>
            <a:r>
              <a:rPr lang="en-US" sz="2300" dirty="0" smtClean="0"/>
              <a:t> If B pays SW%, this amount of social goods will be available to A at WQ% though A is willing to pay RQ%. Hence, excess payment is RW%.</a:t>
            </a:r>
          </a:p>
          <a:p>
            <a:pPr marL="0" indent="0" algn="just">
              <a:buAutoNum type="romanLcParenBoth"/>
            </a:pPr>
            <a:r>
              <a:rPr lang="en-US" sz="2300" dirty="0" smtClean="0"/>
              <a:t> If A pays VQ% and B pays SV%, both contribute 100% cost of the social goods. But, problem here is that both are willing to pay more as revealed by their respective demand curves. So, output should increase from OQ to OE. </a:t>
            </a:r>
          </a:p>
          <a:p>
            <a:pPr marL="0" indent="0" algn="just">
              <a:buNone/>
            </a:pPr>
            <a:r>
              <a:rPr lang="en-US" sz="2300" dirty="0" smtClean="0"/>
              <a:t>Thus, </a:t>
            </a:r>
            <a:r>
              <a:rPr lang="en-US" sz="2300" dirty="0" err="1" smtClean="0"/>
              <a:t>Lindahl</a:t>
            </a:r>
            <a:r>
              <a:rPr lang="en-US" sz="2300" dirty="0" smtClean="0"/>
              <a:t> concludes that both parties will vote for larger amounts of social goods until OE is reached.</a:t>
            </a:r>
          </a:p>
          <a:p>
            <a:pPr marL="514350" indent="6350" algn="just">
              <a:buAutoNum type="romanLcParenBoth"/>
            </a:pPr>
            <a:endParaRPr lang="en-US" sz="2400" dirty="0"/>
          </a:p>
          <a:p>
            <a:pPr marL="514350" indent="6350" algn="just">
              <a:buNone/>
            </a:pPr>
            <a:r>
              <a:rPr lang="en-US" sz="2400" dirty="0"/>
              <a:t>	</a:t>
            </a:r>
          </a:p>
          <a:p>
            <a:pPr marL="514350" indent="6350" algn="just">
              <a:buNone/>
            </a:pPr>
            <a:endParaRPr lang="en-US" sz="2400" dirty="0"/>
          </a:p>
          <a:p>
            <a:pPr marL="514350" indent="-514350" algn="just">
              <a:buNone/>
            </a:pPr>
            <a:r>
              <a:rPr lang="en-US" sz="2400" dirty="0"/>
              <a:t> </a:t>
            </a:r>
          </a:p>
          <a:p>
            <a:pPr marL="514350" indent="-514350" algn="just">
              <a:buNone/>
            </a:pPr>
            <a:r>
              <a:rPr lang="en-US" sz="2400" dirty="0"/>
              <a:t>				</a:t>
            </a:r>
          </a:p>
          <a:p>
            <a:pPr marL="514350" indent="-514350" algn="just">
              <a:buNone/>
            </a:pPr>
            <a:r>
              <a:rPr lang="en-US" sz="2400"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Autofit/>
          </a:bodyPr>
          <a:lstStyle/>
          <a:p>
            <a:pPr marL="514350" indent="6350" algn="just">
              <a:buNone/>
            </a:pPr>
            <a:r>
              <a:rPr lang="en-US" sz="2400" dirty="0" smtClean="0"/>
              <a:t>From the above analysis of the equilibrium size of the budget and the total amount of tax collected, the allocation of public expenditure for satisfaction of social wants and the allocation of tax shares among the tax payers, it is clear that the revenue expenditure process for the satisfaction of social wants is determined by a competitive process similar to the manner the private wants are supplied by the market. </a:t>
            </a:r>
            <a:endParaRPr lang="en-US" sz="2400" dirty="0"/>
          </a:p>
          <a:p>
            <a:pPr marL="514350" indent="-514350" algn="just">
              <a:buNone/>
            </a:pPr>
            <a:r>
              <a:rPr lang="en-US" sz="2400" dirty="0"/>
              <a:t> </a:t>
            </a:r>
          </a:p>
          <a:p>
            <a:pPr marL="514350" indent="-514350" algn="just">
              <a:buNone/>
            </a:pPr>
            <a:r>
              <a:rPr lang="en-US" sz="2400" dirty="0"/>
              <a:t>				</a:t>
            </a:r>
          </a:p>
          <a:p>
            <a:pPr marL="514350" indent="-514350" algn="just">
              <a:buNone/>
            </a:pPr>
            <a:r>
              <a:rPr lang="en-US" sz="2400"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Autofit/>
          </a:bodyPr>
          <a:lstStyle/>
          <a:p>
            <a:pPr marL="0" indent="0" algn="just">
              <a:buNone/>
            </a:pPr>
            <a:r>
              <a:rPr lang="en-US" sz="2400" b="1" u="sng" dirty="0" smtClean="0"/>
              <a:t>Critical </a:t>
            </a:r>
            <a:r>
              <a:rPr lang="en-US" sz="2400" b="1" u="sng" dirty="0"/>
              <a:t>Appraisal on </a:t>
            </a:r>
            <a:r>
              <a:rPr lang="en-US" sz="2400" b="1" u="sng" dirty="0" err="1"/>
              <a:t>Lindahl</a:t>
            </a:r>
            <a:r>
              <a:rPr lang="en-US" sz="2400" b="1" u="sng" dirty="0"/>
              <a:t> Model</a:t>
            </a:r>
          </a:p>
          <a:p>
            <a:pPr marL="0" indent="0" algn="just">
              <a:buNone/>
            </a:pPr>
            <a:r>
              <a:rPr lang="en-US" sz="2400" dirty="0"/>
              <a:t>Musgrave </a:t>
            </a:r>
            <a:r>
              <a:rPr lang="en-US" sz="2400" dirty="0" err="1"/>
              <a:t>criticised</a:t>
            </a:r>
            <a:r>
              <a:rPr lang="en-US" sz="2400" dirty="0"/>
              <a:t> </a:t>
            </a:r>
            <a:r>
              <a:rPr lang="en-US" sz="2400" dirty="0" err="1"/>
              <a:t>Lindahl’s</a:t>
            </a:r>
            <a:r>
              <a:rPr lang="en-US" sz="2400" dirty="0"/>
              <a:t> voluntary exchange model as follows:</a:t>
            </a:r>
          </a:p>
          <a:p>
            <a:pPr marL="0" indent="0" algn="just">
              <a:buAutoNum type="arabicPeriod"/>
            </a:pPr>
            <a:r>
              <a:rPr lang="en-US" sz="2400" dirty="0"/>
              <a:t>If variety of social goods in stead of one type of social goods and a large number of tax payers in stead of two are allowed in the </a:t>
            </a:r>
            <a:r>
              <a:rPr lang="en-US" sz="2400" dirty="0" err="1"/>
              <a:t>Lindahl’s</a:t>
            </a:r>
            <a:r>
              <a:rPr lang="en-US" sz="2400" dirty="0"/>
              <a:t> solution, there shall be no change in the basic argument of the model. Only the mechanical difficulty of determining the shares of expenditure and tax will increase.</a:t>
            </a:r>
          </a:p>
          <a:p>
            <a:pPr marL="0" indent="0" algn="just">
              <a:buAutoNum type="arabicPeriod"/>
            </a:pPr>
            <a:r>
              <a:rPr lang="en-US" sz="2400" dirty="0"/>
              <a:t>According to </a:t>
            </a:r>
            <a:r>
              <a:rPr lang="en-US" sz="2400" dirty="0" err="1"/>
              <a:t>Lindahl</a:t>
            </a:r>
            <a:r>
              <a:rPr lang="en-US" sz="2400" dirty="0"/>
              <a:t>, the resulting equilibrium at OE is an optimum solution where benefit and ability to pay principles are satisfied. But, this seems to Musgrave a misleading interpretation.</a:t>
            </a:r>
          </a:p>
          <a:p>
            <a:pPr marL="0" indent="0" algn="just">
              <a:buAutoNum type="arabicPeriod"/>
            </a:pPr>
            <a:r>
              <a:rPr lang="en-US" sz="2400" dirty="0" err="1" smtClean="0"/>
              <a:t>Lindahl</a:t>
            </a:r>
            <a:r>
              <a:rPr lang="en-US" sz="2400" dirty="0" smtClean="0"/>
              <a:t> assumes a </a:t>
            </a:r>
            <a:r>
              <a:rPr lang="en-US" sz="2400" dirty="0"/>
              <a:t>proper state of distribution of </a:t>
            </a:r>
            <a:r>
              <a:rPr lang="en-US" sz="2400" dirty="0" smtClean="0"/>
              <a:t>income, the situation, which </a:t>
            </a:r>
            <a:r>
              <a:rPr lang="en-US" sz="2400" dirty="0"/>
              <a:t>is far from reality</a:t>
            </a:r>
            <a:r>
              <a:rPr lang="en-US" sz="2400" dirty="0" smtClean="0"/>
              <a:t>.</a:t>
            </a:r>
          </a:p>
          <a:p>
            <a:pPr marL="0" indent="0" algn="just">
              <a:buAutoNum type="arabicPeriod"/>
            </a:pPr>
            <a:r>
              <a:rPr lang="en-US" sz="2400" dirty="0" smtClean="0"/>
              <a:t>According to Musgrave, the basic outlines of the model including the voluntary contribution of tax payers and the competitive process are difficult to justify.</a:t>
            </a:r>
            <a:endParaRPr lang="en-US" sz="2400" dirty="0"/>
          </a:p>
          <a:p>
            <a:pPr marL="514350" indent="6350" algn="just">
              <a:buNone/>
            </a:pPr>
            <a:r>
              <a:rPr lang="en-US" sz="2400" dirty="0"/>
              <a:t>	</a:t>
            </a:r>
          </a:p>
          <a:p>
            <a:pPr marL="514350" indent="6350" algn="just">
              <a:buNone/>
            </a:pPr>
            <a:endParaRPr lang="en-US" sz="2400" dirty="0"/>
          </a:p>
          <a:p>
            <a:pPr marL="514350" indent="-514350" algn="just">
              <a:buNone/>
            </a:pPr>
            <a:r>
              <a:rPr lang="en-US" sz="2400" dirty="0"/>
              <a:t> </a:t>
            </a:r>
          </a:p>
          <a:p>
            <a:pPr marL="514350" indent="-514350" algn="just">
              <a:buNone/>
            </a:pPr>
            <a:r>
              <a:rPr lang="en-US" sz="2400" dirty="0"/>
              <a:t>				</a:t>
            </a:r>
          </a:p>
          <a:p>
            <a:pPr marL="514350" indent="-514350" algn="just">
              <a:buNone/>
            </a:pPr>
            <a:r>
              <a:rPr lang="en-US" sz="2400" dirty="0"/>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TotalTime>
  <Words>2557</Words>
  <Application>Microsoft Office PowerPoint</Application>
  <PresentationFormat>On-screen Show (4:3)</PresentationFormat>
  <Paragraphs>212</Paragraphs>
  <Slides>25</Slides>
  <Notes>9</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Equilibrium in Distribution of Burden of Tax</vt:lpstr>
      <vt:lpstr>Principles of Equilibrium in Distribution of Burden of Tax</vt:lpstr>
      <vt:lpstr>Horizontal Vrs. Vertical Equilibrium or Equity</vt:lpstr>
      <vt:lpstr>Approaches to Equity in Taxation</vt:lpstr>
      <vt:lpstr>Slide 5</vt:lpstr>
      <vt:lpstr>BENEFIT PRINCIPLE</vt:lpstr>
      <vt:lpstr>BENEFIT PRINCIPLE</vt:lpstr>
      <vt:lpstr>BENEFIT PRINCIPLE</vt:lpstr>
      <vt:lpstr>BENEFIT PRINCIPLE: Voluntary Exchange Model</vt:lpstr>
      <vt:lpstr>Voluntary Exchange Model: General Assumptions</vt:lpstr>
      <vt:lpstr>Slide 11</vt:lpstr>
      <vt:lpstr>Voluntary Exchange Model: General Assumptions</vt:lpstr>
      <vt:lpstr>Bowen Model</vt:lpstr>
      <vt:lpstr>Bowen Model</vt:lpstr>
      <vt:lpstr>Slide 15</vt:lpstr>
      <vt:lpstr>Slide 16</vt:lpstr>
      <vt:lpstr>Determination of Tax (Lindahl’s Model)</vt:lpstr>
      <vt:lpstr>Slide 18</vt:lpstr>
      <vt:lpstr>Lindahl Model</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Equilibrium and Burden of Tax</dc:title>
  <dc:creator>Spandana</dc:creator>
  <cp:lastModifiedBy>Spandana</cp:lastModifiedBy>
  <cp:revision>66</cp:revision>
  <dcterms:created xsi:type="dcterms:W3CDTF">2025-09-18T15:17:59Z</dcterms:created>
  <dcterms:modified xsi:type="dcterms:W3CDTF">2025-09-29T08:35:49Z</dcterms:modified>
</cp:coreProperties>
</file>