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sldIdLst>
    <p:sldId id="256" r:id="rId2"/>
    <p:sldId id="258" r:id="rId3"/>
    <p:sldId id="259" r:id="rId4"/>
    <p:sldId id="260" r:id="rId5"/>
    <p:sldId id="261" r:id="rId6"/>
    <p:sldId id="262" r:id="rId7"/>
    <p:sldId id="263" r:id="rId8"/>
    <p:sldId id="264" r:id="rId9"/>
    <p:sldId id="265"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66" r:id="rId24"/>
    <p:sldId id="267" r:id="rId25"/>
    <p:sldId id="268" r:id="rId26"/>
    <p:sldId id="269" r:id="rId27"/>
    <p:sldId id="270"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D2CB00-47B0-49D6-ADF1-D9E0A0546326}" type="datetimeFigureOut">
              <a:rPr lang="en-US" smtClean="0"/>
              <a:pPr/>
              <a:t>28/07/2021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F295F6-77F1-4621-BCAC-E4C988C160F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eris</a:t>
            </a:r>
            <a:endParaRPr lang="en-US" dirty="0"/>
          </a:p>
        </p:txBody>
      </p:sp>
      <p:sp>
        <p:nvSpPr>
          <p:cNvPr id="4" name="Slide Number Placeholder 3"/>
          <p:cNvSpPr>
            <a:spLocks noGrp="1"/>
          </p:cNvSpPr>
          <p:nvPr>
            <p:ph type="sldNum" sz="quarter" idx="10"/>
          </p:nvPr>
        </p:nvSpPr>
        <p:spPr/>
        <p:txBody>
          <a:bodyPr/>
          <a:lstStyle/>
          <a:p>
            <a:fld id="{42F295F6-77F1-4621-BCAC-E4C988C160FF}" type="slidenum">
              <a:rPr lang="en-US" smtClean="0"/>
              <a:pPr/>
              <a:t>18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F295F6-77F1-4621-BCAC-E4C988C160FF}"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793867-2474-44A3-80C9-9106632CB84F}"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E69132-B22C-4E12-9D48-3486FC114101}"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8C3A39-79A8-4124-A298-C09013F0B0F5}" type="datetime1">
              <a:rPr lang="en-US" smtClean="0"/>
              <a:pPr/>
              <a:t>28/07/2021</a:t>
            </a:fld>
            <a:endParaRPr lang="en-US"/>
          </a:p>
        </p:txBody>
      </p:sp>
      <p:sp>
        <p:nvSpPr>
          <p:cNvPr id="6" name="Footer Placeholder 5"/>
          <p:cNvSpPr>
            <a:spLocks noGrp="1"/>
          </p:cNvSpPr>
          <p:nvPr>
            <p:ph type="ftr" sz="quarter" idx="11"/>
          </p:nvPr>
        </p:nvSpPr>
        <p:spPr/>
        <p:txBody>
          <a:bodyPr/>
          <a:lstStyle/>
          <a:p>
            <a:r>
              <a:rPr lang="fr-FR" smtClean="0"/>
              <a:t>Environmental Valuation Techniques                  Dr Santosh Kumar Meher</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509895-5E4A-4924-9086-0903ACED4229}" type="datetime1">
              <a:rPr lang="en-US" smtClean="0"/>
              <a:pPr/>
              <a:t>28/07/2021</a:t>
            </a:fld>
            <a:endParaRPr lang="en-US"/>
          </a:p>
        </p:txBody>
      </p:sp>
      <p:sp>
        <p:nvSpPr>
          <p:cNvPr id="8" name="Footer Placeholder 7"/>
          <p:cNvSpPr>
            <a:spLocks noGrp="1"/>
          </p:cNvSpPr>
          <p:nvPr>
            <p:ph type="ftr" sz="quarter" idx="11"/>
          </p:nvPr>
        </p:nvSpPr>
        <p:spPr/>
        <p:txBody>
          <a:bodyPr/>
          <a:lstStyle/>
          <a:p>
            <a:r>
              <a:rPr lang="fr-FR" smtClean="0"/>
              <a:t>Environmental Valuation Techniques                  Dr Santosh Kumar Meher</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05A4F5-215B-412A-B8F3-14790291CB40}" type="datetime1">
              <a:rPr lang="en-US" smtClean="0"/>
              <a:pPr/>
              <a:t>28/07/2021</a:t>
            </a:fld>
            <a:endParaRPr lang="en-US"/>
          </a:p>
        </p:txBody>
      </p:sp>
      <p:sp>
        <p:nvSpPr>
          <p:cNvPr id="4" name="Footer Placeholder 3"/>
          <p:cNvSpPr>
            <a:spLocks noGrp="1"/>
          </p:cNvSpPr>
          <p:nvPr>
            <p:ph type="ftr" sz="quarter" idx="11"/>
          </p:nvPr>
        </p:nvSpPr>
        <p:spPr/>
        <p:txBody>
          <a:bodyPr/>
          <a:lstStyle/>
          <a:p>
            <a:r>
              <a:rPr lang="fr-FR" smtClean="0"/>
              <a:t>Environmental Valuation Techniques                  Dr Santosh Kumar Meher</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EDE488-5B90-4709-8F9A-2B1986CDB4B2}" type="datetime1">
              <a:rPr lang="en-US" smtClean="0"/>
              <a:pPr/>
              <a:t>28/07/2021</a:t>
            </a:fld>
            <a:endParaRPr lang="en-US"/>
          </a:p>
        </p:txBody>
      </p:sp>
      <p:sp>
        <p:nvSpPr>
          <p:cNvPr id="3" name="Footer Placeholder 2"/>
          <p:cNvSpPr>
            <a:spLocks noGrp="1"/>
          </p:cNvSpPr>
          <p:nvPr>
            <p:ph type="ftr" sz="quarter" idx="11"/>
          </p:nvPr>
        </p:nvSpPr>
        <p:spPr/>
        <p:txBody>
          <a:bodyPr/>
          <a:lstStyle/>
          <a:p>
            <a:r>
              <a:rPr lang="fr-FR" smtClean="0"/>
              <a:t>Environmental Valuation Techniques                  Dr Santosh Kumar Meher</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D63451-25CE-477C-8FA5-6A54B47FB1E8}" type="datetime1">
              <a:rPr lang="en-US" smtClean="0"/>
              <a:pPr/>
              <a:t>28/07/2021</a:t>
            </a:fld>
            <a:endParaRPr lang="en-US"/>
          </a:p>
        </p:txBody>
      </p:sp>
      <p:sp>
        <p:nvSpPr>
          <p:cNvPr id="6" name="Footer Placeholder 5"/>
          <p:cNvSpPr>
            <a:spLocks noGrp="1"/>
          </p:cNvSpPr>
          <p:nvPr>
            <p:ph type="ftr" sz="quarter" idx="11"/>
          </p:nvPr>
        </p:nvSpPr>
        <p:spPr/>
        <p:txBody>
          <a:bodyPr/>
          <a:lstStyle/>
          <a:p>
            <a:r>
              <a:rPr lang="fr-FR" smtClean="0"/>
              <a:t>Environmental Valuation Techniques                  Dr Santosh Kumar Meher</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9BE0AE-7960-4A3F-93EB-A62F91919C14}" type="datetime1">
              <a:rPr lang="en-US" smtClean="0"/>
              <a:pPr/>
              <a:t>28/07/2021</a:t>
            </a:fld>
            <a:endParaRPr lang="en-US"/>
          </a:p>
        </p:txBody>
      </p:sp>
      <p:sp>
        <p:nvSpPr>
          <p:cNvPr id="6" name="Footer Placeholder 5"/>
          <p:cNvSpPr>
            <a:spLocks noGrp="1"/>
          </p:cNvSpPr>
          <p:nvPr>
            <p:ph type="ftr" sz="quarter" idx="11"/>
          </p:nvPr>
        </p:nvSpPr>
        <p:spPr/>
        <p:txBody>
          <a:bodyPr/>
          <a:lstStyle/>
          <a:p>
            <a:r>
              <a:rPr lang="fr-FR" smtClean="0"/>
              <a:t>Environmental Valuation Techniques                  Dr Santosh Kumar Meher</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5D66E3-DF35-43A5-8E6F-876BAA1D0ADC}"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5DA1DA-F7C9-437A-99A6-B10181E5BD11}"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C36C11-AD64-43A3-A060-534F94EB7A60}" type="datetime1">
              <a:rPr lang="en-US" smtClean="0"/>
              <a:pPr/>
              <a:t>28/07/2021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Environmental Valuation Techniques                  Dr Santosh Kumar Meher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C00000"/>
                </a:solidFill>
              </a:rPr>
              <a:t>Valuation of Environment</a:t>
            </a:r>
            <a:br>
              <a:rPr lang="en-US" b="1" dirty="0" smtClean="0">
                <a:solidFill>
                  <a:srgbClr val="C00000"/>
                </a:solidFill>
              </a:rPr>
            </a:br>
            <a:r>
              <a:rPr lang="en-US" b="1" dirty="0" smtClean="0">
                <a:solidFill>
                  <a:srgbClr val="C00000"/>
                </a:solidFill>
              </a:rPr>
              <a:t>Part II</a:t>
            </a:r>
            <a:endParaRPr lang="en-US" b="1" dirty="0">
              <a:solidFill>
                <a:srgbClr val="C00000"/>
              </a:solidFill>
            </a:endParaRPr>
          </a:p>
        </p:txBody>
      </p:sp>
      <p:sp>
        <p:nvSpPr>
          <p:cNvPr id="3" name="Subtitle 2"/>
          <p:cNvSpPr>
            <a:spLocks noGrp="1"/>
          </p:cNvSpPr>
          <p:nvPr>
            <p:ph type="subTitle" idx="1"/>
          </p:nvPr>
        </p:nvSpPr>
        <p:spPr/>
        <p:txBody>
          <a:bodyPr/>
          <a:lstStyle/>
          <a:p>
            <a:r>
              <a:rPr lang="en-US" b="1" i="1" dirty="0" smtClean="0">
                <a:solidFill>
                  <a:schemeClr val="accent3">
                    <a:lumMod val="75000"/>
                  </a:schemeClr>
                </a:solidFill>
              </a:rPr>
              <a:t>Dr </a:t>
            </a:r>
            <a:r>
              <a:rPr lang="en-US" b="1" i="1" dirty="0" err="1" smtClean="0">
                <a:solidFill>
                  <a:schemeClr val="accent3">
                    <a:lumMod val="75000"/>
                  </a:schemeClr>
                </a:solidFill>
              </a:rPr>
              <a:t>Santosh</a:t>
            </a:r>
            <a:r>
              <a:rPr lang="en-US" b="1" i="1" dirty="0" smtClean="0">
                <a:solidFill>
                  <a:schemeClr val="accent3">
                    <a:lumMod val="75000"/>
                  </a:schemeClr>
                </a:solidFill>
              </a:rPr>
              <a:t> Kumar </a:t>
            </a:r>
            <a:r>
              <a:rPr lang="en-US" b="1" i="1" dirty="0" err="1" smtClean="0">
                <a:solidFill>
                  <a:schemeClr val="accent3">
                    <a:lumMod val="75000"/>
                  </a:schemeClr>
                </a:solidFill>
              </a:rPr>
              <a:t>Meher</a:t>
            </a:r>
            <a:endParaRPr lang="en-US" b="1" i="1" dirty="0">
              <a:solidFill>
                <a:schemeClr val="accent3">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09800"/>
            <a:ext cx="8229600" cy="1143000"/>
          </a:xfrm>
        </p:spPr>
        <p:txBody>
          <a:bodyPr>
            <a:normAutofit fontScale="90000"/>
          </a:bodyPr>
          <a:lstStyle/>
          <a:p>
            <a:r>
              <a:rPr lang="en-US" b="1" i="1" dirty="0" smtClean="0">
                <a:solidFill>
                  <a:schemeClr val="accent6">
                    <a:lumMod val="50000"/>
                  </a:schemeClr>
                </a:solidFill>
              </a:rPr>
              <a:t>Environmental Valuation Techniques</a:t>
            </a:r>
            <a:endParaRPr lang="en-US" b="1" i="1" dirty="0">
              <a:solidFill>
                <a:schemeClr val="accent6">
                  <a:lumMod val="50000"/>
                </a:schemeClr>
              </a:solidFill>
            </a:endParaRPr>
          </a:p>
        </p:txBody>
      </p:sp>
      <p:sp>
        <p:nvSpPr>
          <p:cNvPr id="3" name="Date Placeholder 2"/>
          <p:cNvSpPr>
            <a:spLocks noGrp="1"/>
          </p:cNvSpPr>
          <p:nvPr>
            <p:ph type="dt" sz="half" idx="10"/>
          </p:nvPr>
        </p:nvSpPr>
        <p:spPr/>
        <p:txBody>
          <a:bodyPr/>
          <a:lstStyle/>
          <a:p>
            <a:fld id="{0964384F-764C-4FC9-8975-8F320C46DB49}" type="datetime1">
              <a:rPr lang="en-US" smtClean="0"/>
              <a:pPr/>
              <a:t>28/07/2021</a:t>
            </a:fld>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FF0000"/>
                </a:solidFill>
              </a:rPr>
              <a:t>Environmental Valuation</a:t>
            </a:r>
            <a:endParaRPr lang="en-US" b="1" dirty="0">
              <a:solidFill>
                <a:srgbClr val="FF0000"/>
              </a:solidFill>
            </a:endParaRPr>
          </a:p>
        </p:txBody>
      </p:sp>
      <p:sp>
        <p:nvSpPr>
          <p:cNvPr id="3" name="Content Placeholder 2"/>
          <p:cNvSpPr>
            <a:spLocks noGrp="1"/>
          </p:cNvSpPr>
          <p:nvPr>
            <p:ph idx="1"/>
          </p:nvPr>
        </p:nvSpPr>
        <p:spPr>
          <a:xfrm>
            <a:off x="304800" y="1295400"/>
            <a:ext cx="8534400" cy="5334000"/>
          </a:xfrm>
        </p:spPr>
        <p:txBody>
          <a:bodyPr>
            <a:normAutofit fontScale="92500" lnSpcReduction="20000"/>
          </a:bodyPr>
          <a:lstStyle/>
          <a:p>
            <a:r>
              <a:rPr lang="en-US" dirty="0" smtClean="0">
                <a:solidFill>
                  <a:srgbClr val="0070C0"/>
                </a:solidFill>
              </a:rPr>
              <a:t>In case of private goods an individual has willingness to pay/give up/exchange scarce resources for a good (service) if he expects to get satisfaction from consuming or having that good (service).</a:t>
            </a:r>
          </a:p>
          <a:p>
            <a:r>
              <a:rPr lang="en-US" dirty="0" smtClean="0">
                <a:solidFill>
                  <a:srgbClr val="0070C0"/>
                </a:solidFill>
              </a:rPr>
              <a:t>Similarly, in case of environmental goods too people value the goods and have willingness to pay for them because they get utility from them. This is the fundamental premise in ‘Utilitarianism’.</a:t>
            </a:r>
          </a:p>
          <a:p>
            <a:r>
              <a:rPr lang="en-US" dirty="0" smtClean="0">
                <a:solidFill>
                  <a:srgbClr val="0070C0"/>
                </a:solidFill>
              </a:rPr>
              <a:t>But payment is generally not made for environmental goods because they are in the nature of ‘pure public goods’ and people wish to enjoy them as ‘free riders’.</a:t>
            </a:r>
            <a:endParaRPr lang="en-US" dirty="0">
              <a:solidFill>
                <a:srgbClr val="0070C0"/>
              </a:solidFill>
            </a:endParaRPr>
          </a:p>
        </p:txBody>
      </p:sp>
      <p:sp>
        <p:nvSpPr>
          <p:cNvPr id="4" name="Date Placeholder 3"/>
          <p:cNvSpPr>
            <a:spLocks noGrp="1"/>
          </p:cNvSpPr>
          <p:nvPr>
            <p:ph type="dt" sz="half" idx="10"/>
          </p:nvPr>
        </p:nvSpPr>
        <p:spPr/>
        <p:txBody>
          <a:bodyPr/>
          <a:lstStyle/>
          <a:p>
            <a:fld id="{BB1BDFA5-72D0-4450-A668-2D6730FDD24E}" type="datetime1">
              <a:rPr lang="en-US" smtClean="0"/>
              <a:pPr/>
              <a:t>28/07/2021</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
        <p:nvSpPr>
          <p:cNvPr id="6" name="Footer Placeholder 5"/>
          <p:cNvSpPr>
            <a:spLocks noGrp="1"/>
          </p:cNvSpPr>
          <p:nvPr>
            <p:ph type="ftr" sz="quarter" idx="11"/>
          </p:nvPr>
        </p:nvSpPr>
        <p:spPr/>
        <p:txBody>
          <a:bodyPr/>
          <a:lstStyle/>
          <a:p>
            <a:r>
              <a:rPr lang="fr-FR" smtClean="0"/>
              <a:t>Environmental Valuation Techniques                  Dr Santosh Kumar Meher</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324600"/>
          </a:xfrm>
        </p:spPr>
        <p:txBody>
          <a:bodyPr/>
          <a:lstStyle/>
          <a:p>
            <a:r>
              <a:rPr lang="en-US" dirty="0" smtClean="0">
                <a:solidFill>
                  <a:srgbClr val="0070C0"/>
                </a:solidFill>
              </a:rPr>
              <a:t>Environmental valuation is needed while making allocation for environmental resources.</a:t>
            </a:r>
          </a:p>
          <a:p>
            <a:r>
              <a:rPr lang="en-US" dirty="0" smtClean="0">
                <a:solidFill>
                  <a:srgbClr val="0070C0"/>
                </a:solidFill>
              </a:rPr>
              <a:t>The cost-benefit analysis is done to find out optimal level of allocation.</a:t>
            </a:r>
          </a:p>
          <a:p>
            <a:r>
              <a:rPr lang="en-US" dirty="0" smtClean="0">
                <a:solidFill>
                  <a:srgbClr val="0070C0"/>
                </a:solidFill>
              </a:rPr>
              <a:t>Environmental valuation is important especially for valuing environmental bad like pollution</a:t>
            </a:r>
          </a:p>
          <a:p>
            <a:endParaRPr lang="en-US" dirty="0" smtClean="0">
              <a:solidFill>
                <a:srgbClr val="0070C0"/>
              </a:solidFill>
            </a:endParaRPr>
          </a:p>
          <a:p>
            <a:pPr>
              <a:buNone/>
            </a:pPr>
            <a:endParaRPr lang="en-US" dirty="0"/>
          </a:p>
        </p:txBody>
      </p:sp>
      <p:sp>
        <p:nvSpPr>
          <p:cNvPr id="5" name="Date Placeholder 4"/>
          <p:cNvSpPr>
            <a:spLocks noGrp="1"/>
          </p:cNvSpPr>
          <p:nvPr>
            <p:ph type="dt" sz="half" idx="10"/>
          </p:nvPr>
        </p:nvSpPr>
        <p:spPr/>
        <p:txBody>
          <a:bodyPr/>
          <a:lstStyle/>
          <a:p>
            <a:fld id="{D3C389D7-B162-4353-977F-32C9A334789D}" type="datetime1">
              <a:rPr lang="en-US" smtClean="0"/>
              <a:pPr/>
              <a:t>28/07/2021</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sp>
        <p:nvSpPr>
          <p:cNvPr id="7" name="Footer Placeholder 6"/>
          <p:cNvSpPr>
            <a:spLocks noGrp="1"/>
          </p:cNvSpPr>
          <p:nvPr>
            <p:ph type="ftr" sz="quarter" idx="11"/>
          </p:nvPr>
        </p:nvSpPr>
        <p:spPr/>
        <p:txBody>
          <a:bodyPr/>
          <a:lstStyle/>
          <a:p>
            <a:r>
              <a:rPr lang="fr-FR" smtClean="0"/>
              <a:t>Environmental Valuation Techniques                  Dr Santosh Kumar Meher</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Approaches to Valuing Environment</a:t>
            </a:r>
            <a:endParaRPr lang="en-US" b="1" dirty="0">
              <a:solidFill>
                <a:srgbClr val="FF0000"/>
              </a:solidFill>
            </a:endParaRPr>
          </a:p>
        </p:txBody>
      </p:sp>
      <p:sp>
        <p:nvSpPr>
          <p:cNvPr id="3" name="Content Placeholder 2"/>
          <p:cNvSpPr>
            <a:spLocks noGrp="1"/>
          </p:cNvSpPr>
          <p:nvPr>
            <p:ph idx="1"/>
          </p:nvPr>
        </p:nvSpPr>
        <p:spPr/>
        <p:txBody>
          <a:bodyPr/>
          <a:lstStyle/>
          <a:p>
            <a:pPr>
              <a:buNone/>
            </a:pPr>
            <a:r>
              <a:rPr lang="en-US" dirty="0" smtClean="0">
                <a:solidFill>
                  <a:srgbClr val="0070C0"/>
                </a:solidFill>
              </a:rPr>
              <a:t>Three approaches in Environmental Valuation:</a:t>
            </a:r>
          </a:p>
          <a:p>
            <a:pPr marL="514350" indent="-514350">
              <a:buAutoNum type="arabicParenBoth"/>
            </a:pPr>
            <a:r>
              <a:rPr lang="en-US" dirty="0" smtClean="0">
                <a:solidFill>
                  <a:srgbClr val="C00000"/>
                </a:solidFill>
              </a:rPr>
              <a:t>Averting </a:t>
            </a:r>
            <a:r>
              <a:rPr lang="en-US" dirty="0" err="1" smtClean="0">
                <a:solidFill>
                  <a:srgbClr val="C00000"/>
                </a:solidFill>
              </a:rPr>
              <a:t>Behaviour</a:t>
            </a:r>
            <a:r>
              <a:rPr lang="en-US" dirty="0" smtClean="0">
                <a:solidFill>
                  <a:srgbClr val="C00000"/>
                </a:solidFill>
              </a:rPr>
              <a:t> Approach</a:t>
            </a:r>
          </a:p>
          <a:p>
            <a:pPr marL="514350" indent="-514350">
              <a:buAutoNum type="arabicParenBoth"/>
            </a:pPr>
            <a:r>
              <a:rPr lang="en-US" dirty="0" smtClean="0">
                <a:solidFill>
                  <a:srgbClr val="C00000"/>
                </a:solidFill>
              </a:rPr>
              <a:t>The Weak Complementary Approach</a:t>
            </a:r>
          </a:p>
          <a:p>
            <a:pPr marL="514350" indent="-514350">
              <a:buAutoNum type="arabicParenBoth"/>
            </a:pPr>
            <a:r>
              <a:rPr lang="en-US" dirty="0" smtClean="0">
                <a:solidFill>
                  <a:srgbClr val="C00000"/>
                </a:solidFill>
              </a:rPr>
              <a:t>Hedonic Price Approach</a:t>
            </a:r>
            <a:endParaRPr lang="en-US" dirty="0">
              <a:solidFill>
                <a:srgbClr val="C00000"/>
              </a:solidFill>
            </a:endParaRPr>
          </a:p>
        </p:txBody>
      </p:sp>
      <p:sp>
        <p:nvSpPr>
          <p:cNvPr id="4" name="Date Placeholder 3"/>
          <p:cNvSpPr>
            <a:spLocks noGrp="1"/>
          </p:cNvSpPr>
          <p:nvPr>
            <p:ph type="dt" sz="half" idx="10"/>
          </p:nvPr>
        </p:nvSpPr>
        <p:spPr/>
        <p:txBody>
          <a:bodyPr/>
          <a:lstStyle/>
          <a:p>
            <a:fld id="{7C4D7F1E-1F08-44F7-8383-BED5368867FB}" type="datetime1">
              <a:rPr lang="en-US" smtClean="0"/>
              <a:pPr/>
              <a:t>28/07/2021</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
        <p:nvSpPr>
          <p:cNvPr id="6" name="Footer Placeholder 5"/>
          <p:cNvSpPr>
            <a:spLocks noGrp="1"/>
          </p:cNvSpPr>
          <p:nvPr>
            <p:ph type="ftr" sz="quarter" idx="11"/>
          </p:nvPr>
        </p:nvSpPr>
        <p:spPr/>
        <p:txBody>
          <a:bodyPr/>
          <a:lstStyle/>
          <a:p>
            <a:r>
              <a:rPr lang="fr-FR" smtClean="0"/>
              <a:t>Environmental Valuation Techniques                  Dr Santosh Kumar Meher</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FF0000"/>
                </a:solidFill>
              </a:rPr>
              <a:t>Environmental Valuation Techniques</a:t>
            </a:r>
            <a:endParaRPr lang="en-US" b="1" dirty="0">
              <a:solidFill>
                <a:srgbClr val="FF0000"/>
              </a:solidFill>
            </a:endParaRPr>
          </a:p>
        </p:txBody>
      </p:sp>
      <p:sp>
        <p:nvSpPr>
          <p:cNvPr id="3" name="Content Placeholder 2"/>
          <p:cNvSpPr>
            <a:spLocks noGrp="1"/>
          </p:cNvSpPr>
          <p:nvPr>
            <p:ph idx="1"/>
          </p:nvPr>
        </p:nvSpPr>
        <p:spPr>
          <a:xfrm>
            <a:off x="228600" y="1219200"/>
            <a:ext cx="8686800" cy="5410200"/>
          </a:xfrm>
        </p:spPr>
        <p:txBody>
          <a:bodyPr>
            <a:normAutofit fontScale="92500"/>
          </a:bodyPr>
          <a:lstStyle/>
          <a:p>
            <a:r>
              <a:rPr lang="en-US" dirty="0" smtClean="0">
                <a:solidFill>
                  <a:srgbClr val="0070C0"/>
                </a:solidFill>
              </a:rPr>
              <a:t>Economic valuation of environment is to estimate or assess the impact of changes in environment upon the welfare or utility of individuals. Therefore, this concept is based on the principles of ‘utilitarianism’.</a:t>
            </a:r>
          </a:p>
          <a:p>
            <a:r>
              <a:rPr lang="en-US" dirty="0" smtClean="0">
                <a:solidFill>
                  <a:srgbClr val="C00000"/>
                </a:solidFill>
              </a:rPr>
              <a:t>In economics a loss or gain in welfare needs to be measured in money terms.</a:t>
            </a:r>
          </a:p>
          <a:p>
            <a:r>
              <a:rPr lang="en-US" dirty="0" smtClean="0">
                <a:solidFill>
                  <a:srgbClr val="00B050"/>
                </a:solidFill>
              </a:rPr>
              <a:t>Gain or benefit is conceived in terms of increase in revenue or decrease in cost/outlay.</a:t>
            </a:r>
          </a:p>
          <a:p>
            <a:r>
              <a:rPr lang="en-US" dirty="0" smtClean="0">
                <a:solidFill>
                  <a:srgbClr val="00B0F0"/>
                </a:solidFill>
              </a:rPr>
              <a:t>In contrast, cost or loss is conceived in terms of an increase in monetary outlay or a reduction in revenue.</a:t>
            </a:r>
            <a:endParaRPr lang="en-US" dirty="0">
              <a:solidFill>
                <a:srgbClr val="00B0F0"/>
              </a:solidFill>
            </a:endParaRPr>
          </a:p>
        </p:txBody>
      </p:sp>
      <p:sp>
        <p:nvSpPr>
          <p:cNvPr id="4" name="Date Placeholder 3"/>
          <p:cNvSpPr>
            <a:spLocks noGrp="1"/>
          </p:cNvSpPr>
          <p:nvPr>
            <p:ph type="dt" sz="half" idx="10"/>
          </p:nvPr>
        </p:nvSpPr>
        <p:spPr/>
        <p:txBody>
          <a:bodyPr/>
          <a:lstStyle/>
          <a:p>
            <a:fld id="{8E1902FC-12CF-46D4-852C-5294CBE70E3C}" type="datetime1">
              <a:rPr lang="en-US" smtClean="0"/>
              <a:pPr/>
              <a:t>28/07/2021</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sp>
        <p:nvSpPr>
          <p:cNvPr id="6" name="Footer Placeholder 5"/>
          <p:cNvSpPr>
            <a:spLocks noGrp="1"/>
          </p:cNvSpPr>
          <p:nvPr>
            <p:ph type="ftr" sz="quarter" idx="11"/>
          </p:nvPr>
        </p:nvSpPr>
        <p:spPr/>
        <p:txBody>
          <a:bodyPr/>
          <a:lstStyle/>
          <a:p>
            <a:r>
              <a:rPr lang="fr-FR" smtClean="0"/>
              <a:t>Environmental Valuation Techniques                  Dr Santosh Kumar Meher</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How environmental valuation is done?</a:t>
            </a:r>
            <a:endParaRPr lang="en-US" dirty="0">
              <a:solidFill>
                <a:srgbClr val="FF0000"/>
              </a:solidFill>
            </a:endParaRPr>
          </a:p>
        </p:txBody>
      </p:sp>
      <p:sp>
        <p:nvSpPr>
          <p:cNvPr id="3" name="Content Placeholder 2"/>
          <p:cNvSpPr>
            <a:spLocks noGrp="1"/>
          </p:cNvSpPr>
          <p:nvPr>
            <p:ph idx="1"/>
          </p:nvPr>
        </p:nvSpPr>
        <p:spPr>
          <a:xfrm>
            <a:off x="228600" y="1066800"/>
            <a:ext cx="8686800" cy="5562600"/>
          </a:xfrm>
        </p:spPr>
        <p:txBody>
          <a:bodyPr>
            <a:normAutofit fontScale="85000" lnSpcReduction="10000"/>
          </a:bodyPr>
          <a:lstStyle/>
          <a:p>
            <a:r>
              <a:rPr lang="en-US" dirty="0" smtClean="0"/>
              <a:t>Economic valuation of environmental resource is done in money terms.</a:t>
            </a:r>
          </a:p>
          <a:p>
            <a:r>
              <a:rPr lang="en-US" dirty="0" smtClean="0"/>
              <a:t>This is based on how people reveal their preferences for the environmental resource. Unless people reveal their preferences for the goods in question it will be difficult to assign value/price.</a:t>
            </a:r>
          </a:p>
          <a:p>
            <a:r>
              <a:rPr lang="en-US" dirty="0" smtClean="0"/>
              <a:t>As competitive markets is absent in case of environmental resources, preference revelation is sought in two ways:</a:t>
            </a:r>
          </a:p>
          <a:p>
            <a:pPr>
              <a:buFont typeface="Wingdings" pitchFamily="2" charset="2"/>
              <a:buChar char="Ø"/>
            </a:pPr>
            <a:r>
              <a:rPr lang="en-US" dirty="0" smtClean="0"/>
              <a:t>By asking people about their willingness to pay (WTP), and</a:t>
            </a:r>
          </a:p>
          <a:p>
            <a:pPr>
              <a:buFont typeface="Wingdings" pitchFamily="2" charset="2"/>
              <a:buChar char="Ø"/>
            </a:pPr>
            <a:r>
              <a:rPr lang="en-US" dirty="0" smtClean="0"/>
              <a:t>By asking them about their willingness to accept (WTA)</a:t>
            </a:r>
          </a:p>
          <a:p>
            <a:r>
              <a:rPr lang="en-US" dirty="0" smtClean="0"/>
              <a:t>Money is retained as the measuring rod of the preferences because of the convenience of comparison between environmental value and developmental value.</a:t>
            </a:r>
            <a:endParaRPr lang="en-US" dirty="0"/>
          </a:p>
        </p:txBody>
      </p:sp>
      <p:sp>
        <p:nvSpPr>
          <p:cNvPr id="4" name="Date Placeholder 3"/>
          <p:cNvSpPr>
            <a:spLocks noGrp="1"/>
          </p:cNvSpPr>
          <p:nvPr>
            <p:ph type="dt" sz="half" idx="10"/>
          </p:nvPr>
        </p:nvSpPr>
        <p:spPr/>
        <p:txBody>
          <a:bodyPr/>
          <a:lstStyle/>
          <a:p>
            <a:fld id="{8C15A484-3DC1-4B71-88E9-88F8D8A5B494}" type="datetime1">
              <a:rPr lang="en-US" smtClean="0"/>
              <a:pPr/>
              <a:t>28/07/2021</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dirty="0"/>
          </a:p>
        </p:txBody>
      </p:sp>
      <p:sp>
        <p:nvSpPr>
          <p:cNvPr id="6" name="Footer Placeholder 5"/>
          <p:cNvSpPr>
            <a:spLocks noGrp="1"/>
          </p:cNvSpPr>
          <p:nvPr>
            <p:ph type="ftr" sz="quarter" idx="11"/>
          </p:nvPr>
        </p:nvSpPr>
        <p:spPr/>
        <p:txBody>
          <a:bodyPr/>
          <a:lstStyle/>
          <a:p>
            <a:r>
              <a:rPr lang="fr-FR" smtClean="0"/>
              <a:t>Environmental Valuation Techniques                  Dr Santosh Kumar Meher</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normAutofit fontScale="90000"/>
          </a:bodyPr>
          <a:lstStyle/>
          <a:p>
            <a:r>
              <a:rPr lang="en-US" dirty="0" smtClean="0"/>
              <a:t>Willingness to Pay (WTP) </a:t>
            </a:r>
            <a:r>
              <a:rPr lang="en-US" i="1" dirty="0" smtClean="0"/>
              <a:t>versus </a:t>
            </a:r>
            <a:r>
              <a:rPr lang="en-US" dirty="0" smtClean="0"/>
              <a:t>Willingness to Accept (WTA)</a:t>
            </a:r>
            <a:endParaRPr lang="en-US" dirty="0"/>
          </a:p>
        </p:txBody>
      </p:sp>
      <p:sp>
        <p:nvSpPr>
          <p:cNvPr id="3" name="Content Placeholder 2"/>
          <p:cNvSpPr>
            <a:spLocks noGrp="1"/>
          </p:cNvSpPr>
          <p:nvPr>
            <p:ph idx="1"/>
          </p:nvPr>
        </p:nvSpPr>
        <p:spPr>
          <a:xfrm>
            <a:off x="228600" y="1600200"/>
            <a:ext cx="8686800" cy="4800600"/>
          </a:xfrm>
        </p:spPr>
        <p:txBody>
          <a:bodyPr>
            <a:normAutofit lnSpcReduction="10000"/>
          </a:bodyPr>
          <a:lstStyle/>
          <a:p>
            <a:r>
              <a:rPr lang="en-US" dirty="0" smtClean="0"/>
              <a:t>In both cases the measurement of an environmental resource (benefit/cost) is measured in money terms.</a:t>
            </a:r>
          </a:p>
          <a:p>
            <a:r>
              <a:rPr lang="en-US" dirty="0" smtClean="0"/>
              <a:t>The principle is that since market is absent in case of environmental goods, WTP/WTA must be derived from other kinds of data.</a:t>
            </a:r>
          </a:p>
          <a:p>
            <a:r>
              <a:rPr lang="en-US" dirty="0" smtClean="0"/>
              <a:t>Individuals face trade-offs. Their goal is to </a:t>
            </a:r>
            <a:r>
              <a:rPr lang="en-US" dirty="0" err="1" smtClean="0"/>
              <a:t>maximise</a:t>
            </a:r>
            <a:r>
              <a:rPr lang="en-US" dirty="0" smtClean="0"/>
              <a:t> utility. In order to get a benefit an individual needs to sacrifice/exchange a value to maintain the same level of utility.</a:t>
            </a:r>
            <a:endParaRPr lang="en-US" dirty="0"/>
          </a:p>
        </p:txBody>
      </p:sp>
      <p:sp>
        <p:nvSpPr>
          <p:cNvPr id="4" name="Date Placeholder 3"/>
          <p:cNvSpPr>
            <a:spLocks noGrp="1"/>
          </p:cNvSpPr>
          <p:nvPr>
            <p:ph type="dt" sz="half" idx="10"/>
          </p:nvPr>
        </p:nvSpPr>
        <p:spPr/>
        <p:txBody>
          <a:bodyPr/>
          <a:lstStyle/>
          <a:p>
            <a:fld id="{72A51ADE-403F-488B-B721-3592DF0DB518}" type="datetime1">
              <a:rPr lang="en-US" smtClean="0"/>
              <a:pPr/>
              <a:t>28/07/2021</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
        <p:nvSpPr>
          <p:cNvPr id="6" name="Footer Placeholder 5"/>
          <p:cNvSpPr>
            <a:spLocks noGrp="1"/>
          </p:cNvSpPr>
          <p:nvPr>
            <p:ph type="ftr" sz="quarter" idx="11"/>
          </p:nvPr>
        </p:nvSpPr>
        <p:spPr/>
        <p:txBody>
          <a:bodyPr/>
          <a:lstStyle/>
          <a:p>
            <a:r>
              <a:rPr lang="fr-FR" smtClean="0"/>
              <a:t>Environmental Valuation Techniques                  Dr Santosh Kumar Meher</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096000"/>
          </a:xfrm>
        </p:spPr>
        <p:txBody>
          <a:bodyPr/>
          <a:lstStyle/>
          <a:p>
            <a:r>
              <a:rPr lang="en-US" dirty="0" smtClean="0"/>
              <a:t>The essence of this approach is to value a change by determining what people are willing to exchange so as to get equal satisfaction as it was before the change.</a:t>
            </a:r>
          </a:p>
          <a:p>
            <a:pPr>
              <a:buNone/>
            </a:pPr>
            <a:r>
              <a:rPr lang="en-US" dirty="0" smtClean="0"/>
              <a:t>			</a:t>
            </a:r>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a:p>
        </p:txBody>
      </p:sp>
      <p:cxnSp>
        <p:nvCxnSpPr>
          <p:cNvPr id="8" name="Straight Connector 7"/>
          <p:cNvCxnSpPr/>
          <p:nvPr/>
        </p:nvCxnSpPr>
        <p:spPr>
          <a:xfrm rot="5400000">
            <a:off x="1371600" y="3810000"/>
            <a:ext cx="2590800" cy="158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667000" y="5105400"/>
            <a:ext cx="2895600" cy="158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6" name="Arc 15"/>
          <p:cNvSpPr/>
          <p:nvPr/>
        </p:nvSpPr>
        <p:spPr>
          <a:xfrm rot="12072071">
            <a:off x="3044826" y="2331011"/>
            <a:ext cx="3201710" cy="2267298"/>
          </a:xfrm>
          <a:prstGeom prst="arc">
            <a:avLst>
              <a:gd name="adj1" fmla="val 13512172"/>
              <a:gd name="adj2" fmla="val 20861730"/>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p:cNvSpPr txBox="1"/>
          <p:nvPr/>
        </p:nvSpPr>
        <p:spPr>
          <a:xfrm>
            <a:off x="5181600" y="4495800"/>
            <a:ext cx="609600" cy="381000"/>
          </a:xfrm>
          <a:prstGeom prst="rect">
            <a:avLst/>
          </a:prstGeom>
          <a:noFill/>
        </p:spPr>
        <p:txBody>
          <a:bodyPr wrap="square" rtlCol="0">
            <a:spAutoFit/>
          </a:bodyPr>
          <a:lstStyle/>
          <a:p>
            <a:r>
              <a:rPr lang="en-US" dirty="0" smtClean="0"/>
              <a:t>IC</a:t>
            </a:r>
            <a:endParaRPr lang="en-US" dirty="0"/>
          </a:p>
        </p:txBody>
      </p:sp>
      <p:sp>
        <p:nvSpPr>
          <p:cNvPr id="18" name="TextBox 17"/>
          <p:cNvSpPr txBox="1"/>
          <p:nvPr/>
        </p:nvSpPr>
        <p:spPr>
          <a:xfrm>
            <a:off x="3810000" y="5105400"/>
            <a:ext cx="2514600" cy="369332"/>
          </a:xfrm>
          <a:prstGeom prst="rect">
            <a:avLst/>
          </a:prstGeom>
          <a:noFill/>
        </p:spPr>
        <p:txBody>
          <a:bodyPr wrap="square" rtlCol="0">
            <a:spAutoFit/>
          </a:bodyPr>
          <a:lstStyle/>
          <a:p>
            <a:r>
              <a:rPr lang="en-US" b="1" dirty="0" smtClean="0">
                <a:solidFill>
                  <a:srgbClr val="00B050"/>
                </a:solidFill>
              </a:rPr>
              <a:t>Environmental Resource</a:t>
            </a:r>
            <a:endParaRPr lang="en-US" b="1" dirty="0">
              <a:solidFill>
                <a:srgbClr val="00B050"/>
              </a:solidFill>
            </a:endParaRPr>
          </a:p>
        </p:txBody>
      </p:sp>
      <p:sp>
        <p:nvSpPr>
          <p:cNvPr id="19" name="TextBox 18"/>
          <p:cNvSpPr txBox="1"/>
          <p:nvPr/>
        </p:nvSpPr>
        <p:spPr>
          <a:xfrm rot="16200000">
            <a:off x="1670568" y="3053833"/>
            <a:ext cx="1600199" cy="369332"/>
          </a:xfrm>
          <a:prstGeom prst="rect">
            <a:avLst/>
          </a:prstGeom>
          <a:noFill/>
        </p:spPr>
        <p:txBody>
          <a:bodyPr wrap="square" rtlCol="0">
            <a:spAutoFit/>
          </a:bodyPr>
          <a:lstStyle/>
          <a:p>
            <a:r>
              <a:rPr lang="en-US" b="1" dirty="0" smtClean="0">
                <a:solidFill>
                  <a:srgbClr val="00B050"/>
                </a:solidFill>
              </a:rPr>
              <a:t>Money (Value)</a:t>
            </a:r>
            <a:endParaRPr lang="en-US" b="1" dirty="0">
              <a:solidFill>
                <a:srgbClr val="00B050"/>
              </a:solidFill>
            </a:endParaRPr>
          </a:p>
        </p:txBody>
      </p:sp>
      <p:sp>
        <p:nvSpPr>
          <p:cNvPr id="20" name="TextBox 19"/>
          <p:cNvSpPr txBox="1"/>
          <p:nvPr/>
        </p:nvSpPr>
        <p:spPr>
          <a:xfrm>
            <a:off x="2362200" y="4953000"/>
            <a:ext cx="533400" cy="369332"/>
          </a:xfrm>
          <a:prstGeom prst="rect">
            <a:avLst/>
          </a:prstGeom>
          <a:noFill/>
        </p:spPr>
        <p:txBody>
          <a:bodyPr wrap="square" rtlCol="0">
            <a:spAutoFit/>
          </a:bodyPr>
          <a:lstStyle/>
          <a:p>
            <a:r>
              <a:rPr lang="en-US" dirty="0" smtClean="0"/>
              <a:t>O</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096000"/>
          </a:xfrm>
        </p:spPr>
        <p:txBody>
          <a:bodyPr>
            <a:normAutofit fontScale="85000" lnSpcReduction="10000"/>
          </a:bodyPr>
          <a:lstStyle/>
          <a:p>
            <a:r>
              <a:rPr lang="en-US" dirty="0" smtClean="0"/>
              <a:t>There are two alternative measures:</a:t>
            </a:r>
          </a:p>
          <a:p>
            <a:pPr>
              <a:buFont typeface="Wingdings" pitchFamily="2" charset="2"/>
              <a:buChar char="v"/>
            </a:pPr>
            <a:r>
              <a:rPr lang="en-US" dirty="0" smtClean="0"/>
              <a:t>	Willingness to Pay (WTP)</a:t>
            </a:r>
          </a:p>
          <a:p>
            <a:pPr>
              <a:buFont typeface="Wingdings" pitchFamily="2" charset="2"/>
              <a:buChar char="v"/>
            </a:pPr>
            <a:r>
              <a:rPr lang="en-US" dirty="0" smtClean="0"/>
              <a:t> 	Willingness to Accept (WTA)</a:t>
            </a:r>
          </a:p>
          <a:p>
            <a:r>
              <a:rPr lang="en-US" dirty="0" smtClean="0"/>
              <a:t>The value of an environmental resource in terms of its benefits can be measured by an individual’s willingness to pay to maintain an existing environmental amenity/good/service (WTP), </a:t>
            </a:r>
          </a:p>
          <a:p>
            <a:pPr>
              <a:buNone/>
            </a:pPr>
            <a:r>
              <a:rPr lang="en-US" dirty="0" smtClean="0"/>
              <a:t>					or,</a:t>
            </a:r>
          </a:p>
          <a:p>
            <a:pPr>
              <a:buNone/>
            </a:pPr>
            <a:r>
              <a:rPr lang="en-US" dirty="0" smtClean="0"/>
              <a:t>	their willingness to accept compensation for the loss of amenity (WTA).</a:t>
            </a:r>
          </a:p>
          <a:p>
            <a:r>
              <a:rPr lang="en-US" dirty="0" smtClean="0"/>
              <a:t>There are large differences between people’s responses to WTP and WTA. WTA is generally two to three times higher than WTP. This suggests that individuals value what they have at present more than a gain in an existing service.</a:t>
            </a:r>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Methods of Valuation</a:t>
            </a:r>
            <a:endParaRPr lang="en-US" dirty="0"/>
          </a:p>
        </p:txBody>
      </p:sp>
      <p:sp>
        <p:nvSpPr>
          <p:cNvPr id="3" name="Content Placeholder 2"/>
          <p:cNvSpPr>
            <a:spLocks noGrp="1"/>
          </p:cNvSpPr>
          <p:nvPr>
            <p:ph idx="1"/>
          </p:nvPr>
        </p:nvSpPr>
        <p:spPr>
          <a:xfrm>
            <a:off x="152400" y="1066800"/>
            <a:ext cx="8763000" cy="5334000"/>
          </a:xfrm>
        </p:spPr>
        <p:txBody>
          <a:bodyPr>
            <a:normAutofit/>
          </a:bodyPr>
          <a:lstStyle/>
          <a:p>
            <a:pPr>
              <a:buNone/>
            </a:pPr>
            <a:r>
              <a:rPr lang="en-US" dirty="0" smtClean="0"/>
              <a:t>		           Methods</a:t>
            </a:r>
          </a:p>
          <a:p>
            <a:pPr>
              <a:buNone/>
            </a:pPr>
            <a:endParaRPr lang="en-US" dirty="0" smtClean="0"/>
          </a:p>
          <a:p>
            <a:pPr>
              <a:buNone/>
            </a:pPr>
            <a:r>
              <a:rPr lang="en-US" dirty="0" smtClean="0"/>
              <a:t>Market-based	     Non-market based</a:t>
            </a:r>
          </a:p>
          <a:p>
            <a:pPr>
              <a:buNone/>
            </a:pPr>
            <a:endParaRPr lang="en-US" dirty="0" smtClean="0"/>
          </a:p>
          <a:p>
            <a:pPr>
              <a:buNone/>
            </a:pPr>
            <a:r>
              <a:rPr lang="en-US" dirty="0" smtClean="0"/>
              <a:t>       Surrogate market 		             Simulate market</a:t>
            </a:r>
          </a:p>
          <a:p>
            <a:pPr>
              <a:buNone/>
            </a:pPr>
            <a:r>
              <a:rPr lang="en-US" dirty="0" smtClean="0"/>
              <a:t>               Method				          </a:t>
            </a:r>
            <a:r>
              <a:rPr lang="en-US" dirty="0" err="1" smtClean="0"/>
              <a:t>Method</a:t>
            </a:r>
            <a:endParaRPr lang="en-US" dirty="0" smtClean="0"/>
          </a:p>
          <a:p>
            <a:pPr>
              <a:buNone/>
            </a:pPr>
            <a:endParaRPr lang="en-US" dirty="0" smtClean="0"/>
          </a:p>
          <a:p>
            <a:pPr>
              <a:buNone/>
            </a:pPr>
            <a:r>
              <a:rPr lang="en-US" dirty="0" smtClean="0"/>
              <a:t>Hedonic Price	Travel cost      Contingent Valuation</a:t>
            </a:r>
          </a:p>
          <a:p>
            <a:pPr>
              <a:buNone/>
            </a:pPr>
            <a:r>
              <a:rPr lang="en-US" dirty="0" smtClean="0"/>
              <a:t>	Method		  </a:t>
            </a:r>
            <a:r>
              <a:rPr lang="en-US" dirty="0" err="1" smtClean="0"/>
              <a:t>Method</a:t>
            </a:r>
            <a:r>
              <a:rPr lang="en-US" dirty="0" smtClean="0"/>
              <a:t>		       </a:t>
            </a:r>
            <a:r>
              <a:rPr lang="en-US" dirty="0" err="1" smtClean="0"/>
              <a:t>Method</a:t>
            </a:r>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a:p>
        </p:txBody>
      </p:sp>
      <p:cxnSp>
        <p:nvCxnSpPr>
          <p:cNvPr id="8" name="Straight Arrow Connector 7"/>
          <p:cNvCxnSpPr/>
          <p:nvPr/>
        </p:nvCxnSpPr>
        <p:spPr>
          <a:xfrm rot="5400000">
            <a:off x="2782094" y="17137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4915694" y="28567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6896894" y="4914106"/>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a:off x="3544094" y="52189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1029494" y="52189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2020094" y="46855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7658894" y="33901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2020094" y="33901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143000" y="1905000"/>
            <a:ext cx="3581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209800" y="3200400"/>
            <a:ext cx="5715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219200" y="5029200"/>
            <a:ext cx="2590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953294" y="21709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4534694" y="21709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Non-market-based Method</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Non-market based methods are of two types: </a:t>
            </a:r>
            <a:r>
              <a:rPr lang="en-US" i="1" dirty="0" smtClean="0"/>
              <a:t>Surrogate market methods and Simulated  market methods.</a:t>
            </a:r>
          </a:p>
          <a:p>
            <a:r>
              <a:rPr lang="en-US" dirty="0" smtClean="0"/>
              <a:t>Surrogate Method</a:t>
            </a:r>
          </a:p>
          <a:p>
            <a:pPr indent="287338">
              <a:buFont typeface="Wingdings" pitchFamily="2" charset="2"/>
              <a:buChar char="Ø"/>
            </a:pPr>
            <a:r>
              <a:rPr lang="en-US" dirty="0" smtClean="0"/>
              <a:t>	Hedonic Price Method</a:t>
            </a:r>
          </a:p>
          <a:p>
            <a:pPr indent="287338">
              <a:buFont typeface="Wingdings" pitchFamily="2" charset="2"/>
              <a:buChar char="Ø"/>
            </a:pPr>
            <a:r>
              <a:rPr lang="en-US" dirty="0" smtClean="0"/>
              <a:t>   Travel Cost Method</a:t>
            </a:r>
          </a:p>
          <a:p>
            <a:pPr marL="0" indent="404813"/>
            <a:r>
              <a:rPr lang="en-US" dirty="0" smtClean="0"/>
              <a:t>Simulated Market Method</a:t>
            </a:r>
          </a:p>
          <a:p>
            <a:pPr marL="404813" indent="0">
              <a:buFont typeface="Wingdings" pitchFamily="2" charset="2"/>
              <a:buChar char="Ø"/>
            </a:pPr>
            <a:r>
              <a:rPr lang="en-US" dirty="0" smtClean="0"/>
              <a:t> Contingent </a:t>
            </a:r>
            <a:r>
              <a:rPr lang="en-US" smtClean="0"/>
              <a:t>Valuation Method (CVM)</a:t>
            </a:r>
            <a:endParaRPr lang="en-US" dirty="0" smtClean="0"/>
          </a:p>
          <a:p>
            <a:pPr lvl="1">
              <a:buFont typeface="Wingdings" pitchFamily="2" charset="2"/>
              <a:buChar char="Ø"/>
            </a:pPr>
            <a:endParaRPr lang="en-US" dirty="0" smtClean="0"/>
          </a:p>
          <a:p>
            <a:pPr>
              <a:buNone/>
            </a:pPr>
            <a:r>
              <a:rPr lang="en-US" dirty="0" smtClean="0"/>
              <a:t>		</a:t>
            </a:r>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Surrogate Market Method</a:t>
            </a:r>
            <a:endParaRPr lang="en-US" dirty="0">
              <a:solidFill>
                <a:srgbClr val="FF0000"/>
              </a:solidFill>
            </a:endParaRPr>
          </a:p>
        </p:txBody>
      </p:sp>
      <p:sp>
        <p:nvSpPr>
          <p:cNvPr id="3" name="Content Placeholder 2"/>
          <p:cNvSpPr>
            <a:spLocks noGrp="1"/>
          </p:cNvSpPr>
          <p:nvPr>
            <p:ph idx="1"/>
          </p:nvPr>
        </p:nvSpPr>
        <p:spPr>
          <a:xfrm>
            <a:off x="228600" y="1143000"/>
            <a:ext cx="8686800" cy="5181600"/>
          </a:xfrm>
        </p:spPr>
        <p:txBody>
          <a:bodyPr>
            <a:normAutofit fontScale="85000" lnSpcReduction="10000"/>
          </a:bodyPr>
          <a:lstStyle/>
          <a:p>
            <a:r>
              <a:rPr lang="en-US" dirty="0" smtClean="0"/>
              <a:t>Surrogate market method uses observable market prices for one good (on the basis of data available) to estimate the value of an environmental resource that does not have its own price.</a:t>
            </a:r>
          </a:p>
          <a:p>
            <a:r>
              <a:rPr lang="en-US" dirty="0" smtClean="0"/>
              <a:t>Since many environmental resources do not have established market prices their values can be derived from information acquired through surrogate markets.</a:t>
            </a:r>
          </a:p>
          <a:p>
            <a:r>
              <a:rPr lang="en-US" dirty="0" smtClean="0"/>
              <a:t>In some cases, it may be possible to estimate the value of an environmental good/service (resource) by examining the price paid for a closely associated market good (i.e., the good traded in the market). Such market goods are referred to as surrogate market goods.</a:t>
            </a:r>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019800"/>
          </a:xfrm>
        </p:spPr>
        <p:txBody>
          <a:bodyPr/>
          <a:lstStyle/>
          <a:p>
            <a:r>
              <a:rPr lang="en-US" dirty="0" smtClean="0"/>
              <a:t>The most commonly accepted surrogate market goods are property and </a:t>
            </a:r>
            <a:r>
              <a:rPr lang="en-US" dirty="0" err="1" smtClean="0"/>
              <a:t>labour</a:t>
            </a:r>
            <a:r>
              <a:rPr lang="en-US" dirty="0" smtClean="0"/>
              <a:t>. On the basis of the market prices of property and </a:t>
            </a:r>
            <a:r>
              <a:rPr lang="en-US" dirty="0" err="1" smtClean="0"/>
              <a:t>labour</a:t>
            </a:r>
            <a:r>
              <a:rPr lang="en-US" dirty="0" smtClean="0"/>
              <a:t> one can determine the value of an environmental resource </a:t>
            </a:r>
            <a:r>
              <a:rPr lang="en-US" dirty="0" smtClean="0">
                <a:solidFill>
                  <a:srgbClr val="C00000"/>
                </a:solidFill>
              </a:rPr>
              <a:t>(Monetization of environmental resource</a:t>
            </a:r>
            <a:r>
              <a:rPr lang="en-US" dirty="0" smtClean="0">
                <a:solidFill>
                  <a:srgbClr val="C00000"/>
                </a:solidFill>
              </a:rPr>
              <a:t>).</a:t>
            </a:r>
          </a:p>
          <a:p>
            <a:r>
              <a:rPr lang="en-US" dirty="0" smtClean="0"/>
              <a:t>The two popular methods applied as surrogate market methods are:</a:t>
            </a:r>
          </a:p>
          <a:p>
            <a:pPr>
              <a:buNone/>
            </a:pPr>
            <a:r>
              <a:rPr lang="en-US" dirty="0" smtClean="0"/>
              <a:t>	</a:t>
            </a:r>
            <a:r>
              <a:rPr lang="en-US" dirty="0" smtClean="0"/>
              <a:t>1. </a:t>
            </a:r>
            <a:r>
              <a:rPr lang="en-US" dirty="0" smtClean="0">
                <a:solidFill>
                  <a:srgbClr val="C00000"/>
                </a:solidFill>
              </a:rPr>
              <a:t>Hedonic Price Method</a:t>
            </a:r>
          </a:p>
          <a:p>
            <a:pPr>
              <a:buNone/>
            </a:pPr>
            <a:r>
              <a:rPr lang="en-US" dirty="0" smtClean="0"/>
              <a:t>	</a:t>
            </a:r>
            <a:r>
              <a:rPr lang="en-US" dirty="0" smtClean="0"/>
              <a:t>2. </a:t>
            </a:r>
            <a:r>
              <a:rPr lang="en-US" dirty="0" smtClean="0">
                <a:solidFill>
                  <a:srgbClr val="C00000"/>
                </a:solidFill>
              </a:rPr>
              <a:t>Travel Cost Method</a:t>
            </a:r>
            <a:endParaRPr lang="en-US" dirty="0" smtClean="0">
              <a:solidFill>
                <a:srgbClr val="C00000"/>
              </a:solidFill>
            </a:endParaRPr>
          </a:p>
          <a:p>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C00000"/>
                </a:solidFill>
              </a:rPr>
              <a:t>1. Hedonic Price Method</a:t>
            </a:r>
            <a:endParaRPr lang="en-US" dirty="0">
              <a:solidFill>
                <a:srgbClr val="C00000"/>
              </a:solidFill>
            </a:endParaRPr>
          </a:p>
        </p:txBody>
      </p:sp>
      <p:sp>
        <p:nvSpPr>
          <p:cNvPr id="3" name="Content Placeholder 2"/>
          <p:cNvSpPr>
            <a:spLocks noGrp="1"/>
          </p:cNvSpPr>
          <p:nvPr>
            <p:ph idx="1"/>
          </p:nvPr>
        </p:nvSpPr>
        <p:spPr>
          <a:xfrm>
            <a:off x="228600" y="990600"/>
            <a:ext cx="8763000" cy="5334000"/>
          </a:xfrm>
        </p:spPr>
        <p:txBody>
          <a:bodyPr>
            <a:normAutofit/>
          </a:bodyPr>
          <a:lstStyle/>
          <a:p>
            <a:r>
              <a:rPr lang="en-US" dirty="0" smtClean="0"/>
              <a:t>Hedonic Price Method involves statistical analysis of market prices of certain goods, viz. property and </a:t>
            </a:r>
            <a:r>
              <a:rPr lang="en-US" dirty="0" err="1" smtClean="0"/>
              <a:t>labour</a:t>
            </a:r>
            <a:r>
              <a:rPr lang="en-US" dirty="0" smtClean="0"/>
              <a:t>, to infer a price for environmental quality.</a:t>
            </a:r>
          </a:p>
          <a:p>
            <a:r>
              <a:rPr lang="en-US" dirty="0" smtClean="0"/>
              <a:t>It is based on the justification of evaluating actions in terms of how much pleasure and how little pain they produce.</a:t>
            </a:r>
          </a:p>
          <a:p>
            <a:r>
              <a:rPr lang="en-US" dirty="0" smtClean="0"/>
              <a:t>The method estimates economic values for ecosystem or environmental resources that directly affect market prices of certain goods.</a:t>
            </a:r>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019800"/>
          </a:xfrm>
        </p:spPr>
        <p:txBody>
          <a:bodyPr/>
          <a:lstStyle/>
          <a:p>
            <a:pPr>
              <a:buNone/>
            </a:pPr>
            <a:r>
              <a:rPr lang="en-US" dirty="0" smtClean="0"/>
              <a:t>	  </a:t>
            </a:r>
            <a:r>
              <a:rPr lang="en-US" sz="3600" dirty="0" smtClean="0">
                <a:solidFill>
                  <a:srgbClr val="C00000"/>
                </a:solidFill>
              </a:rPr>
              <a:t>Techniques of Hedonic Price Method</a:t>
            </a:r>
          </a:p>
          <a:p>
            <a:pPr>
              <a:buNone/>
            </a:pPr>
            <a:endParaRPr lang="en-US" dirty="0" smtClean="0">
              <a:solidFill>
                <a:srgbClr val="C00000"/>
              </a:solidFill>
            </a:endParaRPr>
          </a:p>
          <a:p>
            <a:r>
              <a:rPr lang="en-US" dirty="0" smtClean="0"/>
              <a:t>There are </a:t>
            </a:r>
            <a:r>
              <a:rPr lang="en-US" dirty="0" smtClean="0">
                <a:solidFill>
                  <a:schemeClr val="accent6">
                    <a:lumMod val="75000"/>
                  </a:schemeClr>
                </a:solidFill>
              </a:rPr>
              <a:t>three</a:t>
            </a:r>
            <a:r>
              <a:rPr lang="en-US" dirty="0" smtClean="0"/>
              <a:t> techniques followed in the Hedonic Price Method. They are</a:t>
            </a:r>
          </a:p>
          <a:p>
            <a:pPr>
              <a:buNone/>
            </a:pPr>
            <a:r>
              <a:rPr lang="en-US" dirty="0" smtClean="0"/>
              <a:t>	</a:t>
            </a:r>
            <a:r>
              <a:rPr lang="en-US" dirty="0" smtClean="0"/>
              <a:t>(A) </a:t>
            </a:r>
            <a:r>
              <a:rPr lang="en-US" dirty="0" smtClean="0">
                <a:solidFill>
                  <a:srgbClr val="00B050"/>
                </a:solidFill>
              </a:rPr>
              <a:t>Property Value Technique</a:t>
            </a:r>
          </a:p>
          <a:p>
            <a:pPr>
              <a:buNone/>
            </a:pPr>
            <a:r>
              <a:rPr lang="en-US" dirty="0" smtClean="0"/>
              <a:t>	</a:t>
            </a:r>
            <a:r>
              <a:rPr lang="en-US" dirty="0" smtClean="0"/>
              <a:t>(B) </a:t>
            </a:r>
            <a:r>
              <a:rPr lang="en-US" dirty="0" smtClean="0">
                <a:solidFill>
                  <a:srgbClr val="0070C0"/>
                </a:solidFill>
              </a:rPr>
              <a:t>Wage-differential Technique</a:t>
            </a:r>
          </a:p>
          <a:p>
            <a:pPr>
              <a:buNone/>
            </a:pPr>
            <a:r>
              <a:rPr lang="en-US" dirty="0" smtClean="0"/>
              <a:t>	</a:t>
            </a:r>
            <a:r>
              <a:rPr lang="en-US" dirty="0" smtClean="0"/>
              <a:t>(C) </a:t>
            </a:r>
            <a:r>
              <a:rPr lang="en-US" dirty="0" smtClean="0">
                <a:solidFill>
                  <a:schemeClr val="accent6">
                    <a:lumMod val="75000"/>
                  </a:schemeClr>
                </a:solidFill>
              </a:rPr>
              <a:t>Proxy-good Technique</a:t>
            </a:r>
            <a:endParaRPr lang="en-US" dirty="0">
              <a:solidFill>
                <a:schemeClr val="accent6">
                  <a:lumMod val="75000"/>
                </a:schemeClr>
              </a:solidFill>
            </a:endParaRPr>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39762"/>
          </a:xfrm>
        </p:spPr>
        <p:txBody>
          <a:bodyPr>
            <a:normAutofit fontScale="90000"/>
          </a:bodyPr>
          <a:lstStyle/>
          <a:p>
            <a:r>
              <a:rPr lang="en-US" dirty="0" smtClean="0">
                <a:solidFill>
                  <a:schemeClr val="accent6">
                    <a:lumMod val="75000"/>
                  </a:schemeClr>
                </a:solidFill>
              </a:rPr>
              <a:t>(A) Property Value Technique</a:t>
            </a:r>
            <a:endParaRPr lang="en-US" dirty="0">
              <a:solidFill>
                <a:schemeClr val="accent6">
                  <a:lumMod val="75000"/>
                </a:schemeClr>
              </a:solidFill>
            </a:endParaRPr>
          </a:p>
        </p:txBody>
      </p:sp>
      <p:sp>
        <p:nvSpPr>
          <p:cNvPr id="3" name="Content Placeholder 2"/>
          <p:cNvSpPr>
            <a:spLocks noGrp="1"/>
          </p:cNvSpPr>
          <p:nvPr>
            <p:ph idx="1"/>
          </p:nvPr>
        </p:nvSpPr>
        <p:spPr>
          <a:xfrm>
            <a:off x="228600" y="1066800"/>
            <a:ext cx="8686800" cy="5257800"/>
          </a:xfrm>
        </p:spPr>
        <p:txBody>
          <a:bodyPr>
            <a:normAutofit fontScale="85000" lnSpcReduction="20000"/>
          </a:bodyPr>
          <a:lstStyle/>
          <a:p>
            <a:pPr marL="514350" indent="-514350">
              <a:buFont typeface="Wingdings" pitchFamily="2" charset="2"/>
              <a:buChar char="Ø"/>
            </a:pPr>
            <a:r>
              <a:rPr lang="en-US" dirty="0" smtClean="0">
                <a:solidFill>
                  <a:srgbClr val="0070C0"/>
                </a:solidFill>
              </a:rPr>
              <a:t>This technique is based on the premise that environmental characteristics/qualities are bought and sold.</a:t>
            </a:r>
          </a:p>
          <a:p>
            <a:pPr marL="514350" indent="-514350"/>
            <a:r>
              <a:rPr lang="en-US" dirty="0" smtClean="0"/>
              <a:t>This technique uses the price differential in the property due to environmental differential as the basis of valuation of an environmental resource.</a:t>
            </a:r>
          </a:p>
          <a:p>
            <a:pPr marL="514350" indent="-514350"/>
            <a:r>
              <a:rPr lang="en-US" dirty="0" smtClean="0"/>
              <a:t>The well-known economic principle that price reflects the benefit of the good applies in case of private goods.</a:t>
            </a:r>
          </a:p>
          <a:p>
            <a:pPr marL="514350" indent="-514350"/>
            <a:r>
              <a:rPr lang="en-US" dirty="0" smtClean="0"/>
              <a:t>Applying the similar logic, it is stated that the price paid for a property directly reflects the benefits (values) of the characteristics/features of the property (facilities attached to the property. For example: Trading of environmental characteristics like clean air, peace, quiet, beauty, etc.</a:t>
            </a:r>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6096000"/>
          </a:xfrm>
        </p:spPr>
        <p:txBody>
          <a:bodyPr>
            <a:normAutofit fontScale="92500" lnSpcReduction="10000"/>
          </a:bodyPr>
          <a:lstStyle/>
          <a:p>
            <a:pPr algn="just"/>
            <a:r>
              <a:rPr lang="en-US" dirty="0" smtClean="0"/>
              <a:t>In this method, a comparison is made between different properties/features/characteristics on the basis of environmental amenities available with them. For example, if two houses differ in only one environmental characteristic, the difference in price is the value of that characteristic. </a:t>
            </a:r>
          </a:p>
          <a:p>
            <a:pPr algn="just"/>
            <a:r>
              <a:rPr lang="en-US" dirty="0" smtClean="0"/>
              <a:t>This method considers the environmental factors, such as, road access, quality of view and noise as significant determinants of property value.</a:t>
            </a:r>
          </a:p>
          <a:p>
            <a:pPr algn="just"/>
            <a:r>
              <a:rPr lang="en-US" dirty="0" smtClean="0"/>
              <a:t>The price of a property is split into the prices of its individual characteristics and marginal willingness to pay for each characteristic shall be taken as the marginal price or simply the individual price of the characteristic.</a:t>
            </a:r>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solidFill>
                  <a:srgbClr val="0070C0"/>
                </a:solidFill>
              </a:rPr>
              <a:t>Merits and Demerits of Property Value Technique</a:t>
            </a:r>
            <a:endParaRPr lang="en-US" sz="2800" b="1" dirty="0">
              <a:solidFill>
                <a:srgbClr val="0070C0"/>
              </a:solidFill>
            </a:endParaRPr>
          </a:p>
        </p:txBody>
      </p:sp>
      <p:sp>
        <p:nvSpPr>
          <p:cNvPr id="3" name="Content Placeholder 2"/>
          <p:cNvSpPr>
            <a:spLocks noGrp="1"/>
          </p:cNvSpPr>
          <p:nvPr>
            <p:ph idx="1"/>
          </p:nvPr>
        </p:nvSpPr>
        <p:spPr>
          <a:xfrm>
            <a:off x="228600" y="838200"/>
            <a:ext cx="8686800" cy="5486400"/>
          </a:xfrm>
        </p:spPr>
        <p:txBody>
          <a:bodyPr>
            <a:noAutofit/>
          </a:bodyPr>
          <a:lstStyle/>
          <a:p>
            <a:pPr algn="just"/>
            <a:r>
              <a:rPr lang="en-US" sz="2400" dirty="0" smtClean="0">
                <a:solidFill>
                  <a:schemeClr val="accent6">
                    <a:lumMod val="75000"/>
                  </a:schemeClr>
                </a:solidFill>
              </a:rPr>
              <a:t>Merits (Benefits):</a:t>
            </a:r>
          </a:p>
          <a:p>
            <a:pPr algn="just">
              <a:buNone/>
            </a:pPr>
            <a:r>
              <a:rPr lang="en-US" sz="2400" dirty="0" smtClean="0">
                <a:solidFill>
                  <a:schemeClr val="accent6">
                    <a:lumMod val="75000"/>
                  </a:schemeClr>
                </a:solidFill>
              </a:rPr>
              <a:t>	</a:t>
            </a:r>
            <a:r>
              <a:rPr lang="en-US" sz="2400" dirty="0" smtClean="0"/>
              <a:t>1. It is able to derive money values. (</a:t>
            </a:r>
            <a:r>
              <a:rPr lang="en-US" sz="2400" dirty="0" err="1" smtClean="0"/>
              <a:t>Monetisation</a:t>
            </a:r>
            <a:r>
              <a:rPr lang="en-US" sz="2400" dirty="0" smtClean="0"/>
              <a:t> of values is possible)</a:t>
            </a:r>
          </a:p>
          <a:p>
            <a:pPr algn="just">
              <a:buNone/>
            </a:pPr>
            <a:r>
              <a:rPr lang="en-US" sz="2400" dirty="0" smtClean="0">
                <a:solidFill>
                  <a:schemeClr val="accent6">
                    <a:lumMod val="75000"/>
                  </a:schemeClr>
                </a:solidFill>
              </a:rPr>
              <a:t>	</a:t>
            </a:r>
            <a:r>
              <a:rPr lang="en-US" sz="2400" dirty="0" smtClean="0"/>
              <a:t>2. It uses actual market prices.</a:t>
            </a:r>
          </a:p>
          <a:p>
            <a:pPr algn="just">
              <a:buNone/>
            </a:pPr>
            <a:r>
              <a:rPr lang="en-US" sz="2400" dirty="0" smtClean="0"/>
              <a:t>	</a:t>
            </a:r>
            <a:r>
              <a:rPr lang="en-US" sz="2400" dirty="0" smtClean="0"/>
              <a:t>3. It measures price differential due to differences in environmental characteristics (in money terms).</a:t>
            </a:r>
          </a:p>
          <a:p>
            <a:pPr algn="just"/>
            <a:r>
              <a:rPr lang="en-US" sz="2400" dirty="0" smtClean="0">
                <a:solidFill>
                  <a:schemeClr val="accent6">
                    <a:lumMod val="75000"/>
                  </a:schemeClr>
                </a:solidFill>
              </a:rPr>
              <a:t>Demerits (Difficulties):</a:t>
            </a:r>
          </a:p>
          <a:p>
            <a:pPr algn="just">
              <a:buNone/>
            </a:pPr>
            <a:r>
              <a:rPr lang="en-US" sz="2400" dirty="0" smtClean="0"/>
              <a:t>	</a:t>
            </a:r>
            <a:r>
              <a:rPr lang="en-US" sz="2400" dirty="0" smtClean="0"/>
              <a:t>1. It is difficult to split characteristic of a property.</a:t>
            </a:r>
          </a:p>
          <a:p>
            <a:pPr algn="just">
              <a:buNone/>
            </a:pPr>
            <a:r>
              <a:rPr lang="en-US" sz="2400" dirty="0" smtClean="0"/>
              <a:t>	</a:t>
            </a:r>
            <a:r>
              <a:rPr lang="en-US" sz="2400" dirty="0" smtClean="0"/>
              <a:t>2. We need a competitive market for property to collect data.</a:t>
            </a:r>
          </a:p>
          <a:p>
            <a:pPr algn="just">
              <a:buNone/>
            </a:pPr>
            <a:r>
              <a:rPr lang="en-US" sz="2400" dirty="0" smtClean="0"/>
              <a:t>	</a:t>
            </a:r>
            <a:r>
              <a:rPr lang="en-US" sz="2400" dirty="0" smtClean="0"/>
              <a:t>3. It is implied from the above that buyers and sellers must bargain to arrive at a final price.</a:t>
            </a:r>
          </a:p>
          <a:p>
            <a:pPr algn="just">
              <a:buNone/>
            </a:pPr>
            <a:r>
              <a:rPr lang="en-US" sz="2400" dirty="0" smtClean="0"/>
              <a:t>	</a:t>
            </a:r>
            <a:r>
              <a:rPr lang="en-US" sz="2400" dirty="0" smtClean="0"/>
              <a:t>4. Perfect information about the environmental characteristic must be circulated among all, which is difficult.</a:t>
            </a:r>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smtClean="0"/>
              <a:t>(B) The Wage-differential Technique</a:t>
            </a:r>
            <a:endParaRPr lang="en-US" dirty="0"/>
          </a:p>
        </p:txBody>
      </p:sp>
      <p:sp>
        <p:nvSpPr>
          <p:cNvPr id="3" name="Content Placeholder 2"/>
          <p:cNvSpPr>
            <a:spLocks noGrp="1"/>
          </p:cNvSpPr>
          <p:nvPr>
            <p:ph idx="1"/>
          </p:nvPr>
        </p:nvSpPr>
        <p:spPr>
          <a:xfrm>
            <a:off x="152400" y="1295400"/>
            <a:ext cx="8763000" cy="5029200"/>
          </a:xfrm>
        </p:spPr>
        <p:txBody>
          <a:bodyPr>
            <a:normAutofit fontScale="92500" lnSpcReduction="10000"/>
          </a:bodyPr>
          <a:lstStyle/>
          <a:p>
            <a:r>
              <a:rPr lang="en-US" dirty="0" smtClean="0"/>
              <a:t>The fundamental basis of valuation by following this technique is wage differences in similar jobs in different geographical regions due to difference in environmental qualities between them.</a:t>
            </a:r>
          </a:p>
          <a:p>
            <a:r>
              <a:rPr lang="en-US" dirty="0" smtClean="0"/>
              <a:t>The amount of wage differences shall determine the value of each environmental characteristic.</a:t>
            </a:r>
          </a:p>
          <a:p>
            <a:r>
              <a:rPr lang="en-US" dirty="0" smtClean="0"/>
              <a:t>Example: Higher wages for the workers in areas with more pollution, less amenities or greater health risks.</a:t>
            </a:r>
          </a:p>
          <a:p>
            <a:r>
              <a:rPr lang="en-US" dirty="0" smtClean="0">
                <a:solidFill>
                  <a:schemeClr val="accent6">
                    <a:lumMod val="75000"/>
                  </a:schemeClr>
                </a:solidFill>
              </a:rPr>
              <a:t>Difficulties:</a:t>
            </a:r>
          </a:p>
          <a:p>
            <a:pPr>
              <a:buNone/>
            </a:pPr>
            <a:r>
              <a:rPr lang="en-US" dirty="0" smtClean="0"/>
              <a:t>	</a:t>
            </a:r>
            <a:r>
              <a:rPr lang="en-US" dirty="0" smtClean="0"/>
              <a:t>People have no adequate information/knowledge about the risks associated with a job.</a:t>
            </a:r>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 The Proxy-good Technique</a:t>
            </a:r>
            <a:endParaRPr lang="en-US" dirty="0"/>
          </a:p>
        </p:txBody>
      </p:sp>
      <p:sp>
        <p:nvSpPr>
          <p:cNvPr id="3" name="Content Placeholder 2"/>
          <p:cNvSpPr>
            <a:spLocks noGrp="1"/>
          </p:cNvSpPr>
          <p:nvPr>
            <p:ph idx="1"/>
          </p:nvPr>
        </p:nvSpPr>
        <p:spPr>
          <a:xfrm>
            <a:off x="228600" y="1143000"/>
            <a:ext cx="8686800" cy="5105400"/>
          </a:xfrm>
        </p:spPr>
        <p:txBody>
          <a:bodyPr>
            <a:normAutofit fontScale="92500" lnSpcReduction="20000"/>
          </a:bodyPr>
          <a:lstStyle/>
          <a:p>
            <a:r>
              <a:rPr lang="en-US" dirty="0" smtClean="0"/>
              <a:t>In this technique, a marketed good is held as a proxy for an environmental resource if that good is considered as a substitute of the environmental good. Thus, the market price of the private good may be treated as the appropriate value of the environmental resource.</a:t>
            </a:r>
          </a:p>
          <a:p>
            <a:r>
              <a:rPr lang="en-US" dirty="0" smtClean="0">
                <a:solidFill>
                  <a:schemeClr val="accent6">
                    <a:lumMod val="75000"/>
                  </a:schemeClr>
                </a:solidFill>
              </a:rPr>
              <a:t>Example: </a:t>
            </a:r>
            <a:r>
              <a:rPr lang="en-US" dirty="0" smtClean="0"/>
              <a:t>The determination of cost of making a residential area mosquito free can be done by finding the value of the mosquito repellent currently purchased by the people in the locality.</a:t>
            </a:r>
          </a:p>
          <a:p>
            <a:r>
              <a:rPr lang="en-US" dirty="0" smtClean="0">
                <a:solidFill>
                  <a:schemeClr val="accent6">
                    <a:lumMod val="75000"/>
                  </a:schemeClr>
                </a:solidFill>
              </a:rPr>
              <a:t>Requirement: </a:t>
            </a:r>
            <a:r>
              <a:rPr lang="en-US" dirty="0" smtClean="0"/>
              <a:t>The proxy provides the same kind of satisfaction in equal amounts to the same kind of people.</a:t>
            </a:r>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solidFill>
                  <a:srgbClr val="FF0000"/>
                </a:solidFill>
              </a:rPr>
              <a:t>(2) Travel Cost Method</a:t>
            </a:r>
            <a:endParaRPr lang="en-US" dirty="0">
              <a:solidFill>
                <a:srgbClr val="FF0000"/>
              </a:solidFill>
            </a:endParaRPr>
          </a:p>
        </p:txBody>
      </p:sp>
      <p:sp>
        <p:nvSpPr>
          <p:cNvPr id="3" name="Content Placeholder 2"/>
          <p:cNvSpPr>
            <a:spLocks noGrp="1"/>
          </p:cNvSpPr>
          <p:nvPr>
            <p:ph idx="1"/>
          </p:nvPr>
        </p:nvSpPr>
        <p:spPr>
          <a:xfrm>
            <a:off x="228600" y="1295400"/>
            <a:ext cx="8686800" cy="5029200"/>
          </a:xfrm>
        </p:spPr>
        <p:txBody>
          <a:bodyPr>
            <a:normAutofit fontScale="85000" lnSpcReduction="20000"/>
          </a:bodyPr>
          <a:lstStyle/>
          <a:p>
            <a:r>
              <a:rPr lang="en-US" dirty="0" smtClean="0"/>
              <a:t>This is another surrogate or indirect valuation method. It is very usefully practiced to value the attributes of environment at recreational sites. The visit is taken as a proxy for the value of the recreational activity.</a:t>
            </a:r>
          </a:p>
          <a:p>
            <a:r>
              <a:rPr lang="en-US" dirty="0" smtClean="0"/>
              <a:t>Travel Cost means the expenditure borne by on party in connection with visiting the facilities of the other party including travel, lodging, food, ground transportation and other related incidental expenses.</a:t>
            </a:r>
          </a:p>
          <a:p>
            <a:r>
              <a:rPr lang="en-US" dirty="0" smtClean="0"/>
              <a:t>Estimating Travel Cost:</a:t>
            </a:r>
          </a:p>
          <a:p>
            <a:pPr marL="514350" indent="-514350">
              <a:buAutoNum type="arabicPeriod"/>
            </a:pPr>
            <a:r>
              <a:rPr lang="en-US" dirty="0" smtClean="0"/>
              <a:t>Determine the distance travelled.</a:t>
            </a:r>
          </a:p>
          <a:p>
            <a:pPr marL="514350" indent="-514350">
              <a:buAutoNum type="arabicPeriod"/>
            </a:pPr>
            <a:r>
              <a:rPr lang="en-US" dirty="0" smtClean="0"/>
              <a:t>Multiply the price of each mile travelled by price of a mile.</a:t>
            </a:r>
          </a:p>
          <a:p>
            <a:pPr marL="514350" indent="-514350">
              <a:buAutoNum type="arabicPeriod"/>
            </a:pPr>
            <a:r>
              <a:rPr lang="en-US" dirty="0" smtClean="0"/>
              <a:t>Add hotel cost and other accidental </a:t>
            </a:r>
            <a:r>
              <a:rPr lang="en-US" dirty="0" err="1" smtClean="0"/>
              <a:t>expences</a:t>
            </a:r>
            <a:r>
              <a:rPr lang="en-US" dirty="0" smtClean="0"/>
              <a:t>.</a:t>
            </a:r>
          </a:p>
          <a:p>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solidFill>
                  <a:srgbClr val="FF0000"/>
                </a:solidFill>
              </a:rPr>
              <a:t>Simulated Market Methods</a:t>
            </a:r>
            <a:endParaRPr lang="en-US" dirty="0">
              <a:solidFill>
                <a:srgbClr val="FF0000"/>
              </a:solidFill>
            </a:endParaRPr>
          </a:p>
        </p:txBody>
      </p:sp>
      <p:sp>
        <p:nvSpPr>
          <p:cNvPr id="3" name="Content Placeholder 2"/>
          <p:cNvSpPr>
            <a:spLocks noGrp="1"/>
          </p:cNvSpPr>
          <p:nvPr>
            <p:ph idx="1"/>
          </p:nvPr>
        </p:nvSpPr>
        <p:spPr>
          <a:xfrm>
            <a:off x="228600" y="914400"/>
            <a:ext cx="8686800" cy="5410200"/>
          </a:xfrm>
        </p:spPr>
        <p:txBody>
          <a:bodyPr>
            <a:normAutofit fontScale="70000" lnSpcReduction="20000"/>
          </a:bodyPr>
          <a:lstStyle/>
          <a:p>
            <a:pPr algn="just"/>
            <a:r>
              <a:rPr lang="en-US" dirty="0" smtClean="0"/>
              <a:t>Simulated markets are the imitation of real markets for environmental goods.</a:t>
            </a:r>
          </a:p>
          <a:p>
            <a:pPr algn="just"/>
            <a:r>
              <a:rPr lang="en-US" b="1" dirty="0" smtClean="0">
                <a:solidFill>
                  <a:srgbClr val="C00000"/>
                </a:solidFill>
              </a:rPr>
              <a:t>Steps:</a:t>
            </a:r>
          </a:p>
          <a:p>
            <a:pPr algn="just">
              <a:buFont typeface="Wingdings" pitchFamily="2" charset="2"/>
              <a:buChar char="v"/>
            </a:pPr>
            <a:r>
              <a:rPr lang="en-US" dirty="0" smtClean="0"/>
              <a:t> Certain key characteristics of an environmental  system are noted and an hypothetical market is </a:t>
            </a:r>
            <a:r>
              <a:rPr lang="en-US" dirty="0" err="1" smtClean="0"/>
              <a:t>conceptualised</a:t>
            </a:r>
            <a:r>
              <a:rPr lang="en-US" dirty="0" smtClean="0"/>
              <a:t> that represents the characteristics.</a:t>
            </a:r>
          </a:p>
          <a:p>
            <a:pPr algn="just">
              <a:buFont typeface="Wingdings" pitchFamily="2" charset="2"/>
              <a:buChar char="v"/>
            </a:pPr>
            <a:r>
              <a:rPr lang="en-US" dirty="0" smtClean="0"/>
              <a:t>A questionnaire is prepared. The questionnaire should have a description of the hypothetical market, describe the choices and allow respondents to answer.</a:t>
            </a:r>
          </a:p>
          <a:p>
            <a:pPr algn="just">
              <a:buFont typeface="Wingdings" pitchFamily="2" charset="2"/>
              <a:buChar char="v"/>
            </a:pPr>
            <a:r>
              <a:rPr lang="en-US" dirty="0" smtClean="0"/>
              <a:t>It is served to the respondents to seek answer from the them regarding how much they are willing to pay for the utility they derive from the environmental goods and services in the hypothetical market.</a:t>
            </a:r>
          </a:p>
          <a:p>
            <a:pPr algn="just">
              <a:buFont typeface="Wingdings" pitchFamily="2" charset="2"/>
              <a:buChar char="v"/>
            </a:pPr>
            <a:r>
              <a:rPr lang="en-US" dirty="0" smtClean="0"/>
              <a:t>The respondents will reveal their preferences by paying/bidding or making their hypothetical purchases.</a:t>
            </a:r>
          </a:p>
          <a:p>
            <a:pPr algn="just">
              <a:buFont typeface="Wingdings" pitchFamily="2" charset="2"/>
              <a:buChar char="v"/>
            </a:pPr>
            <a:r>
              <a:rPr lang="en-US" dirty="0" smtClean="0"/>
              <a:t>This is completely survey based and the researcher shall test the questionnaire.</a:t>
            </a:r>
          </a:p>
          <a:p>
            <a:pPr algn="just">
              <a:buFont typeface="Wingdings" pitchFamily="2" charset="2"/>
              <a:buChar char="v"/>
            </a:pPr>
            <a:r>
              <a:rPr lang="en-US" dirty="0" smtClean="0"/>
              <a:t>On the basis of the willingness to pay the value of an environmental resource shall be determined.</a:t>
            </a:r>
          </a:p>
          <a:p>
            <a:pPr algn="just">
              <a:buFont typeface="Wingdings" pitchFamily="2" charset="2"/>
              <a:buChar char="v"/>
            </a:pPr>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Contingent Valuation Method (CVM)</a:t>
            </a:r>
            <a:endParaRPr lang="en-US" dirty="0">
              <a:solidFill>
                <a:srgbClr val="FF0000"/>
              </a:solidFill>
            </a:endParaRPr>
          </a:p>
        </p:txBody>
      </p:sp>
      <p:sp>
        <p:nvSpPr>
          <p:cNvPr id="3" name="Content Placeholder 2"/>
          <p:cNvSpPr>
            <a:spLocks noGrp="1"/>
          </p:cNvSpPr>
          <p:nvPr>
            <p:ph idx="1"/>
          </p:nvPr>
        </p:nvSpPr>
        <p:spPr>
          <a:xfrm>
            <a:off x="228600" y="1066800"/>
            <a:ext cx="8686800" cy="5257800"/>
          </a:xfrm>
        </p:spPr>
        <p:txBody>
          <a:bodyPr>
            <a:normAutofit fontScale="92500" lnSpcReduction="20000"/>
          </a:bodyPr>
          <a:lstStyle/>
          <a:p>
            <a:r>
              <a:rPr lang="en-US" dirty="0" smtClean="0"/>
              <a:t>The method presumes that the people have true but hidden preferences for all kinds of environmental goods.</a:t>
            </a:r>
          </a:p>
          <a:p>
            <a:r>
              <a:rPr lang="en-US" dirty="0" smtClean="0"/>
              <a:t>The method uses a direct approach and asks people about their willingness to pay for a benefit and their willingness to accept/receive by way of compensation for a cost (to tolerate it).</a:t>
            </a:r>
          </a:p>
          <a:p>
            <a:r>
              <a:rPr lang="en-US" dirty="0" smtClean="0"/>
              <a:t>It is called contingent valuation because people are asked to reveal their preferences in terms of their willingness to pay or willingness to accept, contingent on a specific hypothetical scenario/condition/environment and description of the environmental service.</a:t>
            </a:r>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096000"/>
          </a:xfrm>
        </p:spPr>
        <p:txBody>
          <a:bodyPr>
            <a:normAutofit fontScale="85000" lnSpcReduction="10000"/>
          </a:bodyPr>
          <a:lstStyle/>
          <a:p>
            <a:r>
              <a:rPr lang="en-US" dirty="0" smtClean="0"/>
              <a:t>The aim of the method is to illicit responses in the form of valuations or bids that are close to those that would have been revealed had an actual market of the type existed.</a:t>
            </a:r>
          </a:p>
          <a:p>
            <a:r>
              <a:rPr lang="en-US" dirty="0" smtClean="0"/>
              <a:t>The revelations are in the form maximum or minimum. That is to say, what the maximum they shall be willing to pay for a benefit/environmental improvement; or what a minimum they shall be willing to accept as compensation for a damage/decline in environmental quality if a market exists for the environmental good.</a:t>
            </a:r>
          </a:p>
          <a:p>
            <a:r>
              <a:rPr lang="en-US" dirty="0" smtClean="0"/>
              <a:t>A contingent market is conceived to include not only the good itself but also the institutional context in which it would be provided and the way it  would be financed.</a:t>
            </a:r>
          </a:p>
          <a:p>
            <a:r>
              <a:rPr lang="en-US" dirty="0" smtClean="0"/>
              <a:t>This method uses surveys, questionnaire and interviews to illicit responses showing revelation of preferences.</a:t>
            </a:r>
          </a:p>
          <a:p>
            <a:r>
              <a:rPr lang="en-US" dirty="0" smtClean="0"/>
              <a:t>Example: Cleaning up the river </a:t>
            </a:r>
            <a:r>
              <a:rPr lang="en-US" dirty="0" err="1" smtClean="0"/>
              <a:t>Ganga</a:t>
            </a:r>
            <a:r>
              <a:rPr lang="en-US" dirty="0" smtClean="0"/>
              <a:t>.</a:t>
            </a:r>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92500"/>
          </a:bodyPr>
          <a:lstStyle/>
          <a:p>
            <a:r>
              <a:rPr lang="en-US" dirty="0" smtClean="0">
                <a:solidFill>
                  <a:srgbClr val="FF0000"/>
                </a:solidFill>
              </a:rPr>
              <a:t>Methods </a:t>
            </a:r>
            <a:r>
              <a:rPr lang="en-US" i="1" dirty="0" smtClean="0">
                <a:solidFill>
                  <a:srgbClr val="FF0000"/>
                </a:solidFill>
              </a:rPr>
              <a:t>(three)</a:t>
            </a:r>
            <a:r>
              <a:rPr lang="en-US" dirty="0" smtClean="0">
                <a:solidFill>
                  <a:srgbClr val="FF0000"/>
                </a:solidFill>
              </a:rPr>
              <a:t>:</a:t>
            </a:r>
          </a:p>
          <a:p>
            <a:pPr marL="514350" indent="-514350">
              <a:buFont typeface="+mj-lt"/>
              <a:buAutoNum type="arabicPeriod"/>
            </a:pPr>
            <a:r>
              <a:rPr lang="en-US" dirty="0" smtClean="0"/>
              <a:t>Simple question: </a:t>
            </a:r>
            <a:r>
              <a:rPr lang="en-US" i="1" dirty="0" smtClean="0"/>
              <a:t>Ex: </a:t>
            </a:r>
            <a:r>
              <a:rPr lang="en-US" dirty="0" smtClean="0"/>
              <a:t>‘What is your maximum willingness to pay (WTP)’ or ‘Minimum willingness to accept (WTA)’?</a:t>
            </a:r>
          </a:p>
          <a:p>
            <a:pPr marL="514350" indent="-514350">
              <a:buFont typeface="+mj-lt"/>
              <a:buAutoNum type="arabicPeriod"/>
            </a:pPr>
            <a:r>
              <a:rPr lang="en-US" dirty="0" smtClean="0"/>
              <a:t>A certain figure is given and the respondent is asked whether the WTP/WTA is equal to or more than or less than that. Further he/she is asked to state the increase/decrease amount if he values more or less than the given figure.</a:t>
            </a:r>
          </a:p>
          <a:p>
            <a:pPr marL="514350" indent="-514350">
              <a:buFont typeface="+mj-lt"/>
              <a:buAutoNum type="arabicPeriod"/>
            </a:pPr>
            <a:r>
              <a:rPr lang="en-US" dirty="0" smtClean="0"/>
              <a:t>A simple presentation of the impact of WTP and WTA and the respondents are asked whether they agree to it or not.</a:t>
            </a:r>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10600" cy="6096000"/>
          </a:xfrm>
        </p:spPr>
        <p:txBody>
          <a:bodyPr>
            <a:normAutofit lnSpcReduction="10000"/>
          </a:bodyPr>
          <a:lstStyle/>
          <a:p>
            <a:pPr>
              <a:buNone/>
            </a:pPr>
            <a:r>
              <a:rPr lang="en-US" dirty="0" smtClean="0"/>
              <a:t>	The questionnaire may be open ended or closed ended. Basing on the responses an analysis is done through estimation of mean and median WTP or WTA. This method is useful for valuation of non-use benefits of an environmental resource.</a:t>
            </a:r>
          </a:p>
          <a:p>
            <a:pPr>
              <a:buNone/>
            </a:pPr>
            <a:r>
              <a:rPr lang="en-US" dirty="0" smtClean="0">
                <a:solidFill>
                  <a:srgbClr val="FF0000"/>
                </a:solidFill>
              </a:rPr>
              <a:t>Limitations: </a:t>
            </a:r>
          </a:p>
          <a:p>
            <a:pPr marL="514350" indent="-514350">
              <a:buFont typeface="+mj-lt"/>
              <a:buAutoNum type="arabicPeriod"/>
            </a:pPr>
            <a:r>
              <a:rPr lang="en-US" dirty="0" smtClean="0"/>
              <a:t>It is difficult to design the questionnaire and to implement it too.</a:t>
            </a:r>
          </a:p>
          <a:p>
            <a:pPr marL="514350" indent="-514350">
              <a:buFont typeface="+mj-lt"/>
              <a:buAutoNum type="arabicPeriod"/>
            </a:pPr>
            <a:r>
              <a:rPr lang="en-US" dirty="0" smtClean="0"/>
              <a:t>It is difficult to interpret questions.</a:t>
            </a:r>
          </a:p>
          <a:p>
            <a:pPr marL="514350" indent="-514350">
              <a:buFont typeface="+mj-lt"/>
              <a:buAutoNum type="arabicPeriod"/>
            </a:pPr>
            <a:r>
              <a:rPr lang="en-US" dirty="0" smtClean="0"/>
              <a:t>If market information is not perfect, the method is difficult to apply.</a:t>
            </a:r>
            <a:endParaRPr lang="en-US" dirty="0"/>
          </a:p>
        </p:txBody>
      </p:sp>
      <p:sp>
        <p:nvSpPr>
          <p:cNvPr id="4" name="Date Placeholder 3"/>
          <p:cNvSpPr>
            <a:spLocks noGrp="1"/>
          </p:cNvSpPr>
          <p:nvPr>
            <p:ph type="dt" sz="half" idx="10"/>
          </p:nvPr>
        </p:nvSpPr>
        <p:spPr/>
        <p:txBody>
          <a:bodyPr/>
          <a:lstStyle/>
          <a:p>
            <a:fld id="{3F9FEC31-15C3-4754-96D5-05FF21066D99}" type="datetime1">
              <a:rPr lang="en-US" smtClean="0"/>
              <a:pPr/>
              <a:t>28/07/2021</a:t>
            </a:fld>
            <a:endParaRPr lang="en-US"/>
          </a:p>
        </p:txBody>
      </p:sp>
      <p:sp>
        <p:nvSpPr>
          <p:cNvPr id="5" name="Footer Placeholder 4"/>
          <p:cNvSpPr>
            <a:spLocks noGrp="1"/>
          </p:cNvSpPr>
          <p:nvPr>
            <p:ph type="ftr" sz="quarter" idx="11"/>
          </p:nvPr>
        </p:nvSpPr>
        <p:spPr/>
        <p:txBody>
          <a:bodyPr/>
          <a:lstStyle/>
          <a:p>
            <a:r>
              <a:rPr lang="fr-FR" smtClean="0"/>
              <a:t>Environmental Valuation Techniques                  Dr Santosh Kumar Meher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TotalTime>
  <Words>2006</Words>
  <Application>Microsoft Office PowerPoint</Application>
  <PresentationFormat>On-screen Show (4:3)</PresentationFormat>
  <Paragraphs>224</Paragraphs>
  <Slides>27</Slides>
  <Notes>2</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Valuation of Environment Part II</vt:lpstr>
      <vt:lpstr>Environmental Valuation Techniques</vt:lpstr>
      <vt:lpstr>Environmental Valuation</vt:lpstr>
      <vt:lpstr>Slide 4</vt:lpstr>
      <vt:lpstr>Approaches to Valuing Environment</vt:lpstr>
      <vt:lpstr>Environmental Valuation Techniques</vt:lpstr>
      <vt:lpstr>How environmental valuation is done?</vt:lpstr>
      <vt:lpstr>Willingness to Pay (WTP) versus Willingness to Accept (WTA)</vt:lpstr>
      <vt:lpstr>Slide 9</vt:lpstr>
      <vt:lpstr>Slide 10</vt:lpstr>
      <vt:lpstr>Methods of Valuation</vt:lpstr>
      <vt:lpstr>Non-market-based Method</vt:lpstr>
      <vt:lpstr>Surrogate Market Method</vt:lpstr>
      <vt:lpstr>Slide 14</vt:lpstr>
      <vt:lpstr>1. Hedonic Price Method</vt:lpstr>
      <vt:lpstr>Slide 16</vt:lpstr>
      <vt:lpstr>(A) Property Value Technique</vt:lpstr>
      <vt:lpstr>Slide 18</vt:lpstr>
      <vt:lpstr>Merits and Demerits of Property Value Technique</vt:lpstr>
      <vt:lpstr>(B) The Wage-differential Technique</vt:lpstr>
      <vt:lpstr>(C) The Proxy-good Technique</vt:lpstr>
      <vt:lpstr>(2) Travel Cost Method</vt:lpstr>
      <vt:lpstr>Simulated Market Methods</vt:lpstr>
      <vt:lpstr>Contingent Valuation Method (CVM)</vt:lpstr>
      <vt:lpstr>Slide 25</vt:lpstr>
      <vt:lpstr>Slide 26</vt:lpstr>
      <vt:lpstr>Slide 27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of Environment Part II</dc:title>
  <dc:creator>Sailee</dc:creator>
  <cp:lastModifiedBy>Sailee</cp:lastModifiedBy>
  <cp:revision>44</cp:revision>
  <dcterms:created xsi:type="dcterms:W3CDTF">2006-08-16T00:00:00Z</dcterms:created>
  <dcterms:modified xsi:type="dcterms:W3CDTF">2021-07-28T03:17:39Z</dcterms:modified>
</cp:coreProperties>
</file>