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0" r:id="rId3"/>
    <p:sldId id="257" r:id="rId4"/>
    <p:sldId id="258" r:id="rId5"/>
    <p:sldId id="259" r:id="rId6"/>
    <p:sldId id="260" r:id="rId7"/>
    <p:sldId id="261" r:id="rId8"/>
    <p:sldId id="262" r:id="rId9"/>
    <p:sldId id="263" r:id="rId10"/>
    <p:sldId id="274" r:id="rId11"/>
    <p:sldId id="264" r:id="rId12"/>
    <p:sldId id="265" r:id="rId13"/>
    <p:sldId id="266" r:id="rId14"/>
    <p:sldId id="267" r:id="rId15"/>
    <p:sldId id="268" r:id="rId16"/>
    <p:sldId id="269" r:id="rId17"/>
    <p:sldId id="270" r:id="rId18"/>
    <p:sldId id="271" r:id="rId19"/>
    <p:sldId id="272" r:id="rId20"/>
    <p:sldId id="273" r:id="rId21"/>
    <p:sldId id="275" r:id="rId22"/>
    <p:sldId id="276" r:id="rId23"/>
    <p:sldId id="277" r:id="rId24"/>
    <p:sldId id="278"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7AEE2-74AB-440D-A7D8-7656464DC66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BB90859B-8EC3-42BE-A78C-14FAFA29E484}">
      <dgm:prSet phldrT="[Text]"/>
      <dgm:spPr/>
      <dgm:t>
        <a:bodyPr/>
        <a:lstStyle/>
        <a:p>
          <a:r>
            <a:rPr lang="en-US" dirty="0" smtClean="0"/>
            <a:t>Use Value</a:t>
          </a:r>
          <a:endParaRPr lang="en-US" dirty="0"/>
        </a:p>
      </dgm:t>
    </dgm:pt>
    <dgm:pt modelId="{E5FA0EE3-0735-4332-A73B-28E33B780D0E}" type="parTrans" cxnId="{F4B714BC-4943-4488-9338-BB4587AF5A43}">
      <dgm:prSet/>
      <dgm:spPr/>
      <dgm:t>
        <a:bodyPr/>
        <a:lstStyle/>
        <a:p>
          <a:endParaRPr lang="en-US"/>
        </a:p>
      </dgm:t>
    </dgm:pt>
    <dgm:pt modelId="{4291131B-C146-4371-B971-267243D5B788}" type="sibTrans" cxnId="{F4B714BC-4943-4488-9338-BB4587AF5A43}">
      <dgm:prSet/>
      <dgm:spPr/>
      <dgm:t>
        <a:bodyPr/>
        <a:lstStyle/>
        <a:p>
          <a:endParaRPr lang="en-US"/>
        </a:p>
      </dgm:t>
    </dgm:pt>
    <dgm:pt modelId="{5DB88FD0-8B7B-4A49-AC89-0AA7D52A575C}">
      <dgm:prSet phldrT="[Text]"/>
      <dgm:spPr/>
      <dgm:t>
        <a:bodyPr/>
        <a:lstStyle/>
        <a:p>
          <a:r>
            <a:rPr lang="en-US" dirty="0" smtClean="0"/>
            <a:t>Direct Use Value</a:t>
          </a:r>
          <a:endParaRPr lang="en-US" dirty="0"/>
        </a:p>
      </dgm:t>
    </dgm:pt>
    <dgm:pt modelId="{A059C955-14BA-47AE-BAC5-74190B8F8A0E}" type="parTrans" cxnId="{F098F98D-1D29-4252-AB39-C50BD5EE2DD4}">
      <dgm:prSet/>
      <dgm:spPr/>
      <dgm:t>
        <a:bodyPr/>
        <a:lstStyle/>
        <a:p>
          <a:endParaRPr lang="en-US"/>
        </a:p>
      </dgm:t>
    </dgm:pt>
    <dgm:pt modelId="{8960F65F-553C-4B88-A821-4630BC16C197}" type="sibTrans" cxnId="{F098F98D-1D29-4252-AB39-C50BD5EE2DD4}">
      <dgm:prSet/>
      <dgm:spPr/>
      <dgm:t>
        <a:bodyPr/>
        <a:lstStyle/>
        <a:p>
          <a:endParaRPr lang="en-US"/>
        </a:p>
      </dgm:t>
    </dgm:pt>
    <dgm:pt modelId="{DAA0AB19-1CA4-4106-A5E4-BB0E0DE38B1B}">
      <dgm:prSet phldrT="[Text]"/>
      <dgm:spPr/>
      <dgm:t>
        <a:bodyPr/>
        <a:lstStyle/>
        <a:p>
          <a:r>
            <a:rPr lang="en-US" dirty="0" smtClean="0"/>
            <a:t>Indirect Use Value</a:t>
          </a:r>
          <a:endParaRPr lang="en-US" dirty="0"/>
        </a:p>
      </dgm:t>
    </dgm:pt>
    <dgm:pt modelId="{6C006DBA-F335-4FE3-B856-AEB4C6DDE4FB}" type="parTrans" cxnId="{DDDC176A-A4C1-41CF-B4E6-F290DE34F87D}">
      <dgm:prSet/>
      <dgm:spPr/>
      <dgm:t>
        <a:bodyPr/>
        <a:lstStyle/>
        <a:p>
          <a:endParaRPr lang="en-US"/>
        </a:p>
      </dgm:t>
    </dgm:pt>
    <dgm:pt modelId="{819431BD-31CA-4092-9065-BD4AE1CD0F98}" type="sibTrans" cxnId="{DDDC176A-A4C1-41CF-B4E6-F290DE34F87D}">
      <dgm:prSet/>
      <dgm:spPr/>
      <dgm:t>
        <a:bodyPr/>
        <a:lstStyle/>
        <a:p>
          <a:endParaRPr lang="en-US"/>
        </a:p>
      </dgm:t>
    </dgm:pt>
    <dgm:pt modelId="{6825F2CA-D16D-400F-B7FF-02EAA6CD5045}">
      <dgm:prSet phldrT="[Text]"/>
      <dgm:spPr/>
      <dgm:t>
        <a:bodyPr/>
        <a:lstStyle/>
        <a:p>
          <a:r>
            <a:rPr lang="en-US" dirty="0" smtClean="0"/>
            <a:t>Non-use Value</a:t>
          </a:r>
          <a:endParaRPr lang="en-US" dirty="0"/>
        </a:p>
      </dgm:t>
    </dgm:pt>
    <dgm:pt modelId="{DF5F06AE-B2E8-4B50-9AC7-EAABC7C391AF}" type="parTrans" cxnId="{DF4BF153-8F0B-445C-BC2A-8BA3DF76B30D}">
      <dgm:prSet/>
      <dgm:spPr/>
      <dgm:t>
        <a:bodyPr/>
        <a:lstStyle/>
        <a:p>
          <a:endParaRPr lang="en-US"/>
        </a:p>
      </dgm:t>
    </dgm:pt>
    <dgm:pt modelId="{1F90908F-AFCC-4943-B1BE-B2A257E8F09B}" type="sibTrans" cxnId="{DF4BF153-8F0B-445C-BC2A-8BA3DF76B30D}">
      <dgm:prSet/>
      <dgm:spPr/>
      <dgm:t>
        <a:bodyPr/>
        <a:lstStyle/>
        <a:p>
          <a:endParaRPr lang="en-US"/>
        </a:p>
      </dgm:t>
    </dgm:pt>
    <dgm:pt modelId="{94E3B5A0-8772-4957-8408-65C03F840ABC}">
      <dgm:prSet phldrT="[Text]"/>
      <dgm:spPr/>
      <dgm:t>
        <a:bodyPr/>
        <a:lstStyle/>
        <a:p>
          <a:r>
            <a:rPr lang="en-US" dirty="0" smtClean="0"/>
            <a:t>Existence Value</a:t>
          </a:r>
        </a:p>
      </dgm:t>
    </dgm:pt>
    <dgm:pt modelId="{6E3469BC-4BE0-42E2-A912-EBBA1F3D6B7E}" type="parTrans" cxnId="{CAF98875-22FD-41B7-A9F5-526D452799A7}">
      <dgm:prSet/>
      <dgm:spPr/>
      <dgm:t>
        <a:bodyPr/>
        <a:lstStyle/>
        <a:p>
          <a:endParaRPr lang="en-US"/>
        </a:p>
      </dgm:t>
    </dgm:pt>
    <dgm:pt modelId="{EB138069-C61A-43D0-8B43-883407F6669A}" type="sibTrans" cxnId="{CAF98875-22FD-41B7-A9F5-526D452799A7}">
      <dgm:prSet/>
      <dgm:spPr/>
      <dgm:t>
        <a:bodyPr/>
        <a:lstStyle/>
        <a:p>
          <a:endParaRPr lang="en-US"/>
        </a:p>
      </dgm:t>
    </dgm:pt>
    <dgm:pt modelId="{40B2D5F1-864B-4E83-9F20-AA989486383D}">
      <dgm:prSet phldrT="[Text]"/>
      <dgm:spPr/>
      <dgm:t>
        <a:bodyPr/>
        <a:lstStyle/>
        <a:p>
          <a:r>
            <a:rPr lang="en-US" dirty="0" smtClean="0"/>
            <a:t>Bequest Value</a:t>
          </a:r>
          <a:endParaRPr lang="en-US" dirty="0"/>
        </a:p>
      </dgm:t>
    </dgm:pt>
    <dgm:pt modelId="{0795706B-5AFA-4590-B16C-C9EFD9AC2868}" type="parTrans" cxnId="{2C157D1E-6898-4C5A-94B2-1ABD3B30142D}">
      <dgm:prSet/>
      <dgm:spPr/>
      <dgm:t>
        <a:bodyPr/>
        <a:lstStyle/>
        <a:p>
          <a:endParaRPr lang="en-US"/>
        </a:p>
      </dgm:t>
    </dgm:pt>
    <dgm:pt modelId="{526DC96C-2B4F-4641-8D8C-19A9ED6D657C}" type="sibTrans" cxnId="{2C157D1E-6898-4C5A-94B2-1ABD3B30142D}">
      <dgm:prSet/>
      <dgm:spPr/>
      <dgm:t>
        <a:bodyPr/>
        <a:lstStyle/>
        <a:p>
          <a:endParaRPr lang="en-US"/>
        </a:p>
      </dgm:t>
    </dgm:pt>
    <dgm:pt modelId="{F4D57F75-1496-4A57-9655-E07CA71904D0}">
      <dgm:prSet/>
      <dgm:spPr/>
      <dgm:t>
        <a:bodyPr/>
        <a:lstStyle/>
        <a:p>
          <a:r>
            <a:rPr lang="en-US" dirty="0" smtClean="0"/>
            <a:t>Vicarious Value</a:t>
          </a:r>
          <a:endParaRPr lang="en-US" dirty="0"/>
        </a:p>
      </dgm:t>
    </dgm:pt>
    <dgm:pt modelId="{63C38F12-FD0F-4C62-B057-A66FDFBBCD1C}" type="parTrans" cxnId="{291A9DD2-D70C-441F-956E-005D9FD448AF}">
      <dgm:prSet/>
      <dgm:spPr/>
      <dgm:t>
        <a:bodyPr/>
        <a:lstStyle/>
        <a:p>
          <a:endParaRPr lang="en-US"/>
        </a:p>
      </dgm:t>
    </dgm:pt>
    <dgm:pt modelId="{658989C2-E65F-4496-ACFD-5B624424A69F}" type="sibTrans" cxnId="{291A9DD2-D70C-441F-956E-005D9FD448AF}">
      <dgm:prSet/>
      <dgm:spPr/>
      <dgm:t>
        <a:bodyPr/>
        <a:lstStyle/>
        <a:p>
          <a:endParaRPr lang="en-US"/>
        </a:p>
      </dgm:t>
    </dgm:pt>
    <dgm:pt modelId="{1319F67D-E6E5-46EE-B889-37540372FACB}">
      <dgm:prSet/>
      <dgm:spPr/>
      <dgm:t>
        <a:bodyPr/>
        <a:lstStyle/>
        <a:p>
          <a:r>
            <a:rPr lang="en-US" dirty="0" smtClean="0"/>
            <a:t>Option Value</a:t>
          </a:r>
          <a:endParaRPr lang="en-US" dirty="0"/>
        </a:p>
      </dgm:t>
    </dgm:pt>
    <dgm:pt modelId="{34192A36-71EB-4242-BA6E-2DBFE8282C74}" type="parTrans" cxnId="{DBCA5507-4D01-4FEA-9EC3-DEB2FBF48A53}">
      <dgm:prSet/>
      <dgm:spPr/>
      <dgm:t>
        <a:bodyPr/>
        <a:lstStyle/>
        <a:p>
          <a:endParaRPr lang="en-US"/>
        </a:p>
      </dgm:t>
    </dgm:pt>
    <dgm:pt modelId="{882E85BC-6457-43A1-8A54-AC0C99AAD2E4}" type="sibTrans" cxnId="{DBCA5507-4D01-4FEA-9EC3-DEB2FBF48A53}">
      <dgm:prSet/>
      <dgm:spPr/>
      <dgm:t>
        <a:bodyPr/>
        <a:lstStyle/>
        <a:p>
          <a:endParaRPr lang="en-US"/>
        </a:p>
      </dgm:t>
    </dgm:pt>
    <dgm:pt modelId="{7A6BD9D7-5450-4D22-9BA9-AA7C64544C07}" type="pres">
      <dgm:prSet presAssocID="{8587AEE2-74AB-440D-A7D8-7656464DC669}" presName="diagram" presStyleCnt="0">
        <dgm:presLayoutVars>
          <dgm:chPref val="1"/>
          <dgm:dir/>
          <dgm:animOne val="branch"/>
          <dgm:animLvl val="lvl"/>
          <dgm:resizeHandles/>
        </dgm:presLayoutVars>
      </dgm:prSet>
      <dgm:spPr/>
      <dgm:t>
        <a:bodyPr/>
        <a:lstStyle/>
        <a:p>
          <a:endParaRPr lang="en-US"/>
        </a:p>
      </dgm:t>
    </dgm:pt>
    <dgm:pt modelId="{76CD9483-3950-46D5-98B9-F75043C85934}" type="pres">
      <dgm:prSet presAssocID="{BB90859B-8EC3-42BE-A78C-14FAFA29E484}" presName="root" presStyleCnt="0"/>
      <dgm:spPr/>
    </dgm:pt>
    <dgm:pt modelId="{1E7D144F-32E4-4470-B076-A9CD50A83E80}" type="pres">
      <dgm:prSet presAssocID="{BB90859B-8EC3-42BE-A78C-14FAFA29E484}" presName="rootComposite" presStyleCnt="0"/>
      <dgm:spPr/>
    </dgm:pt>
    <dgm:pt modelId="{8CA0CA7A-203C-4510-876B-7B8F8F05E44C}" type="pres">
      <dgm:prSet presAssocID="{BB90859B-8EC3-42BE-A78C-14FAFA29E484}" presName="rootText" presStyleLbl="node1" presStyleIdx="0" presStyleCnt="2"/>
      <dgm:spPr/>
      <dgm:t>
        <a:bodyPr/>
        <a:lstStyle/>
        <a:p>
          <a:endParaRPr lang="en-US"/>
        </a:p>
      </dgm:t>
    </dgm:pt>
    <dgm:pt modelId="{0DCF5F27-4FEB-4230-8446-27776FE8EE1A}" type="pres">
      <dgm:prSet presAssocID="{BB90859B-8EC3-42BE-A78C-14FAFA29E484}" presName="rootConnector" presStyleLbl="node1" presStyleIdx="0" presStyleCnt="2"/>
      <dgm:spPr/>
      <dgm:t>
        <a:bodyPr/>
        <a:lstStyle/>
        <a:p>
          <a:endParaRPr lang="en-US"/>
        </a:p>
      </dgm:t>
    </dgm:pt>
    <dgm:pt modelId="{3ECF21EC-05B7-4F96-BE4B-5EF20E837458}" type="pres">
      <dgm:prSet presAssocID="{BB90859B-8EC3-42BE-A78C-14FAFA29E484}" presName="childShape" presStyleCnt="0"/>
      <dgm:spPr/>
    </dgm:pt>
    <dgm:pt modelId="{9DD75C02-892A-435F-B553-113DA495A6ED}" type="pres">
      <dgm:prSet presAssocID="{A059C955-14BA-47AE-BAC5-74190B8F8A0E}" presName="Name13" presStyleLbl="parChTrans1D2" presStyleIdx="0" presStyleCnt="6"/>
      <dgm:spPr/>
      <dgm:t>
        <a:bodyPr/>
        <a:lstStyle/>
        <a:p>
          <a:endParaRPr lang="en-US"/>
        </a:p>
      </dgm:t>
    </dgm:pt>
    <dgm:pt modelId="{D58C535B-4C58-4541-8489-1080506F7DC3}" type="pres">
      <dgm:prSet presAssocID="{5DB88FD0-8B7B-4A49-AC89-0AA7D52A575C}" presName="childText" presStyleLbl="bgAcc1" presStyleIdx="0" presStyleCnt="6">
        <dgm:presLayoutVars>
          <dgm:bulletEnabled val="1"/>
        </dgm:presLayoutVars>
      </dgm:prSet>
      <dgm:spPr/>
      <dgm:t>
        <a:bodyPr/>
        <a:lstStyle/>
        <a:p>
          <a:endParaRPr lang="en-US"/>
        </a:p>
      </dgm:t>
    </dgm:pt>
    <dgm:pt modelId="{AE2C0EAD-D2F0-4E3C-B07D-32EC6B494B67}" type="pres">
      <dgm:prSet presAssocID="{6C006DBA-F335-4FE3-B856-AEB4C6DDE4FB}" presName="Name13" presStyleLbl="parChTrans1D2" presStyleIdx="1" presStyleCnt="6"/>
      <dgm:spPr/>
      <dgm:t>
        <a:bodyPr/>
        <a:lstStyle/>
        <a:p>
          <a:endParaRPr lang="en-US"/>
        </a:p>
      </dgm:t>
    </dgm:pt>
    <dgm:pt modelId="{15AA9E67-1C92-4A7B-95CA-619CD2473DA9}" type="pres">
      <dgm:prSet presAssocID="{DAA0AB19-1CA4-4106-A5E4-BB0E0DE38B1B}" presName="childText" presStyleLbl="bgAcc1" presStyleIdx="1" presStyleCnt="6">
        <dgm:presLayoutVars>
          <dgm:bulletEnabled val="1"/>
        </dgm:presLayoutVars>
      </dgm:prSet>
      <dgm:spPr/>
      <dgm:t>
        <a:bodyPr/>
        <a:lstStyle/>
        <a:p>
          <a:endParaRPr lang="en-US"/>
        </a:p>
      </dgm:t>
    </dgm:pt>
    <dgm:pt modelId="{E06CBF05-9961-4A09-B64C-AF0922BF7853}" type="pres">
      <dgm:prSet presAssocID="{6825F2CA-D16D-400F-B7FF-02EAA6CD5045}" presName="root" presStyleCnt="0"/>
      <dgm:spPr/>
    </dgm:pt>
    <dgm:pt modelId="{FF734A8F-B0A9-4867-A184-0C58828515D1}" type="pres">
      <dgm:prSet presAssocID="{6825F2CA-D16D-400F-B7FF-02EAA6CD5045}" presName="rootComposite" presStyleCnt="0"/>
      <dgm:spPr/>
    </dgm:pt>
    <dgm:pt modelId="{446F8D1D-AA7B-4760-A7F0-E30558C76389}" type="pres">
      <dgm:prSet presAssocID="{6825F2CA-D16D-400F-B7FF-02EAA6CD5045}" presName="rootText" presStyleLbl="node1" presStyleIdx="1" presStyleCnt="2"/>
      <dgm:spPr/>
      <dgm:t>
        <a:bodyPr/>
        <a:lstStyle/>
        <a:p>
          <a:endParaRPr lang="en-US"/>
        </a:p>
      </dgm:t>
    </dgm:pt>
    <dgm:pt modelId="{DC6B12C4-0E08-4045-BA4F-05BA950C641D}" type="pres">
      <dgm:prSet presAssocID="{6825F2CA-D16D-400F-B7FF-02EAA6CD5045}" presName="rootConnector" presStyleLbl="node1" presStyleIdx="1" presStyleCnt="2"/>
      <dgm:spPr/>
      <dgm:t>
        <a:bodyPr/>
        <a:lstStyle/>
        <a:p>
          <a:endParaRPr lang="en-US"/>
        </a:p>
      </dgm:t>
    </dgm:pt>
    <dgm:pt modelId="{25BDE7A1-0595-4122-8D73-CF34A1BE6EE8}" type="pres">
      <dgm:prSet presAssocID="{6825F2CA-D16D-400F-B7FF-02EAA6CD5045}" presName="childShape" presStyleCnt="0"/>
      <dgm:spPr/>
    </dgm:pt>
    <dgm:pt modelId="{74A3EEF3-0A90-4215-8A35-8838BC054D9A}" type="pres">
      <dgm:prSet presAssocID="{6E3469BC-4BE0-42E2-A912-EBBA1F3D6B7E}" presName="Name13" presStyleLbl="parChTrans1D2" presStyleIdx="2" presStyleCnt="6"/>
      <dgm:spPr/>
      <dgm:t>
        <a:bodyPr/>
        <a:lstStyle/>
        <a:p>
          <a:endParaRPr lang="en-US"/>
        </a:p>
      </dgm:t>
    </dgm:pt>
    <dgm:pt modelId="{3A6C13B2-C8E5-4E4C-BB00-0854B1A74A00}" type="pres">
      <dgm:prSet presAssocID="{94E3B5A0-8772-4957-8408-65C03F840ABC}" presName="childText" presStyleLbl="bgAcc1" presStyleIdx="2" presStyleCnt="6">
        <dgm:presLayoutVars>
          <dgm:bulletEnabled val="1"/>
        </dgm:presLayoutVars>
      </dgm:prSet>
      <dgm:spPr/>
      <dgm:t>
        <a:bodyPr/>
        <a:lstStyle/>
        <a:p>
          <a:endParaRPr lang="en-US"/>
        </a:p>
      </dgm:t>
    </dgm:pt>
    <dgm:pt modelId="{6546551A-8728-4029-A71A-856354023DA5}" type="pres">
      <dgm:prSet presAssocID="{0795706B-5AFA-4590-B16C-C9EFD9AC2868}" presName="Name13" presStyleLbl="parChTrans1D2" presStyleIdx="3" presStyleCnt="6"/>
      <dgm:spPr/>
      <dgm:t>
        <a:bodyPr/>
        <a:lstStyle/>
        <a:p>
          <a:endParaRPr lang="en-US"/>
        </a:p>
      </dgm:t>
    </dgm:pt>
    <dgm:pt modelId="{F127216B-663B-45A9-864D-32DB14E7AC27}" type="pres">
      <dgm:prSet presAssocID="{40B2D5F1-864B-4E83-9F20-AA989486383D}" presName="childText" presStyleLbl="bgAcc1" presStyleIdx="3" presStyleCnt="6">
        <dgm:presLayoutVars>
          <dgm:bulletEnabled val="1"/>
        </dgm:presLayoutVars>
      </dgm:prSet>
      <dgm:spPr/>
      <dgm:t>
        <a:bodyPr/>
        <a:lstStyle/>
        <a:p>
          <a:endParaRPr lang="en-US"/>
        </a:p>
      </dgm:t>
    </dgm:pt>
    <dgm:pt modelId="{07210D8E-80A5-4271-8CA5-24ECF981A7C8}" type="pres">
      <dgm:prSet presAssocID="{63C38F12-FD0F-4C62-B057-A66FDFBBCD1C}" presName="Name13" presStyleLbl="parChTrans1D2" presStyleIdx="4" presStyleCnt="6"/>
      <dgm:spPr/>
      <dgm:t>
        <a:bodyPr/>
        <a:lstStyle/>
        <a:p>
          <a:endParaRPr lang="en-US"/>
        </a:p>
      </dgm:t>
    </dgm:pt>
    <dgm:pt modelId="{F8A14946-DBA3-4597-8C07-F312A5E0EAC7}" type="pres">
      <dgm:prSet presAssocID="{F4D57F75-1496-4A57-9655-E07CA71904D0}" presName="childText" presStyleLbl="bgAcc1" presStyleIdx="4" presStyleCnt="6">
        <dgm:presLayoutVars>
          <dgm:bulletEnabled val="1"/>
        </dgm:presLayoutVars>
      </dgm:prSet>
      <dgm:spPr/>
      <dgm:t>
        <a:bodyPr/>
        <a:lstStyle/>
        <a:p>
          <a:endParaRPr lang="en-US"/>
        </a:p>
      </dgm:t>
    </dgm:pt>
    <dgm:pt modelId="{2DFEDB72-3560-440D-AB17-95016FA1255E}" type="pres">
      <dgm:prSet presAssocID="{34192A36-71EB-4242-BA6E-2DBFE8282C74}" presName="Name13" presStyleLbl="parChTrans1D2" presStyleIdx="5" presStyleCnt="6"/>
      <dgm:spPr/>
      <dgm:t>
        <a:bodyPr/>
        <a:lstStyle/>
        <a:p>
          <a:endParaRPr lang="en-US"/>
        </a:p>
      </dgm:t>
    </dgm:pt>
    <dgm:pt modelId="{4F96E8F4-6637-4EE4-B619-E815900D2F90}" type="pres">
      <dgm:prSet presAssocID="{1319F67D-E6E5-46EE-B889-37540372FACB}" presName="childText" presStyleLbl="bgAcc1" presStyleIdx="5" presStyleCnt="6">
        <dgm:presLayoutVars>
          <dgm:bulletEnabled val="1"/>
        </dgm:presLayoutVars>
      </dgm:prSet>
      <dgm:spPr/>
      <dgm:t>
        <a:bodyPr/>
        <a:lstStyle/>
        <a:p>
          <a:endParaRPr lang="en-US"/>
        </a:p>
      </dgm:t>
    </dgm:pt>
  </dgm:ptLst>
  <dgm:cxnLst>
    <dgm:cxn modelId="{DF92E2C3-7B57-4D77-A292-6F10576B8BD9}" type="presOf" srcId="{DAA0AB19-1CA4-4106-A5E4-BB0E0DE38B1B}" destId="{15AA9E67-1C92-4A7B-95CA-619CD2473DA9}" srcOrd="0" destOrd="0" presId="urn:microsoft.com/office/officeart/2005/8/layout/hierarchy3"/>
    <dgm:cxn modelId="{CAF98875-22FD-41B7-A9F5-526D452799A7}" srcId="{6825F2CA-D16D-400F-B7FF-02EAA6CD5045}" destId="{94E3B5A0-8772-4957-8408-65C03F840ABC}" srcOrd="0" destOrd="0" parTransId="{6E3469BC-4BE0-42E2-A912-EBBA1F3D6B7E}" sibTransId="{EB138069-C61A-43D0-8B43-883407F6669A}"/>
    <dgm:cxn modelId="{300BDC22-194A-4369-8576-3391558F21FF}" type="presOf" srcId="{BB90859B-8EC3-42BE-A78C-14FAFA29E484}" destId="{8CA0CA7A-203C-4510-876B-7B8F8F05E44C}" srcOrd="0" destOrd="0" presId="urn:microsoft.com/office/officeart/2005/8/layout/hierarchy3"/>
    <dgm:cxn modelId="{DDDC176A-A4C1-41CF-B4E6-F290DE34F87D}" srcId="{BB90859B-8EC3-42BE-A78C-14FAFA29E484}" destId="{DAA0AB19-1CA4-4106-A5E4-BB0E0DE38B1B}" srcOrd="1" destOrd="0" parTransId="{6C006DBA-F335-4FE3-B856-AEB4C6DDE4FB}" sibTransId="{819431BD-31CA-4092-9065-BD4AE1CD0F98}"/>
    <dgm:cxn modelId="{275A38AE-42C9-436C-912F-1C7865347242}" type="presOf" srcId="{94E3B5A0-8772-4957-8408-65C03F840ABC}" destId="{3A6C13B2-C8E5-4E4C-BB00-0854B1A74A00}" srcOrd="0" destOrd="0" presId="urn:microsoft.com/office/officeart/2005/8/layout/hierarchy3"/>
    <dgm:cxn modelId="{4E3E4FAA-F53E-4933-903C-1416CF7D0C48}" type="presOf" srcId="{63C38F12-FD0F-4C62-B057-A66FDFBBCD1C}" destId="{07210D8E-80A5-4271-8CA5-24ECF981A7C8}" srcOrd="0" destOrd="0" presId="urn:microsoft.com/office/officeart/2005/8/layout/hierarchy3"/>
    <dgm:cxn modelId="{DBCA5507-4D01-4FEA-9EC3-DEB2FBF48A53}" srcId="{6825F2CA-D16D-400F-B7FF-02EAA6CD5045}" destId="{1319F67D-E6E5-46EE-B889-37540372FACB}" srcOrd="3" destOrd="0" parTransId="{34192A36-71EB-4242-BA6E-2DBFE8282C74}" sibTransId="{882E85BC-6457-43A1-8A54-AC0C99AAD2E4}"/>
    <dgm:cxn modelId="{2C157D1E-6898-4C5A-94B2-1ABD3B30142D}" srcId="{6825F2CA-D16D-400F-B7FF-02EAA6CD5045}" destId="{40B2D5F1-864B-4E83-9F20-AA989486383D}" srcOrd="1" destOrd="0" parTransId="{0795706B-5AFA-4590-B16C-C9EFD9AC2868}" sibTransId="{526DC96C-2B4F-4641-8D8C-19A9ED6D657C}"/>
    <dgm:cxn modelId="{49C05E58-5C82-4627-BED5-71A0251D44F3}" type="presOf" srcId="{6C006DBA-F335-4FE3-B856-AEB4C6DDE4FB}" destId="{AE2C0EAD-D2F0-4E3C-B07D-32EC6B494B67}" srcOrd="0" destOrd="0" presId="urn:microsoft.com/office/officeart/2005/8/layout/hierarchy3"/>
    <dgm:cxn modelId="{3961B598-C289-4BDB-8369-3C2F15CEEA9E}" type="presOf" srcId="{5DB88FD0-8B7B-4A49-AC89-0AA7D52A575C}" destId="{D58C535B-4C58-4541-8489-1080506F7DC3}" srcOrd="0" destOrd="0" presId="urn:microsoft.com/office/officeart/2005/8/layout/hierarchy3"/>
    <dgm:cxn modelId="{291A9DD2-D70C-441F-956E-005D9FD448AF}" srcId="{6825F2CA-D16D-400F-B7FF-02EAA6CD5045}" destId="{F4D57F75-1496-4A57-9655-E07CA71904D0}" srcOrd="2" destOrd="0" parTransId="{63C38F12-FD0F-4C62-B057-A66FDFBBCD1C}" sibTransId="{658989C2-E65F-4496-ACFD-5B624424A69F}"/>
    <dgm:cxn modelId="{F4B714BC-4943-4488-9338-BB4587AF5A43}" srcId="{8587AEE2-74AB-440D-A7D8-7656464DC669}" destId="{BB90859B-8EC3-42BE-A78C-14FAFA29E484}" srcOrd="0" destOrd="0" parTransId="{E5FA0EE3-0735-4332-A73B-28E33B780D0E}" sibTransId="{4291131B-C146-4371-B971-267243D5B788}"/>
    <dgm:cxn modelId="{BAB0A399-2B1A-4A22-B0E7-CE5883969C97}" type="presOf" srcId="{6825F2CA-D16D-400F-B7FF-02EAA6CD5045}" destId="{DC6B12C4-0E08-4045-BA4F-05BA950C641D}" srcOrd="1" destOrd="0" presId="urn:microsoft.com/office/officeart/2005/8/layout/hierarchy3"/>
    <dgm:cxn modelId="{EBA55386-6F7A-4B21-AF48-B24BCCBA9E6C}" type="presOf" srcId="{0795706B-5AFA-4590-B16C-C9EFD9AC2868}" destId="{6546551A-8728-4029-A71A-856354023DA5}" srcOrd="0" destOrd="0" presId="urn:microsoft.com/office/officeart/2005/8/layout/hierarchy3"/>
    <dgm:cxn modelId="{936A3266-DA41-4849-A8F0-3396FBA6D2C4}" type="presOf" srcId="{F4D57F75-1496-4A57-9655-E07CA71904D0}" destId="{F8A14946-DBA3-4597-8C07-F312A5E0EAC7}" srcOrd="0" destOrd="0" presId="urn:microsoft.com/office/officeart/2005/8/layout/hierarchy3"/>
    <dgm:cxn modelId="{58986472-E9D3-4FC7-A765-1A522DECBAF3}" type="presOf" srcId="{A059C955-14BA-47AE-BAC5-74190B8F8A0E}" destId="{9DD75C02-892A-435F-B553-113DA495A6ED}" srcOrd="0" destOrd="0" presId="urn:microsoft.com/office/officeart/2005/8/layout/hierarchy3"/>
    <dgm:cxn modelId="{47B811F8-DAFB-4AFE-95F9-D7DAD22BD49D}" type="presOf" srcId="{1319F67D-E6E5-46EE-B889-37540372FACB}" destId="{4F96E8F4-6637-4EE4-B619-E815900D2F90}" srcOrd="0" destOrd="0" presId="urn:microsoft.com/office/officeart/2005/8/layout/hierarchy3"/>
    <dgm:cxn modelId="{E475378F-AA73-466D-A7F5-3634D3B7EF5C}" type="presOf" srcId="{8587AEE2-74AB-440D-A7D8-7656464DC669}" destId="{7A6BD9D7-5450-4D22-9BA9-AA7C64544C07}" srcOrd="0" destOrd="0" presId="urn:microsoft.com/office/officeart/2005/8/layout/hierarchy3"/>
    <dgm:cxn modelId="{2EE838CF-3471-44CE-896E-4C07ADCDA429}" type="presOf" srcId="{6825F2CA-D16D-400F-B7FF-02EAA6CD5045}" destId="{446F8D1D-AA7B-4760-A7F0-E30558C76389}" srcOrd="0" destOrd="0" presId="urn:microsoft.com/office/officeart/2005/8/layout/hierarchy3"/>
    <dgm:cxn modelId="{F130E1B2-2A60-4BB8-AB6D-A2AC3995484E}" type="presOf" srcId="{34192A36-71EB-4242-BA6E-2DBFE8282C74}" destId="{2DFEDB72-3560-440D-AB17-95016FA1255E}" srcOrd="0" destOrd="0" presId="urn:microsoft.com/office/officeart/2005/8/layout/hierarchy3"/>
    <dgm:cxn modelId="{F098F98D-1D29-4252-AB39-C50BD5EE2DD4}" srcId="{BB90859B-8EC3-42BE-A78C-14FAFA29E484}" destId="{5DB88FD0-8B7B-4A49-AC89-0AA7D52A575C}" srcOrd="0" destOrd="0" parTransId="{A059C955-14BA-47AE-BAC5-74190B8F8A0E}" sibTransId="{8960F65F-553C-4B88-A821-4630BC16C197}"/>
    <dgm:cxn modelId="{3D372540-0C8A-4914-A341-343CAB18A1A3}" type="presOf" srcId="{6E3469BC-4BE0-42E2-A912-EBBA1F3D6B7E}" destId="{74A3EEF3-0A90-4215-8A35-8838BC054D9A}" srcOrd="0" destOrd="0" presId="urn:microsoft.com/office/officeart/2005/8/layout/hierarchy3"/>
    <dgm:cxn modelId="{657519FB-5FCD-440E-97FB-BDAE73F014E2}" type="presOf" srcId="{BB90859B-8EC3-42BE-A78C-14FAFA29E484}" destId="{0DCF5F27-4FEB-4230-8446-27776FE8EE1A}" srcOrd="1" destOrd="0" presId="urn:microsoft.com/office/officeart/2005/8/layout/hierarchy3"/>
    <dgm:cxn modelId="{DF4BF153-8F0B-445C-BC2A-8BA3DF76B30D}" srcId="{8587AEE2-74AB-440D-A7D8-7656464DC669}" destId="{6825F2CA-D16D-400F-B7FF-02EAA6CD5045}" srcOrd="1" destOrd="0" parTransId="{DF5F06AE-B2E8-4B50-9AC7-EAABC7C391AF}" sibTransId="{1F90908F-AFCC-4943-B1BE-B2A257E8F09B}"/>
    <dgm:cxn modelId="{566DF65C-BA0A-4F5C-8C37-9D4A31D90103}" type="presOf" srcId="{40B2D5F1-864B-4E83-9F20-AA989486383D}" destId="{F127216B-663B-45A9-864D-32DB14E7AC27}" srcOrd="0" destOrd="0" presId="urn:microsoft.com/office/officeart/2005/8/layout/hierarchy3"/>
    <dgm:cxn modelId="{37FEEE19-2764-4992-A164-836192129C86}" type="presParOf" srcId="{7A6BD9D7-5450-4D22-9BA9-AA7C64544C07}" destId="{76CD9483-3950-46D5-98B9-F75043C85934}" srcOrd="0" destOrd="0" presId="urn:microsoft.com/office/officeart/2005/8/layout/hierarchy3"/>
    <dgm:cxn modelId="{1B36C1E3-2353-43A1-925C-DDEFA5B1CCD5}" type="presParOf" srcId="{76CD9483-3950-46D5-98B9-F75043C85934}" destId="{1E7D144F-32E4-4470-B076-A9CD50A83E80}" srcOrd="0" destOrd="0" presId="urn:microsoft.com/office/officeart/2005/8/layout/hierarchy3"/>
    <dgm:cxn modelId="{9CBECAB2-DEAA-4281-80A9-E8860C1BDC2E}" type="presParOf" srcId="{1E7D144F-32E4-4470-B076-A9CD50A83E80}" destId="{8CA0CA7A-203C-4510-876B-7B8F8F05E44C}" srcOrd="0" destOrd="0" presId="urn:microsoft.com/office/officeart/2005/8/layout/hierarchy3"/>
    <dgm:cxn modelId="{2F9DAE85-6BC4-4896-B932-4DB3CA9E518F}" type="presParOf" srcId="{1E7D144F-32E4-4470-B076-A9CD50A83E80}" destId="{0DCF5F27-4FEB-4230-8446-27776FE8EE1A}" srcOrd="1" destOrd="0" presId="urn:microsoft.com/office/officeart/2005/8/layout/hierarchy3"/>
    <dgm:cxn modelId="{01B8D6B3-3CA0-416F-9B10-80661D5C9A05}" type="presParOf" srcId="{76CD9483-3950-46D5-98B9-F75043C85934}" destId="{3ECF21EC-05B7-4F96-BE4B-5EF20E837458}" srcOrd="1" destOrd="0" presId="urn:microsoft.com/office/officeart/2005/8/layout/hierarchy3"/>
    <dgm:cxn modelId="{E978F3D4-9B96-48C1-8A7D-3582EF1A9801}" type="presParOf" srcId="{3ECF21EC-05B7-4F96-BE4B-5EF20E837458}" destId="{9DD75C02-892A-435F-B553-113DA495A6ED}" srcOrd="0" destOrd="0" presId="urn:microsoft.com/office/officeart/2005/8/layout/hierarchy3"/>
    <dgm:cxn modelId="{AD2ABF3C-5DDE-480B-ACDD-D5051C796D45}" type="presParOf" srcId="{3ECF21EC-05B7-4F96-BE4B-5EF20E837458}" destId="{D58C535B-4C58-4541-8489-1080506F7DC3}" srcOrd="1" destOrd="0" presId="urn:microsoft.com/office/officeart/2005/8/layout/hierarchy3"/>
    <dgm:cxn modelId="{F9C7DA74-372F-4407-8E98-FF7A0009AB06}" type="presParOf" srcId="{3ECF21EC-05B7-4F96-BE4B-5EF20E837458}" destId="{AE2C0EAD-D2F0-4E3C-B07D-32EC6B494B67}" srcOrd="2" destOrd="0" presId="urn:microsoft.com/office/officeart/2005/8/layout/hierarchy3"/>
    <dgm:cxn modelId="{7A3E919B-D03F-4CC8-9E9D-93FA58BB8BC4}" type="presParOf" srcId="{3ECF21EC-05B7-4F96-BE4B-5EF20E837458}" destId="{15AA9E67-1C92-4A7B-95CA-619CD2473DA9}" srcOrd="3" destOrd="0" presId="urn:microsoft.com/office/officeart/2005/8/layout/hierarchy3"/>
    <dgm:cxn modelId="{92FF150A-D52F-4DFC-AC05-99935CD7E264}" type="presParOf" srcId="{7A6BD9D7-5450-4D22-9BA9-AA7C64544C07}" destId="{E06CBF05-9961-4A09-B64C-AF0922BF7853}" srcOrd="1" destOrd="0" presId="urn:microsoft.com/office/officeart/2005/8/layout/hierarchy3"/>
    <dgm:cxn modelId="{04FC8257-0205-43BB-9565-09ABA4C29459}" type="presParOf" srcId="{E06CBF05-9961-4A09-B64C-AF0922BF7853}" destId="{FF734A8F-B0A9-4867-A184-0C58828515D1}" srcOrd="0" destOrd="0" presId="urn:microsoft.com/office/officeart/2005/8/layout/hierarchy3"/>
    <dgm:cxn modelId="{C47302D1-7462-42A1-968E-4619B2E427F6}" type="presParOf" srcId="{FF734A8F-B0A9-4867-A184-0C58828515D1}" destId="{446F8D1D-AA7B-4760-A7F0-E30558C76389}" srcOrd="0" destOrd="0" presId="urn:microsoft.com/office/officeart/2005/8/layout/hierarchy3"/>
    <dgm:cxn modelId="{4E577EA3-2034-420F-B80B-C346001C4A71}" type="presParOf" srcId="{FF734A8F-B0A9-4867-A184-0C58828515D1}" destId="{DC6B12C4-0E08-4045-BA4F-05BA950C641D}" srcOrd="1" destOrd="0" presId="urn:microsoft.com/office/officeart/2005/8/layout/hierarchy3"/>
    <dgm:cxn modelId="{BF72FBCC-4604-4EA8-B33C-A1D1EB2741BF}" type="presParOf" srcId="{E06CBF05-9961-4A09-B64C-AF0922BF7853}" destId="{25BDE7A1-0595-4122-8D73-CF34A1BE6EE8}" srcOrd="1" destOrd="0" presId="urn:microsoft.com/office/officeart/2005/8/layout/hierarchy3"/>
    <dgm:cxn modelId="{4666F579-24F6-4937-8CFD-0BD2B1177DDB}" type="presParOf" srcId="{25BDE7A1-0595-4122-8D73-CF34A1BE6EE8}" destId="{74A3EEF3-0A90-4215-8A35-8838BC054D9A}" srcOrd="0" destOrd="0" presId="urn:microsoft.com/office/officeart/2005/8/layout/hierarchy3"/>
    <dgm:cxn modelId="{CA5764C9-EB2C-444F-8F37-792ABB5FAEBF}" type="presParOf" srcId="{25BDE7A1-0595-4122-8D73-CF34A1BE6EE8}" destId="{3A6C13B2-C8E5-4E4C-BB00-0854B1A74A00}" srcOrd="1" destOrd="0" presId="urn:microsoft.com/office/officeart/2005/8/layout/hierarchy3"/>
    <dgm:cxn modelId="{DD5480E8-8894-437C-B671-B42A60C6CE68}" type="presParOf" srcId="{25BDE7A1-0595-4122-8D73-CF34A1BE6EE8}" destId="{6546551A-8728-4029-A71A-856354023DA5}" srcOrd="2" destOrd="0" presId="urn:microsoft.com/office/officeart/2005/8/layout/hierarchy3"/>
    <dgm:cxn modelId="{2C1A1F78-F092-4A3C-A451-7D102930C432}" type="presParOf" srcId="{25BDE7A1-0595-4122-8D73-CF34A1BE6EE8}" destId="{F127216B-663B-45A9-864D-32DB14E7AC27}" srcOrd="3" destOrd="0" presId="urn:microsoft.com/office/officeart/2005/8/layout/hierarchy3"/>
    <dgm:cxn modelId="{F7059964-B058-4B9C-A620-2A1214D0C06A}" type="presParOf" srcId="{25BDE7A1-0595-4122-8D73-CF34A1BE6EE8}" destId="{07210D8E-80A5-4271-8CA5-24ECF981A7C8}" srcOrd="4" destOrd="0" presId="urn:microsoft.com/office/officeart/2005/8/layout/hierarchy3"/>
    <dgm:cxn modelId="{DDA81ED3-5802-4E8A-86D2-B7996E6B05B1}" type="presParOf" srcId="{25BDE7A1-0595-4122-8D73-CF34A1BE6EE8}" destId="{F8A14946-DBA3-4597-8C07-F312A5E0EAC7}" srcOrd="5" destOrd="0" presId="urn:microsoft.com/office/officeart/2005/8/layout/hierarchy3"/>
    <dgm:cxn modelId="{37A5C4B6-7289-43F5-A8A7-7ABD2FC6050E}" type="presParOf" srcId="{25BDE7A1-0595-4122-8D73-CF34A1BE6EE8}" destId="{2DFEDB72-3560-440D-AB17-95016FA1255E}" srcOrd="6" destOrd="0" presId="urn:microsoft.com/office/officeart/2005/8/layout/hierarchy3"/>
    <dgm:cxn modelId="{BA659B08-1C85-4186-8FF9-386BC12FE995}" type="presParOf" srcId="{25BDE7A1-0595-4122-8D73-CF34A1BE6EE8}" destId="{4F96E8F4-6637-4EE4-B619-E815900D2F90}" srcOrd="7"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473173-EC2F-4E7B-BB92-1C33BA504DDD}" type="datetimeFigureOut">
              <a:rPr lang="en-US" smtClean="0"/>
              <a:pPr/>
              <a:t>25/07/2021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8701CB-269E-4932-8651-2D9EE666B1E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endParaRPr lang="en-US" dirty="0"/>
          </a:p>
        </p:txBody>
      </p:sp>
      <p:sp>
        <p:nvSpPr>
          <p:cNvPr id="4" name="Slide Number Placeholder 3"/>
          <p:cNvSpPr>
            <a:spLocks noGrp="1"/>
          </p:cNvSpPr>
          <p:nvPr>
            <p:ph type="sldNum" sz="quarter" idx="10"/>
          </p:nvPr>
        </p:nvSpPr>
        <p:spPr/>
        <p:txBody>
          <a:bodyPr/>
          <a:lstStyle/>
          <a:p>
            <a:fld id="{DB8701CB-269E-4932-8651-2D9EE666B1EC}"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C92B0B-32E3-40F5-9D54-71F8D8736F9F}" type="datetimeFigureOut">
              <a:rPr lang="en-US" smtClean="0"/>
              <a:pPr/>
              <a:t>25/07/2021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56589-4006-4FFA-9AC3-104EE01EBB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92B0B-32E3-40F5-9D54-71F8D8736F9F}" type="datetimeFigureOut">
              <a:rPr lang="en-US" smtClean="0"/>
              <a:pPr/>
              <a:t>25/07/2021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56589-4006-4FFA-9AC3-104EE01EBB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Valuation of Environment</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Santosh</a:t>
            </a:r>
            <a:r>
              <a:rPr lang="en-US" dirty="0" smtClean="0"/>
              <a:t> Kumar </a:t>
            </a:r>
            <a:r>
              <a:rPr lang="en-US" dirty="0" err="1" smtClean="0"/>
              <a:t>Meher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sz="6000" i="1" dirty="0" smtClean="0"/>
              <a:t>Part I</a:t>
            </a:r>
            <a:endParaRPr lang="en-US"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good environment is not only indispensable but also complementary to a strong economy to ensure good quality of life.</a:t>
            </a:r>
          </a:p>
          <a:p>
            <a:r>
              <a:rPr lang="en-US" dirty="0" smtClean="0"/>
              <a:t>Therefore, economic decision must be complemented by environmental decisions. That means, when an economic decision (</a:t>
            </a:r>
            <a:r>
              <a:rPr lang="en-US" dirty="0" err="1" smtClean="0"/>
              <a:t>optimisation</a:t>
            </a:r>
            <a:r>
              <a:rPr lang="en-US" dirty="0" smtClean="0"/>
              <a:t>) is made there must be a concern for environment.</a:t>
            </a:r>
          </a:p>
          <a:p>
            <a:r>
              <a:rPr lang="en-US" dirty="0" smtClean="0"/>
              <a:t>Environmental decision always involve benefits and costs.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Decisions concerning Environment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Since any decision concerning environment involves benefits and cost it is essential that how efficiently the environmental resources are used. That means, who should use how much of environmental resources, how the resources should be used, the appropriate time of use of resources and the place of their use are important.</a:t>
            </a:r>
          </a:p>
          <a:p>
            <a:r>
              <a:rPr lang="en-US" dirty="0" smtClean="0"/>
              <a:t>All such decisions rests on the values of environmental resources.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Environmental resources are pure public goods</a:t>
            </a:r>
            <a:endParaRPr lang="en-US" dirty="0"/>
          </a:p>
        </p:txBody>
      </p:sp>
      <p:sp>
        <p:nvSpPr>
          <p:cNvPr id="3" name="Content Placeholder 2"/>
          <p:cNvSpPr>
            <a:spLocks noGrp="1"/>
          </p:cNvSpPr>
          <p:nvPr>
            <p:ph idx="1"/>
          </p:nvPr>
        </p:nvSpPr>
        <p:spPr/>
        <p:txBody>
          <a:bodyPr>
            <a:normAutofit lnSpcReduction="10000"/>
          </a:bodyPr>
          <a:lstStyle/>
          <a:p>
            <a:r>
              <a:rPr lang="en-US" dirty="0" smtClean="0"/>
              <a:t>The basic nature of environmental resources is that they satisfy the characteristics of a ‘pure public good’ for the reason that they are ‘non-rival’ in consumption and they involve ‘non-excludability’.</a:t>
            </a:r>
          </a:p>
          <a:p>
            <a:r>
              <a:rPr lang="en-US" dirty="0" smtClean="0"/>
              <a:t>This entails that market fails to value environmental resources.</a:t>
            </a:r>
          </a:p>
          <a:p>
            <a:r>
              <a:rPr lang="en-US" dirty="0" smtClean="0"/>
              <a:t>Therefore, a special method of evaluation of environmental goods is needed.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of Value</a:t>
            </a:r>
            <a:endParaRPr lang="en-US" dirty="0"/>
          </a:p>
        </p:txBody>
      </p:sp>
      <p:sp>
        <p:nvSpPr>
          <p:cNvPr id="3" name="Content Placeholder 2"/>
          <p:cNvSpPr>
            <a:spLocks noGrp="1"/>
          </p:cNvSpPr>
          <p:nvPr>
            <p:ph idx="1"/>
          </p:nvPr>
        </p:nvSpPr>
        <p:spPr>
          <a:xfrm>
            <a:off x="304800" y="1219200"/>
            <a:ext cx="8610600" cy="5410200"/>
          </a:xfrm>
        </p:spPr>
        <p:txBody>
          <a:bodyPr>
            <a:normAutofit fontScale="92500" lnSpcReduction="20000"/>
          </a:bodyPr>
          <a:lstStyle/>
          <a:p>
            <a:r>
              <a:rPr lang="en-US" dirty="0" smtClean="0"/>
              <a:t>Valuation of environment is needed for several reasons:</a:t>
            </a:r>
          </a:p>
          <a:p>
            <a:pPr>
              <a:buFont typeface="Wingdings" pitchFamily="2" charset="2"/>
              <a:buChar char="Ø"/>
            </a:pPr>
            <a:r>
              <a:rPr lang="en-US" dirty="0"/>
              <a:t>	</a:t>
            </a:r>
            <a:r>
              <a:rPr lang="en-US" dirty="0" smtClean="0"/>
              <a:t>While making evaluation of development projects</a:t>
            </a:r>
          </a:p>
          <a:p>
            <a:pPr>
              <a:buFont typeface="Wingdings" pitchFamily="2" charset="2"/>
              <a:buChar char="Ø"/>
            </a:pPr>
            <a:r>
              <a:rPr lang="en-US" dirty="0" smtClean="0"/>
              <a:t>To examine sustainability</a:t>
            </a:r>
          </a:p>
          <a:p>
            <a:pPr>
              <a:buFont typeface="Wingdings" pitchFamily="2" charset="2"/>
              <a:buChar char="Ø"/>
            </a:pPr>
            <a:r>
              <a:rPr lang="en-US" dirty="0" smtClean="0"/>
              <a:t>When decisions are made regarding conservation or restoration of natural resources.</a:t>
            </a:r>
          </a:p>
          <a:p>
            <a:r>
              <a:rPr lang="en-US" dirty="0" smtClean="0"/>
              <a:t>Thus, while making decisions, economists are confronted with difficulties as to how they are to be valued</a:t>
            </a:r>
          </a:p>
          <a:p>
            <a:r>
              <a:rPr lang="en-US" dirty="0" smtClean="0"/>
              <a:t>The environmental resources have three important features, viz., irreversibility, uncertainty and uniqueness.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for Environmental Valuation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Value changes in the flow of environmental goods</a:t>
            </a:r>
          </a:p>
          <a:p>
            <a:r>
              <a:rPr lang="en-US" dirty="0" smtClean="0"/>
              <a:t>To assess environmental damage</a:t>
            </a:r>
          </a:p>
          <a:p>
            <a:r>
              <a:rPr lang="en-US" dirty="0" smtClean="0"/>
              <a:t>To strengthen the links between the environment and the economy</a:t>
            </a:r>
          </a:p>
          <a:p>
            <a:r>
              <a:rPr lang="en-US" dirty="0" smtClean="0"/>
              <a:t>For approving project developments</a:t>
            </a:r>
          </a:p>
          <a:p>
            <a:r>
              <a:rPr lang="en-US" dirty="0" smtClean="0"/>
              <a:t>To justify and decide allocation of public expenditure</a:t>
            </a:r>
          </a:p>
          <a:p>
            <a:r>
              <a:rPr lang="en-US" dirty="0" smtClean="0"/>
              <a:t>To assist government and other decision-makers</a:t>
            </a:r>
          </a:p>
          <a:p>
            <a:r>
              <a:rPr lang="en-US" dirty="0" smtClean="0"/>
              <a:t>Issue of choice of technology</a:t>
            </a:r>
          </a:p>
          <a:p>
            <a:r>
              <a:rPr lang="en-US" dirty="0" smtClean="0"/>
              <a:t>Advocacy and educative role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914400"/>
          </a:xfrm>
        </p:spPr>
        <p:txBody>
          <a:bodyPr>
            <a:noAutofit/>
          </a:bodyPr>
          <a:lstStyle/>
          <a:p>
            <a:r>
              <a:rPr lang="en-US" sz="3200" b="1" dirty="0" smtClean="0"/>
              <a:t>Economic value of environment</a:t>
            </a:r>
            <a:br>
              <a:rPr lang="en-US" sz="3200" b="1" dirty="0" smtClean="0"/>
            </a:br>
            <a:r>
              <a:rPr lang="en-US" sz="3200" b="1" dirty="0" smtClean="0"/>
              <a:t>(The ‘Total Economic Value’ framework)</a:t>
            </a:r>
            <a:endParaRPr lang="en-US" sz="3200" b="1" dirty="0"/>
          </a:p>
        </p:txBody>
      </p:sp>
      <p:sp>
        <p:nvSpPr>
          <p:cNvPr id="3" name="Content Placeholder 2"/>
          <p:cNvSpPr>
            <a:spLocks noGrp="1"/>
          </p:cNvSpPr>
          <p:nvPr>
            <p:ph idx="1"/>
          </p:nvPr>
        </p:nvSpPr>
        <p:spPr>
          <a:xfrm>
            <a:off x="228600" y="1219200"/>
            <a:ext cx="8686800" cy="5410200"/>
          </a:xfrm>
        </p:spPr>
        <p:txBody>
          <a:bodyPr>
            <a:normAutofit/>
          </a:bodyPr>
          <a:lstStyle/>
          <a:p>
            <a:pPr algn="just"/>
            <a:r>
              <a:rPr lang="en-US" sz="2800" dirty="0" smtClean="0"/>
              <a:t>Environmental resources provide a host of benefits to human beings. The benefits are reflected in ‘use-value’ and ‘non-use value’ of the environmental resources.</a:t>
            </a:r>
          </a:p>
          <a:p>
            <a:pPr algn="just"/>
            <a:r>
              <a:rPr lang="en-US" sz="2800" dirty="0" smtClean="0"/>
              <a:t>Any assessment of value should, therefore, include both use value and non-use value in the framework of evaluation.</a:t>
            </a:r>
          </a:p>
          <a:p>
            <a:pPr algn="just"/>
            <a:r>
              <a:rPr lang="en-US" sz="2800" dirty="0" smtClean="0"/>
              <a:t>Use-value and non-use value constitute the ‘Total Economic Value’ of an environmental resource.</a:t>
            </a:r>
          </a:p>
          <a:p>
            <a:pPr algn="just">
              <a:buNone/>
            </a:pPr>
            <a:r>
              <a:rPr lang="en-US" sz="2800" dirty="0"/>
              <a:t>	</a:t>
            </a:r>
            <a:r>
              <a:rPr lang="en-US" sz="2800" dirty="0" smtClean="0"/>
              <a:t>			</a:t>
            </a:r>
            <a:endParaRPr lang="en-US" sz="2800" dirty="0">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TEV</a:t>
            </a:r>
            <a:endParaRPr lang="en-US" dirty="0"/>
          </a:p>
        </p:txBody>
      </p:sp>
      <p:sp>
        <p:nvSpPr>
          <p:cNvPr id="3" name="Content Placeholder 2"/>
          <p:cNvSpPr>
            <a:spLocks noGrp="1"/>
          </p:cNvSpPr>
          <p:nvPr>
            <p:ph idx="1"/>
          </p:nvPr>
        </p:nvSpPr>
        <p:spPr>
          <a:xfrm>
            <a:off x="228600" y="1600200"/>
            <a:ext cx="8686800" cy="5029200"/>
          </a:xfrm>
        </p:spPr>
        <p:txBody>
          <a:bodyPr>
            <a:normAutofit/>
          </a:bodyPr>
          <a:lstStyle/>
          <a:p>
            <a:pPr algn="just">
              <a:buNone/>
            </a:pPr>
            <a:r>
              <a:rPr lang="en-US" dirty="0" smtClean="0">
                <a:solidFill>
                  <a:srgbClr val="C00000"/>
                </a:solidFill>
              </a:rPr>
              <a:t>			  Total Economic Value</a:t>
            </a:r>
          </a:p>
          <a:p>
            <a:pPr algn="just">
              <a:buNone/>
            </a:pPr>
            <a:r>
              <a:rPr lang="en-US" dirty="0" smtClean="0"/>
              <a:t>					</a:t>
            </a:r>
          </a:p>
          <a:p>
            <a:pPr algn="just">
              <a:buNone/>
            </a:pPr>
            <a:r>
              <a:rPr lang="en-US" dirty="0" smtClean="0"/>
              <a:t>	</a:t>
            </a:r>
            <a:r>
              <a:rPr lang="en-US" dirty="0" smtClean="0">
                <a:solidFill>
                  <a:srgbClr val="0070C0"/>
                </a:solidFill>
              </a:rPr>
              <a:t>Use Value                                        Non-use Value</a:t>
            </a:r>
          </a:p>
          <a:p>
            <a:pPr>
              <a:buNone/>
            </a:pPr>
            <a:endParaRPr lang="en-US" dirty="0" smtClean="0"/>
          </a:p>
          <a:p>
            <a:pPr>
              <a:buNone/>
            </a:pPr>
            <a:r>
              <a:rPr lang="en-US" dirty="0" smtClean="0">
                <a:solidFill>
                  <a:schemeClr val="accent6">
                    <a:lumMod val="75000"/>
                  </a:schemeClr>
                </a:solidFill>
              </a:rPr>
              <a:t>Direct UV		Indirect UV</a:t>
            </a:r>
          </a:p>
          <a:p>
            <a:pPr>
              <a:buNone/>
            </a:pPr>
            <a:endParaRPr lang="en-US" dirty="0"/>
          </a:p>
          <a:p>
            <a:pPr>
              <a:buNone/>
            </a:pPr>
            <a:r>
              <a:rPr lang="en-US" dirty="0" smtClean="0">
                <a:solidFill>
                  <a:schemeClr val="accent2">
                    <a:lumMod val="50000"/>
                  </a:schemeClr>
                </a:solidFill>
              </a:rPr>
              <a:t>Existence 	    Bequest	          Vicarious	         Option</a:t>
            </a:r>
          </a:p>
          <a:p>
            <a:pPr>
              <a:buNone/>
            </a:pPr>
            <a:r>
              <a:rPr lang="en-US" dirty="0" smtClean="0">
                <a:solidFill>
                  <a:schemeClr val="accent2">
                    <a:lumMod val="50000"/>
                  </a:schemeClr>
                </a:solidFill>
              </a:rPr>
              <a:t>Value     </a:t>
            </a:r>
            <a:r>
              <a:rPr lang="en-US" dirty="0">
                <a:solidFill>
                  <a:schemeClr val="accent2">
                    <a:lumMod val="50000"/>
                  </a:schemeClr>
                </a:solidFill>
              </a:rPr>
              <a:t> </a:t>
            </a:r>
            <a:r>
              <a:rPr lang="en-US" dirty="0" smtClean="0">
                <a:solidFill>
                  <a:schemeClr val="accent2">
                    <a:lumMod val="50000"/>
                  </a:schemeClr>
                </a:solidFill>
              </a:rPr>
              <a:t>          </a:t>
            </a:r>
            <a:r>
              <a:rPr lang="en-US" dirty="0" err="1" smtClean="0">
                <a:solidFill>
                  <a:schemeClr val="accent2">
                    <a:lumMod val="50000"/>
                  </a:schemeClr>
                </a:solidFill>
              </a:rPr>
              <a:t>Value</a:t>
            </a:r>
            <a:r>
              <a:rPr lang="en-US" dirty="0" smtClean="0">
                <a:solidFill>
                  <a:schemeClr val="accent2">
                    <a:lumMod val="50000"/>
                  </a:schemeClr>
                </a:solidFill>
              </a:rPr>
              <a:t>                 </a:t>
            </a:r>
            <a:r>
              <a:rPr lang="en-US" dirty="0" err="1" smtClean="0">
                <a:solidFill>
                  <a:schemeClr val="accent2">
                    <a:lumMod val="50000"/>
                  </a:schemeClr>
                </a:solidFill>
              </a:rPr>
              <a:t>Value</a:t>
            </a:r>
            <a:r>
              <a:rPr lang="en-US" dirty="0" smtClean="0">
                <a:solidFill>
                  <a:schemeClr val="accent2">
                    <a:lumMod val="50000"/>
                  </a:schemeClr>
                </a:solidFill>
              </a:rPr>
              <a:t>                 </a:t>
            </a:r>
            <a:r>
              <a:rPr lang="en-US" dirty="0" err="1" smtClean="0">
                <a:solidFill>
                  <a:schemeClr val="accent2">
                    <a:lumMod val="50000"/>
                  </a:schemeClr>
                </a:solidFill>
              </a:rPr>
              <a:t>Value</a:t>
            </a:r>
            <a:r>
              <a:rPr lang="en-US" dirty="0" smtClean="0">
                <a:solidFill>
                  <a:schemeClr val="accent2">
                    <a:lumMod val="50000"/>
                  </a:schemeClr>
                </a:solidFill>
              </a:rPr>
              <a:t>           </a:t>
            </a:r>
            <a:endParaRPr lang="en-US" dirty="0">
              <a:solidFill>
                <a:schemeClr val="accent2">
                  <a:lumMod val="50000"/>
                </a:schemeClr>
              </a:solidFill>
            </a:endParaRPr>
          </a:p>
        </p:txBody>
      </p:sp>
      <p:cxnSp>
        <p:nvCxnSpPr>
          <p:cNvPr id="4" name="Straight Connector 3"/>
          <p:cNvCxnSpPr/>
          <p:nvPr/>
        </p:nvCxnSpPr>
        <p:spPr>
          <a:xfrm>
            <a:off x="2057400" y="2438400"/>
            <a:ext cx="495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1867694" y="2628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6820694" y="2628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229894" y="2247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1410494" y="3390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6439694" y="3999706"/>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9600" y="3581400"/>
            <a:ext cx="3733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57200" y="4802188"/>
            <a:ext cx="7696200" cy="746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4153694" y="3771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19894" y="3771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3010694" y="4990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449094" y="4990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963694" y="4990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67494" y="5066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
          <a:ext cx="82296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use value</a:t>
            </a:r>
            <a:endParaRPr lang="en-US" dirty="0"/>
          </a:p>
        </p:txBody>
      </p:sp>
      <p:sp>
        <p:nvSpPr>
          <p:cNvPr id="3" name="Content Placeholder 2"/>
          <p:cNvSpPr>
            <a:spLocks noGrp="1"/>
          </p:cNvSpPr>
          <p:nvPr>
            <p:ph idx="1"/>
          </p:nvPr>
        </p:nvSpPr>
        <p:spPr/>
        <p:txBody>
          <a:bodyPr/>
          <a:lstStyle/>
          <a:p>
            <a:r>
              <a:rPr lang="en-US" dirty="0" smtClean="0"/>
              <a:t>Food </a:t>
            </a:r>
          </a:p>
          <a:p>
            <a:r>
              <a:rPr lang="en-US" dirty="0" smtClean="0"/>
              <a:t>Resources</a:t>
            </a:r>
          </a:p>
          <a:p>
            <a:r>
              <a:rPr lang="en-US" dirty="0" smtClean="0"/>
              <a:t>Recreation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use value</a:t>
            </a:r>
            <a:endParaRPr lang="en-US" dirty="0"/>
          </a:p>
        </p:txBody>
      </p:sp>
      <p:sp>
        <p:nvSpPr>
          <p:cNvPr id="3" name="Content Placeholder 2"/>
          <p:cNvSpPr>
            <a:spLocks noGrp="1"/>
          </p:cNvSpPr>
          <p:nvPr>
            <p:ph idx="1"/>
          </p:nvPr>
        </p:nvSpPr>
        <p:spPr/>
        <p:txBody>
          <a:bodyPr/>
          <a:lstStyle/>
          <a:p>
            <a:r>
              <a:rPr lang="en-US" dirty="0" smtClean="0"/>
              <a:t>Ecological functions</a:t>
            </a:r>
          </a:p>
          <a:p>
            <a:r>
              <a:rPr lang="en-US" dirty="0" smtClean="0"/>
              <a:t>Protection of biodiversity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Existence value</a:t>
            </a:r>
            <a:endParaRPr lang="en-US" dirty="0"/>
          </a:p>
        </p:txBody>
      </p:sp>
      <p:sp>
        <p:nvSpPr>
          <p:cNvPr id="3" name="Content Placeholder 2"/>
          <p:cNvSpPr>
            <a:spLocks noGrp="1"/>
          </p:cNvSpPr>
          <p:nvPr>
            <p:ph idx="1"/>
          </p:nvPr>
        </p:nvSpPr>
        <p:spPr/>
        <p:txBody>
          <a:bodyPr/>
          <a:lstStyle/>
          <a:p>
            <a:r>
              <a:rPr lang="en-US" dirty="0" smtClean="0"/>
              <a:t>Protection of species</a:t>
            </a:r>
          </a:p>
          <a:p>
            <a:r>
              <a:rPr lang="en-US" dirty="0" smtClean="0"/>
              <a:t>Preservation of habitat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Bequest value</a:t>
            </a:r>
            <a:endParaRPr lang="en-US" dirty="0"/>
          </a:p>
        </p:txBody>
      </p:sp>
      <p:sp>
        <p:nvSpPr>
          <p:cNvPr id="3" name="Content Placeholder 2"/>
          <p:cNvSpPr>
            <a:spLocks noGrp="1"/>
          </p:cNvSpPr>
          <p:nvPr>
            <p:ph idx="1"/>
          </p:nvPr>
        </p:nvSpPr>
        <p:spPr/>
        <p:txBody>
          <a:bodyPr/>
          <a:lstStyle/>
          <a:p>
            <a:r>
              <a:rPr lang="en-US" dirty="0" smtClean="0"/>
              <a:t>For future generations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value</a:t>
            </a:r>
            <a:endParaRPr lang="en-US" dirty="0"/>
          </a:p>
        </p:txBody>
      </p:sp>
      <p:sp>
        <p:nvSpPr>
          <p:cNvPr id="3" name="Content Placeholder 2"/>
          <p:cNvSpPr>
            <a:spLocks noGrp="1"/>
          </p:cNvSpPr>
          <p:nvPr>
            <p:ph idx="1"/>
          </p:nvPr>
        </p:nvSpPr>
        <p:spPr/>
        <p:txBody>
          <a:bodyPr/>
          <a:lstStyle/>
          <a:p>
            <a:r>
              <a:rPr lang="en-US" dirty="0" smtClean="0"/>
              <a:t>Future direct</a:t>
            </a:r>
          </a:p>
          <a:p>
            <a:r>
              <a:rPr lang="en-US" dirty="0" smtClean="0"/>
              <a:t>Indirect use value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i</a:t>
            </a:r>
            <a:r>
              <a:rPr lang="en-US" dirty="0" smtClean="0"/>
              <a:t>) Use Value</a:t>
            </a:r>
            <a:endParaRPr lang="en-US" dirty="0"/>
          </a:p>
        </p:txBody>
      </p:sp>
      <p:sp>
        <p:nvSpPr>
          <p:cNvPr id="3" name="Content Placeholder 2"/>
          <p:cNvSpPr>
            <a:spLocks noGrp="1"/>
          </p:cNvSpPr>
          <p:nvPr>
            <p:ph idx="1"/>
          </p:nvPr>
        </p:nvSpPr>
        <p:spPr>
          <a:xfrm>
            <a:off x="457200" y="1600200"/>
            <a:ext cx="8229600" cy="5029200"/>
          </a:xfrm>
        </p:spPr>
        <p:txBody>
          <a:bodyPr/>
          <a:lstStyle/>
          <a:p>
            <a:r>
              <a:rPr lang="en-US" dirty="0" smtClean="0"/>
              <a:t>Use value refers to the value associated with an environmental resource during its current or future use by an individual. Use value involves human ‘interaction’ with a particular environmental resource. It means the utility derived from the goods either during its current use or during its use in future. Use value can be </a:t>
            </a:r>
            <a:r>
              <a:rPr lang="en-US" dirty="0" err="1" smtClean="0"/>
              <a:t>categorised</a:t>
            </a:r>
            <a:r>
              <a:rPr lang="en-US" dirty="0" smtClean="0"/>
              <a:t> as (a) Direct use value and (b) Indirect use value.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(a) Direct Use Value</a:t>
            </a:r>
            <a:endParaRPr lang="en-US" dirty="0"/>
          </a:p>
        </p:txBody>
      </p:sp>
      <p:sp>
        <p:nvSpPr>
          <p:cNvPr id="3" name="Content Placeholder 2"/>
          <p:cNvSpPr>
            <a:spLocks noGrp="1"/>
          </p:cNvSpPr>
          <p:nvPr>
            <p:ph idx="1"/>
          </p:nvPr>
        </p:nvSpPr>
        <p:spPr>
          <a:xfrm>
            <a:off x="152400" y="1295400"/>
            <a:ext cx="8763000" cy="5334000"/>
          </a:xfrm>
        </p:spPr>
        <p:txBody>
          <a:bodyPr/>
          <a:lstStyle/>
          <a:p>
            <a:r>
              <a:rPr lang="en-US" dirty="0" smtClean="0"/>
              <a:t>The value of an environmental resource obtained through some direct physical interaction with the resource is called ‘direct use value’.</a:t>
            </a:r>
          </a:p>
          <a:p>
            <a:r>
              <a:rPr lang="en-US" dirty="0" smtClean="0"/>
              <a:t>It is straight forward and relatively easy to measure.</a:t>
            </a:r>
          </a:p>
          <a:p>
            <a:r>
              <a:rPr lang="en-US" dirty="0" smtClean="0"/>
              <a:t>It can be measured from market and survey data.</a:t>
            </a:r>
          </a:p>
          <a:p>
            <a:r>
              <a:rPr lang="en-US" dirty="0" smtClean="0"/>
              <a:t>It includes the most obvious uses, such as, portable </a:t>
            </a:r>
            <a:r>
              <a:rPr lang="en-US" dirty="0" err="1" smtClean="0"/>
              <a:t>waer</a:t>
            </a:r>
            <a:r>
              <a:rPr lang="en-US" dirty="0" smtClean="0"/>
              <a:t>, fisheries, tourism and output of the forest.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(b) Indirect Use Value</a:t>
            </a:r>
            <a:endParaRPr lang="en-US" dirty="0"/>
          </a:p>
        </p:txBody>
      </p:sp>
      <p:sp>
        <p:nvSpPr>
          <p:cNvPr id="3" name="Content Placeholder 2"/>
          <p:cNvSpPr>
            <a:spLocks noGrp="1"/>
          </p:cNvSpPr>
          <p:nvPr>
            <p:ph idx="1"/>
          </p:nvPr>
        </p:nvSpPr>
        <p:spPr>
          <a:xfrm>
            <a:off x="228600" y="1143000"/>
            <a:ext cx="8686800" cy="5486400"/>
          </a:xfrm>
        </p:spPr>
        <p:txBody>
          <a:bodyPr>
            <a:normAutofit fontScale="92500" lnSpcReduction="10000"/>
          </a:bodyPr>
          <a:lstStyle/>
          <a:p>
            <a:r>
              <a:rPr lang="en-US" dirty="0" smtClean="0"/>
              <a:t>Some environmental services confer indirect benefit to human beings. </a:t>
            </a:r>
          </a:p>
          <a:p>
            <a:r>
              <a:rPr lang="en-US" dirty="0" smtClean="0"/>
              <a:t>Their services enhance the value of other resources that have directly measurable values. </a:t>
            </a:r>
          </a:p>
          <a:p>
            <a:r>
              <a:rPr lang="en-US" dirty="0" smtClean="0"/>
              <a:t>It is the ecologist’s perception.</a:t>
            </a:r>
          </a:p>
          <a:p>
            <a:r>
              <a:rPr lang="en-US" dirty="0" smtClean="0"/>
              <a:t>The services that confer indirect benefits are such as </a:t>
            </a:r>
            <a:r>
              <a:rPr lang="en-US" i="1" dirty="0" smtClean="0"/>
              <a:t>the tropical forest in protecting watershed, serving the habitat function, or the mangroves forming a part of the river’s ecosystems.</a:t>
            </a:r>
          </a:p>
          <a:p>
            <a:r>
              <a:rPr lang="en-US" dirty="0" smtClean="0"/>
              <a:t>These services enhance the values of services which confer direct use value, such as, property and land values or drinking water supplies.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C00000"/>
                </a:solidFill>
              </a:rPr>
              <a:t>(ii) Non-use Value</a:t>
            </a:r>
            <a:endParaRPr lang="en-US" b="1" dirty="0">
              <a:solidFill>
                <a:srgbClr val="C00000"/>
              </a:solidFill>
            </a:endParaRPr>
          </a:p>
        </p:txBody>
      </p:sp>
      <p:sp>
        <p:nvSpPr>
          <p:cNvPr id="3" name="Content Placeholder 2"/>
          <p:cNvSpPr>
            <a:spLocks noGrp="1"/>
          </p:cNvSpPr>
          <p:nvPr>
            <p:ph idx="1"/>
          </p:nvPr>
        </p:nvSpPr>
        <p:spPr>
          <a:xfrm>
            <a:off x="228600" y="1143000"/>
            <a:ext cx="8686800" cy="5486400"/>
          </a:xfrm>
        </p:spPr>
        <p:txBody>
          <a:bodyPr>
            <a:normAutofit lnSpcReduction="10000"/>
          </a:bodyPr>
          <a:lstStyle/>
          <a:p>
            <a:r>
              <a:rPr lang="en-US" dirty="0" smtClean="0"/>
              <a:t>Non-use value is the value of an environmental resource that arises due to its </a:t>
            </a:r>
            <a:r>
              <a:rPr lang="en-US" b="1" i="1" dirty="0" smtClean="0">
                <a:solidFill>
                  <a:srgbClr val="FF0000"/>
                </a:solidFill>
              </a:rPr>
              <a:t>continued existence</a:t>
            </a:r>
            <a:r>
              <a:rPr lang="en-US" b="1" i="1" dirty="0" smtClean="0"/>
              <a:t> </a:t>
            </a:r>
            <a:r>
              <a:rPr lang="en-US" b="1" dirty="0" smtClean="0"/>
              <a:t> and are </a:t>
            </a:r>
            <a:r>
              <a:rPr lang="en-US" b="1" i="1" dirty="0" smtClean="0">
                <a:solidFill>
                  <a:srgbClr val="0070C0"/>
                </a:solidFill>
              </a:rPr>
              <a:t>unrelated to use</a:t>
            </a:r>
            <a:r>
              <a:rPr lang="en-US" i="1" dirty="0" smtClean="0"/>
              <a:t>. </a:t>
            </a:r>
            <a:endParaRPr lang="en-US" dirty="0" smtClean="0"/>
          </a:p>
          <a:p>
            <a:r>
              <a:rPr lang="en-US" dirty="0" smtClean="0"/>
              <a:t>For example</a:t>
            </a:r>
            <a:r>
              <a:rPr lang="en-US" b="1" dirty="0" smtClean="0">
                <a:solidFill>
                  <a:srgbClr val="FFC000"/>
                </a:solidFill>
              </a:rPr>
              <a:t>: </a:t>
            </a:r>
            <a:r>
              <a:rPr lang="en-US" b="1" i="1" dirty="0" smtClean="0">
                <a:solidFill>
                  <a:srgbClr val="FFC000"/>
                </a:solidFill>
              </a:rPr>
              <a:t>existence of an owl in the forest, existence of endangered species</a:t>
            </a:r>
          </a:p>
          <a:p>
            <a:r>
              <a:rPr lang="en-US" i="1" u="sng" dirty="0" smtClean="0">
                <a:solidFill>
                  <a:srgbClr val="FF0000"/>
                </a:solidFill>
              </a:rPr>
              <a:t>These resources are normally not used by individuals but people desire to see them preserved in their own right.</a:t>
            </a:r>
          </a:p>
          <a:p>
            <a:r>
              <a:rPr lang="en-US" dirty="0" smtClean="0"/>
              <a:t>People are motivated towards non-use values of resources because of their </a:t>
            </a:r>
            <a:r>
              <a:rPr lang="en-US" b="1" i="1" dirty="0" smtClean="0">
                <a:solidFill>
                  <a:srgbClr val="FF0000"/>
                </a:solidFill>
              </a:rPr>
              <a:t>existence, bequest and cultural or heritage values</a:t>
            </a:r>
            <a:r>
              <a:rPr lang="en-US" i="1" dirty="0" smtClean="0"/>
              <a:t>.</a:t>
            </a:r>
            <a:r>
              <a:rPr lang="en-US" dirty="0" smtClean="0"/>
              <a:t>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Types of Non-use Value</a:t>
            </a:r>
            <a:endParaRPr lang="en-US" dirty="0"/>
          </a:p>
        </p:txBody>
      </p:sp>
      <p:sp>
        <p:nvSpPr>
          <p:cNvPr id="3" name="Content Placeholder 2"/>
          <p:cNvSpPr>
            <a:spLocks noGrp="1"/>
          </p:cNvSpPr>
          <p:nvPr>
            <p:ph idx="1"/>
          </p:nvPr>
        </p:nvSpPr>
        <p:spPr>
          <a:xfrm>
            <a:off x="228600" y="990600"/>
            <a:ext cx="8686800" cy="5638800"/>
          </a:xfrm>
        </p:spPr>
        <p:txBody>
          <a:bodyPr/>
          <a:lstStyle/>
          <a:p>
            <a:pPr>
              <a:buNone/>
            </a:pPr>
            <a:r>
              <a:rPr lang="en-US" dirty="0" smtClean="0"/>
              <a:t>Four types:</a:t>
            </a:r>
          </a:p>
          <a:p>
            <a:pPr marL="0" indent="0">
              <a:buAutoNum type="alphaLcParenBoth"/>
            </a:pPr>
            <a:r>
              <a:rPr lang="en-US" dirty="0" smtClean="0"/>
              <a:t>Existence Value, (b) Bequest Value (c) Vicarious Value, and (d) Option Value</a:t>
            </a:r>
          </a:p>
          <a:p>
            <a:pPr marL="0" indent="0">
              <a:buNone/>
            </a:pPr>
            <a:endParaRPr lang="en-US" dirty="0" smtClean="0"/>
          </a:p>
          <a:p>
            <a:pPr marL="0" indent="0">
              <a:buNone/>
            </a:pPr>
            <a:r>
              <a:rPr lang="en-US" dirty="0" smtClean="0"/>
              <a:t>			Non-use Value</a:t>
            </a:r>
          </a:p>
          <a:p>
            <a:pPr marL="0" indent="0">
              <a:buNone/>
            </a:pPr>
            <a:endParaRPr lang="en-US" dirty="0" smtClean="0"/>
          </a:p>
          <a:p>
            <a:pPr marL="0" indent="0">
              <a:buNone/>
            </a:pPr>
            <a:r>
              <a:rPr lang="en-US" dirty="0" smtClean="0"/>
              <a:t>Existence      Bequest           Vicarious          Option</a:t>
            </a:r>
          </a:p>
          <a:p>
            <a:pPr marL="0" indent="0">
              <a:buNone/>
            </a:pPr>
            <a:endParaRPr lang="en-US" dirty="0"/>
          </a:p>
        </p:txBody>
      </p:sp>
      <p:cxnSp>
        <p:nvCxnSpPr>
          <p:cNvPr id="5" name="Straight Arrow Connector 4"/>
          <p:cNvCxnSpPr/>
          <p:nvPr/>
        </p:nvCxnSpPr>
        <p:spPr>
          <a:xfrm rot="5400000">
            <a:off x="4000500" y="39243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96094" y="4380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2858294" y="4380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5296694" y="4380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582694" y="4304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85800" y="4114800"/>
            <a:ext cx="70866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(a) Existence Value</a:t>
            </a:r>
            <a:endParaRPr lang="en-US" dirty="0"/>
          </a:p>
        </p:txBody>
      </p:sp>
      <p:sp>
        <p:nvSpPr>
          <p:cNvPr id="3" name="Content Placeholder 2"/>
          <p:cNvSpPr>
            <a:spLocks noGrp="1"/>
          </p:cNvSpPr>
          <p:nvPr>
            <p:ph idx="1"/>
          </p:nvPr>
        </p:nvSpPr>
        <p:spPr>
          <a:xfrm>
            <a:off x="152400" y="1295400"/>
            <a:ext cx="8763000" cy="5334000"/>
          </a:xfrm>
        </p:spPr>
        <p:txBody>
          <a:bodyPr>
            <a:normAutofit fontScale="92500"/>
          </a:bodyPr>
          <a:lstStyle/>
          <a:p>
            <a:pPr algn="just"/>
            <a:r>
              <a:rPr lang="en-US" dirty="0" smtClean="0"/>
              <a:t>Existence value of an environmental resource is the satisfaction that an individual(s) derive(s) from the existence of it. It is the value placed on knowing and observing that a resource, such as, bio-diversity or species exists even though no one may ever use it.</a:t>
            </a:r>
          </a:p>
          <a:p>
            <a:pPr algn="just"/>
            <a:r>
              <a:rPr lang="en-US" dirty="0" smtClean="0"/>
              <a:t>It is the willingness to pay for an environmental good or resource for its existence regardless of its on-site use.</a:t>
            </a:r>
          </a:p>
          <a:p>
            <a:pPr algn="just"/>
            <a:r>
              <a:rPr lang="en-US" dirty="0" smtClean="0"/>
              <a:t>The motivations for such goods arises because of ecological ethics, altruism towards others or bequest to the descendants or future generations.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r>
              <a:rPr lang="en-US" dirty="0" smtClean="0"/>
              <a:t>We feel good about the existence of charismatic species of animals and plants on this earth.</a:t>
            </a:r>
          </a:p>
          <a:p>
            <a:pPr algn="just"/>
            <a:r>
              <a:rPr lang="en-US" dirty="0" smtClean="0"/>
              <a:t>They ought to be preserved and people have willingness to pay for their preservation to prevent their habitat from destruction.</a:t>
            </a:r>
          </a:p>
          <a:p>
            <a:pPr algn="just"/>
            <a:r>
              <a:rPr lang="en-US" dirty="0" smtClean="0"/>
              <a:t>Example: owl in the forest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 Bequest Value</a:t>
            </a:r>
            <a:endParaRPr lang="en-US" dirty="0"/>
          </a:p>
        </p:txBody>
      </p:sp>
      <p:sp>
        <p:nvSpPr>
          <p:cNvPr id="3" name="Content Placeholder 2"/>
          <p:cNvSpPr>
            <a:spLocks noGrp="1"/>
          </p:cNvSpPr>
          <p:nvPr>
            <p:ph idx="1"/>
          </p:nvPr>
        </p:nvSpPr>
        <p:spPr>
          <a:xfrm>
            <a:off x="152400" y="1143000"/>
            <a:ext cx="8763000" cy="5486400"/>
          </a:xfrm>
        </p:spPr>
        <p:txBody>
          <a:bodyPr>
            <a:normAutofit lnSpcReduction="10000"/>
          </a:bodyPr>
          <a:lstStyle/>
          <a:p>
            <a:pPr algn="just"/>
            <a:r>
              <a:rPr lang="en-US" dirty="0" smtClean="0"/>
              <a:t>In some instances people derive satisfaction from their ability to endow an environmental resource on future generations.</a:t>
            </a:r>
          </a:p>
          <a:p>
            <a:pPr algn="just"/>
            <a:r>
              <a:rPr lang="en-US" dirty="0" smtClean="0"/>
              <a:t>They value the continued existence of a resource for the future possible benefit from its use by others either unknown to them or for their own future progeny.</a:t>
            </a:r>
          </a:p>
          <a:p>
            <a:pPr algn="just"/>
            <a:r>
              <a:rPr lang="en-US" dirty="0" smtClean="0"/>
              <a:t>Bequest value is the value placed on passing on the resources for the use of future generations.</a:t>
            </a:r>
          </a:p>
          <a:p>
            <a:pPr algn="just"/>
            <a:r>
              <a:rPr lang="en-US" dirty="0" smtClean="0"/>
              <a:t>It refers to the maintenance of environmental attributes for the benefit of future generations.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Vicarious Value</a:t>
            </a:r>
            <a:endParaRPr lang="en-US" dirty="0"/>
          </a:p>
        </p:txBody>
      </p:sp>
      <p:sp>
        <p:nvSpPr>
          <p:cNvPr id="3" name="Content Placeholder 2"/>
          <p:cNvSpPr>
            <a:spLocks noGrp="1"/>
          </p:cNvSpPr>
          <p:nvPr>
            <p:ph idx="1"/>
          </p:nvPr>
        </p:nvSpPr>
        <p:spPr/>
        <p:txBody>
          <a:bodyPr/>
          <a:lstStyle/>
          <a:p>
            <a:r>
              <a:rPr lang="en-US" dirty="0" smtClean="0"/>
              <a:t>Vicarious values are gained by people from the knowledge that others may be enjoying use of an environmental resource, for instance, for recreational activities, commercial activities, etc.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Option Value</a:t>
            </a:r>
            <a:endParaRPr lang="en-US" dirty="0"/>
          </a:p>
        </p:txBody>
      </p:sp>
      <p:sp>
        <p:nvSpPr>
          <p:cNvPr id="3" name="Content Placeholder 2"/>
          <p:cNvSpPr>
            <a:spLocks noGrp="1"/>
          </p:cNvSpPr>
          <p:nvPr>
            <p:ph idx="1"/>
          </p:nvPr>
        </p:nvSpPr>
        <p:spPr/>
        <p:txBody>
          <a:bodyPr/>
          <a:lstStyle/>
          <a:p>
            <a:r>
              <a:rPr lang="en-US" dirty="0" smtClean="0"/>
              <a:t>Option value relates to the benefit </a:t>
            </a:r>
            <a:r>
              <a:rPr lang="en-US" smtClean="0"/>
              <a:t>of maintaining </a:t>
            </a:r>
            <a:r>
              <a:rPr lang="en-US" dirty="0" smtClean="0"/>
              <a:t>the right to use resources without necessarily doing so. It may include future use by existing individuals or by future generations.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1049</Words>
  <Application>Microsoft Office PowerPoint</Application>
  <PresentationFormat>On-screen Show (4:3)</PresentationFormat>
  <Paragraphs>112</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Valuation of Environment</vt:lpstr>
      <vt:lpstr>Slide 2</vt:lpstr>
      <vt:lpstr>Introduction</vt:lpstr>
      <vt:lpstr>Decisions concerning Environment</vt:lpstr>
      <vt:lpstr>Environmental resources are pure public goods</vt:lpstr>
      <vt:lpstr>Measurement of Value</vt:lpstr>
      <vt:lpstr>Need for Environmental Valuation</vt:lpstr>
      <vt:lpstr>Economic value of environment (The ‘Total Economic Value’ framework)</vt:lpstr>
      <vt:lpstr>Components of TEV</vt:lpstr>
      <vt:lpstr>Slide 10</vt:lpstr>
      <vt:lpstr>Direct use value</vt:lpstr>
      <vt:lpstr>Indirect use value</vt:lpstr>
      <vt:lpstr>Existence value</vt:lpstr>
      <vt:lpstr>Bequest value</vt:lpstr>
      <vt:lpstr>Option value</vt:lpstr>
      <vt:lpstr>(i) Use Value</vt:lpstr>
      <vt:lpstr>(a) Direct Use Value</vt:lpstr>
      <vt:lpstr>(b) Indirect Use Value</vt:lpstr>
      <vt:lpstr>(ii) Non-use Value</vt:lpstr>
      <vt:lpstr>Types of Non-use Value</vt:lpstr>
      <vt:lpstr>(a) Existence Value</vt:lpstr>
      <vt:lpstr>Slide 22</vt:lpstr>
      <vt:lpstr>(b) Bequest Value</vt:lpstr>
      <vt:lpstr>(c) Vicarious Value</vt:lpstr>
      <vt:lpstr>(d) Option Value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of Environment</dc:title>
  <dc:creator>Sailee</dc:creator>
  <cp:lastModifiedBy>Sailee</cp:lastModifiedBy>
  <cp:revision>27</cp:revision>
  <dcterms:created xsi:type="dcterms:W3CDTF">2021-07-24T16:43:15Z</dcterms:created>
  <dcterms:modified xsi:type="dcterms:W3CDTF">2021-07-25T08:00:59Z</dcterms:modified>
</cp:coreProperties>
</file>