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5" r:id="rId2"/>
    <p:sldId id="286" r:id="rId3"/>
    <p:sldId id="291" r:id="rId4"/>
    <p:sldId id="260" r:id="rId5"/>
    <p:sldId id="263" r:id="rId6"/>
    <p:sldId id="264" r:id="rId7"/>
    <p:sldId id="265" r:id="rId8"/>
    <p:sldId id="287" r:id="rId9"/>
    <p:sldId id="270" r:id="rId10"/>
    <p:sldId id="274" r:id="rId11"/>
    <p:sldId id="292" r:id="rId12"/>
    <p:sldId id="289" r:id="rId13"/>
    <p:sldId id="290" r:id="rId14"/>
    <p:sldId id="276" r:id="rId15"/>
    <p:sldId id="279" r:id="rId16"/>
    <p:sldId id="280" r:id="rId17"/>
    <p:sldId id="281" r:id="rId18"/>
    <p:sldId id="282" r:id="rId19"/>
    <p:sldId id="283" r:id="rId20"/>
    <p:sldId id="284"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34" autoAdjust="0"/>
    <p:restoredTop sz="94624" autoAdjust="0"/>
  </p:normalViewPr>
  <p:slideViewPr>
    <p:cSldViewPr>
      <p:cViewPr>
        <p:scale>
          <a:sx n="70" d="100"/>
          <a:sy n="70" d="100"/>
        </p:scale>
        <p:origin x="-744" y="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5B029B4-AB46-418C-A467-0D15568B42D2}" type="doc">
      <dgm:prSet loTypeId="urn:microsoft.com/office/officeart/2005/8/layout/radial1" loCatId="cycle" qsTypeId="urn:microsoft.com/office/officeart/2005/8/quickstyle/3d3" qsCatId="3D" csTypeId="urn:microsoft.com/office/officeart/2005/8/colors/colorful5" csCatId="colorful" phldr="1"/>
      <dgm:spPr/>
      <dgm:t>
        <a:bodyPr/>
        <a:lstStyle/>
        <a:p>
          <a:endParaRPr lang="en-IN"/>
        </a:p>
      </dgm:t>
    </dgm:pt>
    <dgm:pt modelId="{7DA18ED3-925E-49AD-8E5C-6811CE02C69A}">
      <dgm:prSet phldrT="[Text]"/>
      <dgm:spPr/>
      <dgm:t>
        <a:bodyPr/>
        <a:lstStyle/>
        <a:p>
          <a:r>
            <a:rPr lang="en-US" b="1" dirty="0" smtClean="0">
              <a:solidFill>
                <a:srgbClr val="FFFF00"/>
              </a:solidFill>
            </a:rPr>
            <a:t>Capacity Building of SGHs Members</a:t>
          </a:r>
          <a:endParaRPr lang="en-IN" b="1" dirty="0">
            <a:solidFill>
              <a:srgbClr val="FFFF00"/>
            </a:solidFill>
          </a:endParaRPr>
        </a:p>
      </dgm:t>
    </dgm:pt>
    <dgm:pt modelId="{3E9E2F78-75A0-43B5-BE82-2EB1D99A830A}" type="parTrans" cxnId="{75FC9077-4CA4-49A8-A0C5-EF86E7DE9E6D}">
      <dgm:prSet/>
      <dgm:spPr/>
      <dgm:t>
        <a:bodyPr/>
        <a:lstStyle/>
        <a:p>
          <a:endParaRPr lang="en-IN"/>
        </a:p>
      </dgm:t>
    </dgm:pt>
    <dgm:pt modelId="{94116D0E-B687-4487-98CC-161D6FE90C63}" type="sibTrans" cxnId="{75FC9077-4CA4-49A8-A0C5-EF86E7DE9E6D}">
      <dgm:prSet/>
      <dgm:spPr/>
      <dgm:t>
        <a:bodyPr/>
        <a:lstStyle/>
        <a:p>
          <a:endParaRPr lang="en-IN"/>
        </a:p>
      </dgm:t>
    </dgm:pt>
    <dgm:pt modelId="{525EFF7C-4827-4887-B029-D4744ADC6017}">
      <dgm:prSet phldrT="[Text]" custT="1"/>
      <dgm:spPr/>
      <dgm:t>
        <a:bodyPr/>
        <a:lstStyle/>
        <a:p>
          <a:r>
            <a:rPr lang="en-US" sz="4400" b="1" dirty="0" smtClean="0"/>
            <a:t>3</a:t>
          </a:r>
        </a:p>
        <a:p>
          <a:r>
            <a:rPr lang="en-US" sz="1500" dirty="0" smtClean="0"/>
            <a:t>Enabling </a:t>
          </a:r>
          <a:r>
            <a:rPr lang="en-US" sz="1500" dirty="0" smtClean="0"/>
            <a:t>the poor manage household expenses for health care and other big financial obligations.</a:t>
          </a:r>
          <a:endParaRPr lang="en-IN" sz="1500" dirty="0"/>
        </a:p>
      </dgm:t>
    </dgm:pt>
    <dgm:pt modelId="{D7DD1E77-1937-42C6-938A-020685D773E9}" type="parTrans" cxnId="{DE19AD87-7733-4535-86AE-DAB21EF7F303}">
      <dgm:prSet/>
      <dgm:spPr/>
      <dgm:t>
        <a:bodyPr/>
        <a:lstStyle/>
        <a:p>
          <a:endParaRPr lang="en-IN"/>
        </a:p>
      </dgm:t>
    </dgm:pt>
    <dgm:pt modelId="{2540E926-7EF1-43AC-BFD7-BE5DFCB917CD}" type="sibTrans" cxnId="{DE19AD87-7733-4535-86AE-DAB21EF7F303}">
      <dgm:prSet/>
      <dgm:spPr/>
      <dgm:t>
        <a:bodyPr/>
        <a:lstStyle/>
        <a:p>
          <a:endParaRPr lang="en-IN"/>
        </a:p>
      </dgm:t>
    </dgm:pt>
    <dgm:pt modelId="{9A92A797-B4BA-4062-8224-261EB3B40F9F}">
      <dgm:prSet phldrT="[Text]" custT="1"/>
      <dgm:spPr/>
      <dgm:t>
        <a:bodyPr/>
        <a:lstStyle/>
        <a:p>
          <a:r>
            <a:rPr lang="en-US" sz="4800" b="1" dirty="0" smtClean="0"/>
            <a:t>1</a:t>
          </a:r>
        </a:p>
        <a:p>
          <a:r>
            <a:rPr lang="en-US" sz="1500" dirty="0" smtClean="0"/>
            <a:t>Building </a:t>
          </a:r>
          <a:r>
            <a:rPr lang="en-US" sz="1500" dirty="0" smtClean="0"/>
            <a:t>Potentialities for Income Generation</a:t>
          </a:r>
          <a:endParaRPr lang="en-IN" sz="1500" dirty="0"/>
        </a:p>
      </dgm:t>
    </dgm:pt>
    <dgm:pt modelId="{4C786FA2-679A-40A7-805D-5A3A8DC58D7C}" type="parTrans" cxnId="{D88B9D51-E84F-4E46-B4E0-2B3D103197DA}">
      <dgm:prSet/>
      <dgm:spPr/>
      <dgm:t>
        <a:bodyPr/>
        <a:lstStyle/>
        <a:p>
          <a:endParaRPr lang="en-IN"/>
        </a:p>
      </dgm:t>
    </dgm:pt>
    <dgm:pt modelId="{96D8B859-3EC2-41E5-B6A4-6662EFEE4935}" type="sibTrans" cxnId="{D88B9D51-E84F-4E46-B4E0-2B3D103197DA}">
      <dgm:prSet/>
      <dgm:spPr/>
      <dgm:t>
        <a:bodyPr/>
        <a:lstStyle/>
        <a:p>
          <a:endParaRPr lang="en-IN"/>
        </a:p>
      </dgm:t>
    </dgm:pt>
    <dgm:pt modelId="{5BBD934A-AF4A-46F3-B1A9-14D8771C933C}">
      <dgm:prSet custT="1"/>
      <dgm:spPr/>
      <dgm:t>
        <a:bodyPr/>
        <a:lstStyle/>
        <a:p>
          <a:r>
            <a:rPr lang="en-US" sz="4400" b="1" dirty="0" smtClean="0"/>
            <a:t>2</a:t>
          </a:r>
        </a:p>
        <a:p>
          <a:r>
            <a:rPr lang="en-US" sz="1500" dirty="0" smtClean="0"/>
            <a:t>Ensuring </a:t>
          </a:r>
          <a:r>
            <a:rPr lang="en-US" sz="1500" dirty="0" smtClean="0"/>
            <a:t>regular flow of income through active participation in productive activities</a:t>
          </a:r>
          <a:endParaRPr lang="en-IN" sz="1500" dirty="0"/>
        </a:p>
      </dgm:t>
    </dgm:pt>
    <dgm:pt modelId="{624E315C-B687-46C0-A589-B1E9999E1672}" type="parTrans" cxnId="{A1F170AE-7349-4597-A9B7-49A524748FE2}">
      <dgm:prSet/>
      <dgm:spPr/>
      <dgm:t>
        <a:bodyPr/>
        <a:lstStyle/>
        <a:p>
          <a:endParaRPr lang="en-IN"/>
        </a:p>
      </dgm:t>
    </dgm:pt>
    <dgm:pt modelId="{C28CB793-EE2D-450D-B244-C4DD24D20785}" type="sibTrans" cxnId="{A1F170AE-7349-4597-A9B7-49A524748FE2}">
      <dgm:prSet/>
      <dgm:spPr/>
      <dgm:t>
        <a:bodyPr/>
        <a:lstStyle/>
        <a:p>
          <a:endParaRPr lang="en-IN"/>
        </a:p>
      </dgm:t>
    </dgm:pt>
    <dgm:pt modelId="{F2D48EEA-E094-4450-80D8-5C1074669440}" type="pres">
      <dgm:prSet presAssocID="{25B029B4-AB46-418C-A467-0D15568B42D2}" presName="cycle" presStyleCnt="0">
        <dgm:presLayoutVars>
          <dgm:chMax val="1"/>
          <dgm:dir/>
          <dgm:animLvl val="ctr"/>
          <dgm:resizeHandles val="exact"/>
        </dgm:presLayoutVars>
      </dgm:prSet>
      <dgm:spPr/>
      <dgm:t>
        <a:bodyPr/>
        <a:lstStyle/>
        <a:p>
          <a:endParaRPr lang="en-IN"/>
        </a:p>
      </dgm:t>
    </dgm:pt>
    <dgm:pt modelId="{698A66E5-B096-464A-AD6D-1E4EA947A5F7}" type="pres">
      <dgm:prSet presAssocID="{7DA18ED3-925E-49AD-8E5C-6811CE02C69A}" presName="centerShape" presStyleLbl="node0" presStyleIdx="0" presStyleCnt="1" custScaleX="162349"/>
      <dgm:spPr/>
      <dgm:t>
        <a:bodyPr/>
        <a:lstStyle/>
        <a:p>
          <a:endParaRPr lang="en-IN"/>
        </a:p>
      </dgm:t>
    </dgm:pt>
    <dgm:pt modelId="{677FE424-0E9F-47B2-B678-00DF1CC78C32}" type="pres">
      <dgm:prSet presAssocID="{624E315C-B687-46C0-A589-B1E9999E1672}" presName="Name9" presStyleLbl="parChTrans1D2" presStyleIdx="0" presStyleCnt="3"/>
      <dgm:spPr/>
      <dgm:t>
        <a:bodyPr/>
        <a:lstStyle/>
        <a:p>
          <a:endParaRPr lang="en-IN"/>
        </a:p>
      </dgm:t>
    </dgm:pt>
    <dgm:pt modelId="{5EA06427-7447-42CD-8B78-969902344156}" type="pres">
      <dgm:prSet presAssocID="{624E315C-B687-46C0-A589-B1E9999E1672}" presName="connTx" presStyleLbl="parChTrans1D2" presStyleIdx="0" presStyleCnt="3"/>
      <dgm:spPr/>
      <dgm:t>
        <a:bodyPr/>
        <a:lstStyle/>
        <a:p>
          <a:endParaRPr lang="en-IN"/>
        </a:p>
      </dgm:t>
    </dgm:pt>
    <dgm:pt modelId="{EE7F0DA7-E623-465F-99AE-D17EEAC2C258}" type="pres">
      <dgm:prSet presAssocID="{5BBD934A-AF4A-46F3-B1A9-14D8771C933C}" presName="node" presStyleLbl="node1" presStyleIdx="0" presStyleCnt="3" custRadScaleRad="116698" custRadScaleInc="-185278">
        <dgm:presLayoutVars>
          <dgm:bulletEnabled val="1"/>
        </dgm:presLayoutVars>
      </dgm:prSet>
      <dgm:spPr/>
      <dgm:t>
        <a:bodyPr/>
        <a:lstStyle/>
        <a:p>
          <a:endParaRPr lang="en-IN"/>
        </a:p>
      </dgm:t>
    </dgm:pt>
    <dgm:pt modelId="{A9194C24-5E8C-4064-A83A-F18107041195}" type="pres">
      <dgm:prSet presAssocID="{D7DD1E77-1937-42C6-938A-020685D773E9}" presName="Name9" presStyleLbl="parChTrans1D2" presStyleIdx="1" presStyleCnt="3"/>
      <dgm:spPr/>
      <dgm:t>
        <a:bodyPr/>
        <a:lstStyle/>
        <a:p>
          <a:endParaRPr lang="en-IN"/>
        </a:p>
      </dgm:t>
    </dgm:pt>
    <dgm:pt modelId="{C3AB8B0F-6848-4A2B-BE6C-63051E649971}" type="pres">
      <dgm:prSet presAssocID="{D7DD1E77-1937-42C6-938A-020685D773E9}" presName="connTx" presStyleLbl="parChTrans1D2" presStyleIdx="1" presStyleCnt="3"/>
      <dgm:spPr/>
      <dgm:t>
        <a:bodyPr/>
        <a:lstStyle/>
        <a:p>
          <a:endParaRPr lang="en-IN"/>
        </a:p>
      </dgm:t>
    </dgm:pt>
    <dgm:pt modelId="{5788FA76-6B56-4E64-8977-A7CEF93348F2}" type="pres">
      <dgm:prSet presAssocID="{525EFF7C-4827-4887-B029-D4744ADC6017}" presName="node" presStyleLbl="node1" presStyleIdx="1" presStyleCnt="3" custRadScaleRad="118558" custRadScaleInc="-15301">
        <dgm:presLayoutVars>
          <dgm:bulletEnabled val="1"/>
        </dgm:presLayoutVars>
      </dgm:prSet>
      <dgm:spPr/>
      <dgm:t>
        <a:bodyPr/>
        <a:lstStyle/>
        <a:p>
          <a:endParaRPr lang="en-IN"/>
        </a:p>
      </dgm:t>
    </dgm:pt>
    <dgm:pt modelId="{309609C7-4E29-497D-829D-FD36D4053C7B}" type="pres">
      <dgm:prSet presAssocID="{4C786FA2-679A-40A7-805D-5A3A8DC58D7C}" presName="Name9" presStyleLbl="parChTrans1D2" presStyleIdx="2" presStyleCnt="3"/>
      <dgm:spPr/>
      <dgm:t>
        <a:bodyPr/>
        <a:lstStyle/>
        <a:p>
          <a:endParaRPr lang="en-IN"/>
        </a:p>
      </dgm:t>
    </dgm:pt>
    <dgm:pt modelId="{C793C032-9744-414B-80F3-3F585212C9A4}" type="pres">
      <dgm:prSet presAssocID="{4C786FA2-679A-40A7-805D-5A3A8DC58D7C}" presName="connTx" presStyleLbl="parChTrans1D2" presStyleIdx="2" presStyleCnt="3"/>
      <dgm:spPr/>
      <dgm:t>
        <a:bodyPr/>
        <a:lstStyle/>
        <a:p>
          <a:endParaRPr lang="en-IN"/>
        </a:p>
      </dgm:t>
    </dgm:pt>
    <dgm:pt modelId="{A70AF472-66F8-492C-BB4E-2FB0405F3042}" type="pres">
      <dgm:prSet presAssocID="{9A92A797-B4BA-4062-8224-261EB3B40F9F}" presName="node" presStyleLbl="node1" presStyleIdx="2" presStyleCnt="3" custRadScaleRad="97715" custRadScaleInc="196094">
        <dgm:presLayoutVars>
          <dgm:bulletEnabled val="1"/>
        </dgm:presLayoutVars>
      </dgm:prSet>
      <dgm:spPr/>
      <dgm:t>
        <a:bodyPr/>
        <a:lstStyle/>
        <a:p>
          <a:endParaRPr lang="en-IN"/>
        </a:p>
      </dgm:t>
    </dgm:pt>
  </dgm:ptLst>
  <dgm:cxnLst>
    <dgm:cxn modelId="{12574780-456D-4D56-A57A-7B8377A0A45D}" type="presOf" srcId="{D7DD1E77-1937-42C6-938A-020685D773E9}" destId="{C3AB8B0F-6848-4A2B-BE6C-63051E649971}" srcOrd="1" destOrd="0" presId="urn:microsoft.com/office/officeart/2005/8/layout/radial1"/>
    <dgm:cxn modelId="{AA1655CD-CC37-4039-A8BF-EC0CFEC434A6}" type="presOf" srcId="{4C786FA2-679A-40A7-805D-5A3A8DC58D7C}" destId="{C793C032-9744-414B-80F3-3F585212C9A4}" srcOrd="1" destOrd="0" presId="urn:microsoft.com/office/officeart/2005/8/layout/radial1"/>
    <dgm:cxn modelId="{29759867-E42F-4EC8-A737-33C01CC1AC48}" type="presOf" srcId="{7DA18ED3-925E-49AD-8E5C-6811CE02C69A}" destId="{698A66E5-B096-464A-AD6D-1E4EA947A5F7}" srcOrd="0" destOrd="0" presId="urn:microsoft.com/office/officeart/2005/8/layout/radial1"/>
    <dgm:cxn modelId="{BF832378-8C36-44C6-880C-5AECCE586835}" type="presOf" srcId="{4C786FA2-679A-40A7-805D-5A3A8DC58D7C}" destId="{309609C7-4E29-497D-829D-FD36D4053C7B}" srcOrd="0" destOrd="0" presId="urn:microsoft.com/office/officeart/2005/8/layout/radial1"/>
    <dgm:cxn modelId="{399B78D3-B203-465C-B586-7351C473F456}" type="presOf" srcId="{D7DD1E77-1937-42C6-938A-020685D773E9}" destId="{A9194C24-5E8C-4064-A83A-F18107041195}" srcOrd="0" destOrd="0" presId="urn:microsoft.com/office/officeart/2005/8/layout/radial1"/>
    <dgm:cxn modelId="{A1F170AE-7349-4597-A9B7-49A524748FE2}" srcId="{7DA18ED3-925E-49AD-8E5C-6811CE02C69A}" destId="{5BBD934A-AF4A-46F3-B1A9-14D8771C933C}" srcOrd="0" destOrd="0" parTransId="{624E315C-B687-46C0-A589-B1E9999E1672}" sibTransId="{C28CB793-EE2D-450D-B244-C4DD24D20785}"/>
    <dgm:cxn modelId="{468CDDE1-A2B7-4F3D-89CC-D171C76BBE35}" type="presOf" srcId="{624E315C-B687-46C0-A589-B1E9999E1672}" destId="{5EA06427-7447-42CD-8B78-969902344156}" srcOrd="1" destOrd="0" presId="urn:microsoft.com/office/officeart/2005/8/layout/radial1"/>
    <dgm:cxn modelId="{2FEC8190-B3B2-443F-A133-E8373CEB78F2}" type="presOf" srcId="{525EFF7C-4827-4887-B029-D4744ADC6017}" destId="{5788FA76-6B56-4E64-8977-A7CEF93348F2}" srcOrd="0" destOrd="0" presId="urn:microsoft.com/office/officeart/2005/8/layout/radial1"/>
    <dgm:cxn modelId="{A986B09E-55D6-496F-A65D-5DAA00B3D6E7}" type="presOf" srcId="{5BBD934A-AF4A-46F3-B1A9-14D8771C933C}" destId="{EE7F0DA7-E623-465F-99AE-D17EEAC2C258}" srcOrd="0" destOrd="0" presId="urn:microsoft.com/office/officeart/2005/8/layout/radial1"/>
    <dgm:cxn modelId="{55570408-D343-47EA-8D97-C3D424A6CE0F}" type="presOf" srcId="{624E315C-B687-46C0-A589-B1E9999E1672}" destId="{677FE424-0E9F-47B2-B678-00DF1CC78C32}" srcOrd="0" destOrd="0" presId="urn:microsoft.com/office/officeart/2005/8/layout/radial1"/>
    <dgm:cxn modelId="{8AA7440D-5050-4925-B9FE-B56019599E30}" type="presOf" srcId="{25B029B4-AB46-418C-A467-0D15568B42D2}" destId="{F2D48EEA-E094-4450-80D8-5C1074669440}" srcOrd="0" destOrd="0" presId="urn:microsoft.com/office/officeart/2005/8/layout/radial1"/>
    <dgm:cxn modelId="{DE19AD87-7733-4535-86AE-DAB21EF7F303}" srcId="{7DA18ED3-925E-49AD-8E5C-6811CE02C69A}" destId="{525EFF7C-4827-4887-B029-D4744ADC6017}" srcOrd="1" destOrd="0" parTransId="{D7DD1E77-1937-42C6-938A-020685D773E9}" sibTransId="{2540E926-7EF1-43AC-BFD7-BE5DFCB917CD}"/>
    <dgm:cxn modelId="{E2689F75-3956-4EB0-97D1-C2C25694C070}" type="presOf" srcId="{9A92A797-B4BA-4062-8224-261EB3B40F9F}" destId="{A70AF472-66F8-492C-BB4E-2FB0405F3042}" srcOrd="0" destOrd="0" presId="urn:microsoft.com/office/officeart/2005/8/layout/radial1"/>
    <dgm:cxn modelId="{75FC9077-4CA4-49A8-A0C5-EF86E7DE9E6D}" srcId="{25B029B4-AB46-418C-A467-0D15568B42D2}" destId="{7DA18ED3-925E-49AD-8E5C-6811CE02C69A}" srcOrd="0" destOrd="0" parTransId="{3E9E2F78-75A0-43B5-BE82-2EB1D99A830A}" sibTransId="{94116D0E-B687-4487-98CC-161D6FE90C63}"/>
    <dgm:cxn modelId="{D88B9D51-E84F-4E46-B4E0-2B3D103197DA}" srcId="{7DA18ED3-925E-49AD-8E5C-6811CE02C69A}" destId="{9A92A797-B4BA-4062-8224-261EB3B40F9F}" srcOrd="2" destOrd="0" parTransId="{4C786FA2-679A-40A7-805D-5A3A8DC58D7C}" sibTransId="{96D8B859-3EC2-41E5-B6A4-6662EFEE4935}"/>
    <dgm:cxn modelId="{844E4C7D-CC30-4457-B25F-AB8910E73846}" type="presParOf" srcId="{F2D48EEA-E094-4450-80D8-5C1074669440}" destId="{698A66E5-B096-464A-AD6D-1E4EA947A5F7}" srcOrd="0" destOrd="0" presId="urn:microsoft.com/office/officeart/2005/8/layout/radial1"/>
    <dgm:cxn modelId="{57121C96-97E1-43A4-8D08-FD8A0AB7DD51}" type="presParOf" srcId="{F2D48EEA-E094-4450-80D8-5C1074669440}" destId="{677FE424-0E9F-47B2-B678-00DF1CC78C32}" srcOrd="1" destOrd="0" presId="urn:microsoft.com/office/officeart/2005/8/layout/radial1"/>
    <dgm:cxn modelId="{3F869766-D031-437E-B59F-284C8BED39EE}" type="presParOf" srcId="{677FE424-0E9F-47B2-B678-00DF1CC78C32}" destId="{5EA06427-7447-42CD-8B78-969902344156}" srcOrd="0" destOrd="0" presId="urn:microsoft.com/office/officeart/2005/8/layout/radial1"/>
    <dgm:cxn modelId="{7C806E30-FC79-40E7-A862-EE01BF2EBFE4}" type="presParOf" srcId="{F2D48EEA-E094-4450-80D8-5C1074669440}" destId="{EE7F0DA7-E623-465F-99AE-D17EEAC2C258}" srcOrd="2" destOrd="0" presId="urn:microsoft.com/office/officeart/2005/8/layout/radial1"/>
    <dgm:cxn modelId="{E4D697AF-F4A1-4A97-915A-472E2980AA84}" type="presParOf" srcId="{F2D48EEA-E094-4450-80D8-5C1074669440}" destId="{A9194C24-5E8C-4064-A83A-F18107041195}" srcOrd="3" destOrd="0" presId="urn:microsoft.com/office/officeart/2005/8/layout/radial1"/>
    <dgm:cxn modelId="{6195955C-CA73-4816-BFC6-30BC80C24706}" type="presParOf" srcId="{A9194C24-5E8C-4064-A83A-F18107041195}" destId="{C3AB8B0F-6848-4A2B-BE6C-63051E649971}" srcOrd="0" destOrd="0" presId="urn:microsoft.com/office/officeart/2005/8/layout/radial1"/>
    <dgm:cxn modelId="{3BA8F331-31B5-4132-AC22-4C344577A960}" type="presParOf" srcId="{F2D48EEA-E094-4450-80D8-5C1074669440}" destId="{5788FA76-6B56-4E64-8977-A7CEF93348F2}" srcOrd="4" destOrd="0" presId="urn:microsoft.com/office/officeart/2005/8/layout/radial1"/>
    <dgm:cxn modelId="{B39FBCA9-1DBE-4B82-8472-156B488606D3}" type="presParOf" srcId="{F2D48EEA-E094-4450-80D8-5C1074669440}" destId="{309609C7-4E29-497D-829D-FD36D4053C7B}" srcOrd="5" destOrd="0" presId="urn:microsoft.com/office/officeart/2005/8/layout/radial1"/>
    <dgm:cxn modelId="{F3DB1E12-7043-4227-9C98-04AF87851A05}" type="presParOf" srcId="{309609C7-4E29-497D-829D-FD36D4053C7B}" destId="{C793C032-9744-414B-80F3-3F585212C9A4}" srcOrd="0" destOrd="0" presId="urn:microsoft.com/office/officeart/2005/8/layout/radial1"/>
    <dgm:cxn modelId="{2C0DF4D4-3892-4C41-A2E5-B519B290CD23}" type="presParOf" srcId="{F2D48EEA-E094-4450-80D8-5C1074669440}" destId="{A70AF472-66F8-492C-BB4E-2FB0405F3042}" srcOrd="6" destOrd="0" presId="urn:microsoft.com/office/officeart/2005/8/layout/radial1"/>
  </dgm:cxnLst>
  <dgm:bg/>
  <dgm:whole/>
</dgm:dataModel>
</file>

<file path=ppt/diagrams/data2.xml><?xml version="1.0" encoding="utf-8"?>
<dgm:dataModel xmlns:dgm="http://schemas.openxmlformats.org/drawingml/2006/diagram" xmlns:a="http://schemas.openxmlformats.org/drawingml/2006/main">
  <dgm:ptLst>
    <dgm:pt modelId="{330780C6-080E-457A-B8B1-DB4A553B4485}" type="doc">
      <dgm:prSet loTypeId="urn:microsoft.com/office/officeart/2005/8/layout/default" loCatId="list" qsTypeId="urn:microsoft.com/office/officeart/2005/8/quickstyle/simple1" qsCatId="simple" csTypeId="urn:microsoft.com/office/officeart/2005/8/colors/accent2_2" csCatId="accent2" phldr="1"/>
      <dgm:spPr/>
      <dgm:t>
        <a:bodyPr/>
        <a:lstStyle/>
        <a:p>
          <a:endParaRPr lang="en-IN"/>
        </a:p>
      </dgm:t>
    </dgm:pt>
    <dgm:pt modelId="{ACBA122C-59B0-4AA0-A27A-E20BF0D1E4E2}">
      <dgm:prSet phldrT="[Text]"/>
      <dgm:spPr/>
      <dgm:t>
        <a:bodyPr/>
        <a:lstStyle/>
        <a:p>
          <a:r>
            <a:rPr lang="en-US" dirty="0" smtClean="0"/>
            <a:t>Government</a:t>
          </a:r>
          <a:endParaRPr lang="en-IN" dirty="0"/>
        </a:p>
      </dgm:t>
    </dgm:pt>
    <dgm:pt modelId="{E269D570-684A-4CD5-B327-0B78628E6A0F}" type="parTrans" cxnId="{42DA45C9-6E89-4B30-91E7-7694A2C36D7B}">
      <dgm:prSet/>
      <dgm:spPr/>
      <dgm:t>
        <a:bodyPr/>
        <a:lstStyle/>
        <a:p>
          <a:endParaRPr lang="en-IN"/>
        </a:p>
      </dgm:t>
    </dgm:pt>
    <dgm:pt modelId="{0121CEC6-F831-436F-AB9A-4AC39ECFB6F0}" type="sibTrans" cxnId="{42DA45C9-6E89-4B30-91E7-7694A2C36D7B}">
      <dgm:prSet/>
      <dgm:spPr/>
      <dgm:t>
        <a:bodyPr/>
        <a:lstStyle/>
        <a:p>
          <a:endParaRPr lang="en-IN"/>
        </a:p>
      </dgm:t>
    </dgm:pt>
    <dgm:pt modelId="{30E06B50-6BA9-4FA5-B129-2822A21ED9E3}">
      <dgm:prSet phldrT="[Text]"/>
      <dgm:spPr/>
      <dgm:t>
        <a:bodyPr/>
        <a:lstStyle/>
        <a:p>
          <a:r>
            <a:rPr lang="en-US" dirty="0" smtClean="0"/>
            <a:t>Branch A: Income Generation</a:t>
          </a:r>
          <a:endParaRPr lang="en-IN" dirty="0"/>
        </a:p>
      </dgm:t>
    </dgm:pt>
    <dgm:pt modelId="{3BEE8553-F718-49D4-9EB1-65152FD0685B}" type="parTrans" cxnId="{4A895282-9B43-493D-8623-8BC3F2662C27}">
      <dgm:prSet/>
      <dgm:spPr/>
      <dgm:t>
        <a:bodyPr/>
        <a:lstStyle/>
        <a:p>
          <a:endParaRPr lang="en-IN"/>
        </a:p>
      </dgm:t>
    </dgm:pt>
    <dgm:pt modelId="{3A50F192-8CCB-4B45-A140-C8A1E25B448C}" type="sibTrans" cxnId="{4A895282-9B43-493D-8623-8BC3F2662C27}">
      <dgm:prSet/>
      <dgm:spPr/>
      <dgm:t>
        <a:bodyPr/>
        <a:lstStyle/>
        <a:p>
          <a:endParaRPr lang="en-IN"/>
        </a:p>
      </dgm:t>
    </dgm:pt>
    <dgm:pt modelId="{1E3FAB61-DCBB-4796-99EF-72A3FE31BA50}">
      <dgm:prSet phldrT="[Text]"/>
      <dgm:spPr/>
      <dgm:t>
        <a:bodyPr/>
        <a:lstStyle/>
        <a:p>
          <a:r>
            <a:rPr lang="en-US" dirty="0" smtClean="0"/>
            <a:t>Member</a:t>
          </a:r>
          <a:endParaRPr lang="en-IN" dirty="0"/>
        </a:p>
      </dgm:t>
    </dgm:pt>
    <dgm:pt modelId="{01E240FB-C7F9-4C1D-9381-0C36B8D6F8A9}" type="parTrans" cxnId="{A1A95FE5-39E8-46D8-8ABF-28F0AC531187}">
      <dgm:prSet/>
      <dgm:spPr/>
      <dgm:t>
        <a:bodyPr/>
        <a:lstStyle/>
        <a:p>
          <a:endParaRPr lang="en-IN"/>
        </a:p>
      </dgm:t>
    </dgm:pt>
    <dgm:pt modelId="{0C6123BE-EA97-4569-9D22-BECE2254F820}" type="sibTrans" cxnId="{A1A95FE5-39E8-46D8-8ABF-28F0AC531187}">
      <dgm:prSet/>
      <dgm:spPr/>
      <dgm:t>
        <a:bodyPr/>
        <a:lstStyle/>
        <a:p>
          <a:endParaRPr lang="en-IN"/>
        </a:p>
      </dgm:t>
    </dgm:pt>
    <dgm:pt modelId="{BA7CC57B-9C7D-4F19-80B3-6908298EE1A1}">
      <dgm:prSet phldrT="[Text]"/>
      <dgm:spPr/>
      <dgm:t>
        <a:bodyPr/>
        <a:lstStyle/>
        <a:p>
          <a:r>
            <a:rPr lang="en-US" dirty="0" smtClean="0"/>
            <a:t>Branch B: Health Care</a:t>
          </a:r>
          <a:endParaRPr lang="en-IN" dirty="0"/>
        </a:p>
      </dgm:t>
    </dgm:pt>
    <dgm:pt modelId="{2F127639-71D4-4343-9909-993150F2F432}" type="parTrans" cxnId="{B0E69721-B642-495D-A7AF-09BD89CED701}">
      <dgm:prSet/>
      <dgm:spPr/>
      <dgm:t>
        <a:bodyPr/>
        <a:lstStyle/>
        <a:p>
          <a:endParaRPr lang="en-IN"/>
        </a:p>
      </dgm:t>
    </dgm:pt>
    <dgm:pt modelId="{2024DCED-6072-4BAE-9106-6527E0ADBFAC}" type="sibTrans" cxnId="{B0E69721-B642-495D-A7AF-09BD89CED701}">
      <dgm:prSet/>
      <dgm:spPr/>
      <dgm:t>
        <a:bodyPr/>
        <a:lstStyle/>
        <a:p>
          <a:endParaRPr lang="en-IN"/>
        </a:p>
      </dgm:t>
    </dgm:pt>
    <dgm:pt modelId="{8341AC95-07B5-4659-871A-C7CEDAD8254B}">
      <dgm:prSet phldrT="[Text]"/>
      <dgm:spPr/>
      <dgm:t>
        <a:bodyPr/>
        <a:lstStyle/>
        <a:p>
          <a:r>
            <a:rPr lang="en-US" dirty="0" smtClean="0"/>
            <a:t>Branch C: Managing Social Obligations</a:t>
          </a:r>
          <a:endParaRPr lang="en-IN" dirty="0"/>
        </a:p>
      </dgm:t>
    </dgm:pt>
    <dgm:pt modelId="{0D130EF2-EE32-45AA-84D0-01599F4641BF}" type="parTrans" cxnId="{E44A1209-4158-4011-8A4B-7FF025CAC3EF}">
      <dgm:prSet/>
      <dgm:spPr/>
      <dgm:t>
        <a:bodyPr/>
        <a:lstStyle/>
        <a:p>
          <a:endParaRPr lang="en-IN"/>
        </a:p>
      </dgm:t>
    </dgm:pt>
    <dgm:pt modelId="{B3D6EF94-14F5-4D01-8900-41AFDFF9654E}" type="sibTrans" cxnId="{E44A1209-4158-4011-8A4B-7FF025CAC3EF}">
      <dgm:prSet/>
      <dgm:spPr/>
      <dgm:t>
        <a:bodyPr/>
        <a:lstStyle/>
        <a:p>
          <a:endParaRPr lang="en-IN"/>
        </a:p>
      </dgm:t>
    </dgm:pt>
    <dgm:pt modelId="{0E9F5FED-81B5-410D-867C-0AC38E0C3B93}" type="pres">
      <dgm:prSet presAssocID="{330780C6-080E-457A-B8B1-DB4A553B4485}" presName="diagram" presStyleCnt="0">
        <dgm:presLayoutVars>
          <dgm:dir/>
          <dgm:resizeHandles val="exact"/>
        </dgm:presLayoutVars>
      </dgm:prSet>
      <dgm:spPr/>
      <dgm:t>
        <a:bodyPr/>
        <a:lstStyle/>
        <a:p>
          <a:endParaRPr lang="en-IN"/>
        </a:p>
      </dgm:t>
    </dgm:pt>
    <dgm:pt modelId="{A38A3AE8-278E-45F1-AB13-DE9D174F9D2B}" type="pres">
      <dgm:prSet presAssocID="{ACBA122C-59B0-4AA0-A27A-E20BF0D1E4E2}" presName="node" presStyleLbl="node1" presStyleIdx="0" presStyleCnt="5" custScaleX="25401" custScaleY="19163" custLinFactNeighborX="-11653" custLinFactNeighborY="15405">
        <dgm:presLayoutVars>
          <dgm:bulletEnabled val="1"/>
        </dgm:presLayoutVars>
      </dgm:prSet>
      <dgm:spPr/>
      <dgm:t>
        <a:bodyPr/>
        <a:lstStyle/>
        <a:p>
          <a:endParaRPr lang="en-IN"/>
        </a:p>
      </dgm:t>
    </dgm:pt>
    <dgm:pt modelId="{6C6C6368-FBFB-463C-ABAB-9F498F5D9E3C}" type="pres">
      <dgm:prSet presAssocID="{0121CEC6-F831-436F-AB9A-4AC39ECFB6F0}" presName="sibTrans" presStyleCnt="0"/>
      <dgm:spPr/>
    </dgm:pt>
    <dgm:pt modelId="{0E073EFA-36FC-4A85-BBA8-1CDA1AFDFB5F}" type="pres">
      <dgm:prSet presAssocID="{30E06B50-6BA9-4FA5-B129-2822A21ED9E3}" presName="node" presStyleLbl="node1" presStyleIdx="1" presStyleCnt="5" custScaleX="39640" custScaleY="7724" custLinFactNeighborX="-9037" custLinFactNeighborY="-24062">
        <dgm:presLayoutVars>
          <dgm:bulletEnabled val="1"/>
        </dgm:presLayoutVars>
      </dgm:prSet>
      <dgm:spPr/>
      <dgm:t>
        <a:bodyPr/>
        <a:lstStyle/>
        <a:p>
          <a:endParaRPr lang="en-IN"/>
        </a:p>
      </dgm:t>
    </dgm:pt>
    <dgm:pt modelId="{F33B3D6F-0263-4A69-ACFD-99DFBBCF1083}" type="pres">
      <dgm:prSet presAssocID="{3A50F192-8CCB-4B45-A140-C8A1E25B448C}" presName="sibTrans" presStyleCnt="0"/>
      <dgm:spPr/>
    </dgm:pt>
    <dgm:pt modelId="{B174A626-C540-486E-8CA0-0CBE6A016BB5}" type="pres">
      <dgm:prSet presAssocID="{1E3FAB61-DCBB-4796-99EF-72A3FE31BA50}" presName="node" presStyleLbl="node1" presStyleIdx="2" presStyleCnt="5" custScaleX="25967" custScaleY="7782" custLinFactNeighborX="26248" custLinFactNeighborY="-12974">
        <dgm:presLayoutVars>
          <dgm:bulletEnabled val="1"/>
        </dgm:presLayoutVars>
      </dgm:prSet>
      <dgm:spPr/>
      <dgm:t>
        <a:bodyPr/>
        <a:lstStyle/>
        <a:p>
          <a:endParaRPr lang="en-IN"/>
        </a:p>
      </dgm:t>
    </dgm:pt>
    <dgm:pt modelId="{4FDA367D-4C64-436D-869E-11C0249E9D87}" type="pres">
      <dgm:prSet presAssocID="{0C6123BE-EA97-4569-9D22-BECE2254F820}" presName="sibTrans" presStyleCnt="0"/>
      <dgm:spPr/>
    </dgm:pt>
    <dgm:pt modelId="{EEBB7D01-3AAF-49F0-8EF4-C67502ED8C5A}" type="pres">
      <dgm:prSet presAssocID="{BA7CC57B-9C7D-4F19-80B3-6908298EE1A1}" presName="node" presStyleLbl="node1" presStyleIdx="3" presStyleCnt="5" custScaleX="35537" custScaleY="16296" custLinFactNeighborX="-48562" custLinFactNeighborY="40539">
        <dgm:presLayoutVars>
          <dgm:bulletEnabled val="1"/>
        </dgm:presLayoutVars>
      </dgm:prSet>
      <dgm:spPr/>
      <dgm:t>
        <a:bodyPr/>
        <a:lstStyle/>
        <a:p>
          <a:endParaRPr lang="en-IN"/>
        </a:p>
      </dgm:t>
    </dgm:pt>
    <dgm:pt modelId="{8D456135-07B3-4412-91F6-2CE14E848C70}" type="pres">
      <dgm:prSet presAssocID="{2024DCED-6072-4BAE-9106-6527E0ADBFAC}" presName="sibTrans" presStyleCnt="0"/>
      <dgm:spPr/>
    </dgm:pt>
    <dgm:pt modelId="{DE029475-E09F-4C57-AAB0-A711B027655B}" type="pres">
      <dgm:prSet presAssocID="{8341AC95-07B5-4659-871A-C7CEDAD8254B}" presName="node" presStyleLbl="node1" presStyleIdx="4" presStyleCnt="5" custScaleX="52067" custScaleY="14358" custLinFactNeighborX="22314" custLinFactNeighborY="9284">
        <dgm:presLayoutVars>
          <dgm:bulletEnabled val="1"/>
        </dgm:presLayoutVars>
      </dgm:prSet>
      <dgm:spPr/>
      <dgm:t>
        <a:bodyPr/>
        <a:lstStyle/>
        <a:p>
          <a:endParaRPr lang="en-IN"/>
        </a:p>
      </dgm:t>
    </dgm:pt>
  </dgm:ptLst>
  <dgm:cxnLst>
    <dgm:cxn modelId="{FB92FAF5-44FC-429E-BF89-DD35BBFA1EC8}" type="presOf" srcId="{330780C6-080E-457A-B8B1-DB4A553B4485}" destId="{0E9F5FED-81B5-410D-867C-0AC38E0C3B93}" srcOrd="0" destOrd="0" presId="urn:microsoft.com/office/officeart/2005/8/layout/default"/>
    <dgm:cxn modelId="{378A21A7-23DA-41DF-9BA3-3FC24331358E}" type="presOf" srcId="{8341AC95-07B5-4659-871A-C7CEDAD8254B}" destId="{DE029475-E09F-4C57-AAB0-A711B027655B}" srcOrd="0" destOrd="0" presId="urn:microsoft.com/office/officeart/2005/8/layout/default"/>
    <dgm:cxn modelId="{B4DDFB55-B776-459C-B37B-195FF89A22FA}" type="presOf" srcId="{BA7CC57B-9C7D-4F19-80B3-6908298EE1A1}" destId="{EEBB7D01-3AAF-49F0-8EF4-C67502ED8C5A}" srcOrd="0" destOrd="0" presId="urn:microsoft.com/office/officeart/2005/8/layout/default"/>
    <dgm:cxn modelId="{E44A1209-4158-4011-8A4B-7FF025CAC3EF}" srcId="{330780C6-080E-457A-B8B1-DB4A553B4485}" destId="{8341AC95-07B5-4659-871A-C7CEDAD8254B}" srcOrd="4" destOrd="0" parTransId="{0D130EF2-EE32-45AA-84D0-01599F4641BF}" sibTransId="{B3D6EF94-14F5-4D01-8900-41AFDFF9654E}"/>
    <dgm:cxn modelId="{A1A95FE5-39E8-46D8-8ABF-28F0AC531187}" srcId="{330780C6-080E-457A-B8B1-DB4A553B4485}" destId="{1E3FAB61-DCBB-4796-99EF-72A3FE31BA50}" srcOrd="2" destOrd="0" parTransId="{01E240FB-C7F9-4C1D-9381-0C36B8D6F8A9}" sibTransId="{0C6123BE-EA97-4569-9D22-BECE2254F820}"/>
    <dgm:cxn modelId="{5C8F5F49-9E7E-4599-A727-AFE9463567EA}" type="presOf" srcId="{1E3FAB61-DCBB-4796-99EF-72A3FE31BA50}" destId="{B174A626-C540-486E-8CA0-0CBE6A016BB5}" srcOrd="0" destOrd="0" presId="urn:microsoft.com/office/officeart/2005/8/layout/default"/>
    <dgm:cxn modelId="{42DA45C9-6E89-4B30-91E7-7694A2C36D7B}" srcId="{330780C6-080E-457A-B8B1-DB4A553B4485}" destId="{ACBA122C-59B0-4AA0-A27A-E20BF0D1E4E2}" srcOrd="0" destOrd="0" parTransId="{E269D570-684A-4CD5-B327-0B78628E6A0F}" sibTransId="{0121CEC6-F831-436F-AB9A-4AC39ECFB6F0}"/>
    <dgm:cxn modelId="{B0E69721-B642-495D-A7AF-09BD89CED701}" srcId="{330780C6-080E-457A-B8B1-DB4A553B4485}" destId="{BA7CC57B-9C7D-4F19-80B3-6908298EE1A1}" srcOrd="3" destOrd="0" parTransId="{2F127639-71D4-4343-9909-993150F2F432}" sibTransId="{2024DCED-6072-4BAE-9106-6527E0ADBFAC}"/>
    <dgm:cxn modelId="{4A895282-9B43-493D-8623-8BC3F2662C27}" srcId="{330780C6-080E-457A-B8B1-DB4A553B4485}" destId="{30E06B50-6BA9-4FA5-B129-2822A21ED9E3}" srcOrd="1" destOrd="0" parTransId="{3BEE8553-F718-49D4-9EB1-65152FD0685B}" sibTransId="{3A50F192-8CCB-4B45-A140-C8A1E25B448C}"/>
    <dgm:cxn modelId="{F93806B4-69DB-4925-AE17-E465C7366821}" type="presOf" srcId="{30E06B50-6BA9-4FA5-B129-2822A21ED9E3}" destId="{0E073EFA-36FC-4A85-BBA8-1CDA1AFDFB5F}" srcOrd="0" destOrd="0" presId="urn:microsoft.com/office/officeart/2005/8/layout/default"/>
    <dgm:cxn modelId="{FD8FD251-DB6B-4A2D-AC08-10B8B9B80841}" type="presOf" srcId="{ACBA122C-59B0-4AA0-A27A-E20BF0D1E4E2}" destId="{A38A3AE8-278E-45F1-AB13-DE9D174F9D2B}" srcOrd="0" destOrd="0" presId="urn:microsoft.com/office/officeart/2005/8/layout/default"/>
    <dgm:cxn modelId="{98F892F7-D3F4-40DE-AA4B-9B7EDBF271A0}" type="presParOf" srcId="{0E9F5FED-81B5-410D-867C-0AC38E0C3B93}" destId="{A38A3AE8-278E-45F1-AB13-DE9D174F9D2B}" srcOrd="0" destOrd="0" presId="urn:microsoft.com/office/officeart/2005/8/layout/default"/>
    <dgm:cxn modelId="{9815B8FE-BE27-412A-9E92-138442D336B9}" type="presParOf" srcId="{0E9F5FED-81B5-410D-867C-0AC38E0C3B93}" destId="{6C6C6368-FBFB-463C-ABAB-9F498F5D9E3C}" srcOrd="1" destOrd="0" presId="urn:microsoft.com/office/officeart/2005/8/layout/default"/>
    <dgm:cxn modelId="{CB90B048-7693-4893-94FA-2E179150822A}" type="presParOf" srcId="{0E9F5FED-81B5-410D-867C-0AC38E0C3B93}" destId="{0E073EFA-36FC-4A85-BBA8-1CDA1AFDFB5F}" srcOrd="2" destOrd="0" presId="urn:microsoft.com/office/officeart/2005/8/layout/default"/>
    <dgm:cxn modelId="{CC7E3A6B-3D16-4842-9D87-BD2303B63102}" type="presParOf" srcId="{0E9F5FED-81B5-410D-867C-0AC38E0C3B93}" destId="{F33B3D6F-0263-4A69-ACFD-99DFBBCF1083}" srcOrd="3" destOrd="0" presId="urn:microsoft.com/office/officeart/2005/8/layout/default"/>
    <dgm:cxn modelId="{25A7A05A-4405-4741-971A-F6716E471D76}" type="presParOf" srcId="{0E9F5FED-81B5-410D-867C-0AC38E0C3B93}" destId="{B174A626-C540-486E-8CA0-0CBE6A016BB5}" srcOrd="4" destOrd="0" presId="urn:microsoft.com/office/officeart/2005/8/layout/default"/>
    <dgm:cxn modelId="{CEE4A634-96B5-408D-B5B5-3DC8F277A123}" type="presParOf" srcId="{0E9F5FED-81B5-410D-867C-0AC38E0C3B93}" destId="{4FDA367D-4C64-436D-869E-11C0249E9D87}" srcOrd="5" destOrd="0" presId="urn:microsoft.com/office/officeart/2005/8/layout/default"/>
    <dgm:cxn modelId="{A0A1BB5D-9C0E-4AFF-8D41-E465543B0C34}" type="presParOf" srcId="{0E9F5FED-81B5-410D-867C-0AC38E0C3B93}" destId="{EEBB7D01-3AAF-49F0-8EF4-C67502ED8C5A}" srcOrd="6" destOrd="0" presId="urn:microsoft.com/office/officeart/2005/8/layout/default"/>
    <dgm:cxn modelId="{34FAC001-0D79-4B1D-850D-45B1DD05D303}" type="presParOf" srcId="{0E9F5FED-81B5-410D-867C-0AC38E0C3B93}" destId="{8D456135-07B3-4412-91F6-2CE14E848C70}" srcOrd="7" destOrd="0" presId="urn:microsoft.com/office/officeart/2005/8/layout/default"/>
    <dgm:cxn modelId="{3980BB5D-0EAF-43F3-8C8D-CBC2B9687DC6}" type="presParOf" srcId="{0E9F5FED-81B5-410D-867C-0AC38E0C3B93}" destId="{DE029475-E09F-4C57-AAB0-A711B027655B}" srcOrd="8" destOrd="0" presId="urn:microsoft.com/office/officeart/2005/8/layout/default"/>
  </dgm:cxnLst>
  <dgm:bg/>
  <dgm:whole/>
</dgm:dataModel>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DBCAE281-745F-42E1-B1BB-BDB1FDD7CD94}" type="datetimeFigureOut">
              <a:rPr lang="en-US" smtClean="0"/>
              <a:pPr/>
              <a:t>4/24/2025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73F5055-45BD-4BD9-8C6B-4CE6E2B085AA}"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BCAE281-745F-42E1-B1BB-BDB1FDD7CD94}" type="datetimeFigureOut">
              <a:rPr lang="en-US" smtClean="0"/>
              <a:pPr/>
              <a:t>4/24/2025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73F5055-45BD-4BD9-8C6B-4CE6E2B085AA}"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BCAE281-745F-42E1-B1BB-BDB1FDD7CD94}" type="datetimeFigureOut">
              <a:rPr lang="en-US" smtClean="0"/>
              <a:pPr/>
              <a:t>4/24/2025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73F5055-45BD-4BD9-8C6B-4CE6E2B085AA}"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DBCAE281-745F-42E1-B1BB-BDB1FDD7CD94}" type="datetimeFigureOut">
              <a:rPr lang="en-US" smtClean="0"/>
              <a:pPr/>
              <a:t>4/24/2025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73F5055-45BD-4BD9-8C6B-4CE6E2B085AA}"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DBCAE281-745F-42E1-B1BB-BDB1FDD7CD94}" type="datetimeFigureOut">
              <a:rPr lang="en-US" smtClean="0"/>
              <a:pPr/>
              <a:t>4/24/2025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73F5055-45BD-4BD9-8C6B-4CE6E2B085AA}"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DBCAE281-745F-42E1-B1BB-BDB1FDD7CD94}" type="datetimeFigureOut">
              <a:rPr lang="en-US" smtClean="0"/>
              <a:pPr/>
              <a:t>4/24/2025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73F5055-45BD-4BD9-8C6B-4CE6E2B085AA}"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CAE281-745F-42E1-B1BB-BDB1FDD7CD94}" type="datetimeFigureOut">
              <a:rPr lang="en-US" smtClean="0"/>
              <a:pPr/>
              <a:t>4/24/2025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73F5055-45BD-4BD9-8C6B-4CE6E2B085AA}"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CAE281-745F-42E1-B1BB-BDB1FDD7CD94}" type="datetimeFigureOut">
              <a:rPr lang="en-US" smtClean="0"/>
              <a:pPr/>
              <a:t>4/24/2025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73F5055-45BD-4BD9-8C6B-4CE6E2B085AA}"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CAE281-745F-42E1-B1BB-BDB1FDD7CD94}" type="datetimeFigureOut">
              <a:rPr lang="en-US" smtClean="0"/>
              <a:pPr/>
              <a:t>4/24/2025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73F5055-45BD-4BD9-8C6B-4CE6E2B085AA}"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BCAE281-745F-42E1-B1BB-BDB1FDD7CD94}" type="datetimeFigureOut">
              <a:rPr lang="en-US" smtClean="0"/>
              <a:pPr/>
              <a:t>4/24/2025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73F5055-45BD-4BD9-8C6B-4CE6E2B085AA}"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BCAE281-745F-42E1-B1BB-BDB1FDD7CD94}" type="datetimeFigureOut">
              <a:rPr lang="en-US" smtClean="0"/>
              <a:pPr/>
              <a:t>4/24/2025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73F5055-45BD-4BD9-8C6B-4CE6E2B085AA}"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CAE281-745F-42E1-B1BB-BDB1FDD7CD94}" type="datetimeFigureOut">
              <a:rPr lang="en-US" smtClean="0"/>
              <a:pPr/>
              <a:t>4/24/2025</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3F5055-45BD-4BD9-8C6B-4CE6E2B085AA}"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santoshmeher.eco@yahoo.com"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82792"/>
          </a:xfrm>
        </p:spPr>
        <p:txBody>
          <a:bodyPr>
            <a:normAutofit/>
          </a:bodyPr>
          <a:lstStyle/>
          <a:p>
            <a:r>
              <a:rPr lang="en-IN" sz="3200" b="1" dirty="0" smtClean="0"/>
              <a:t>Towards Revisiting the Self Help Group Model for Sustainable Livelihood</a:t>
            </a:r>
            <a:r>
              <a:rPr lang="en-IN" sz="3200" dirty="0" smtClean="0"/>
              <a:t/>
            </a:r>
            <a:br>
              <a:rPr lang="en-IN" sz="3200" dirty="0" smtClean="0"/>
            </a:br>
            <a:endParaRPr lang="en-IN" dirty="0"/>
          </a:p>
        </p:txBody>
      </p:sp>
      <p:sp>
        <p:nvSpPr>
          <p:cNvPr id="3" name="Content Placeholder 2"/>
          <p:cNvSpPr>
            <a:spLocks noGrp="1"/>
          </p:cNvSpPr>
          <p:nvPr>
            <p:ph idx="1"/>
          </p:nvPr>
        </p:nvSpPr>
        <p:spPr>
          <a:xfrm>
            <a:off x="2143108" y="4143380"/>
            <a:ext cx="5114932" cy="1839907"/>
          </a:xfrm>
        </p:spPr>
        <p:txBody>
          <a:bodyPr>
            <a:normAutofit fontScale="70000" lnSpcReduction="20000"/>
          </a:bodyPr>
          <a:lstStyle/>
          <a:p>
            <a:pPr algn="ctr">
              <a:buNone/>
            </a:pPr>
            <a:r>
              <a:rPr lang="en-IN" b="1" dirty="0" smtClean="0">
                <a:solidFill>
                  <a:schemeClr val="accent2">
                    <a:lumMod val="75000"/>
                  </a:schemeClr>
                </a:solidFill>
              </a:rPr>
              <a:t>Dr. </a:t>
            </a:r>
            <a:r>
              <a:rPr lang="en-IN" b="1" dirty="0" err="1" smtClean="0">
                <a:solidFill>
                  <a:schemeClr val="accent2">
                    <a:lumMod val="75000"/>
                  </a:schemeClr>
                </a:solidFill>
              </a:rPr>
              <a:t>Santosh</a:t>
            </a:r>
            <a:r>
              <a:rPr lang="en-IN" b="1" dirty="0" smtClean="0">
                <a:solidFill>
                  <a:schemeClr val="accent2">
                    <a:lumMod val="75000"/>
                  </a:schemeClr>
                </a:solidFill>
              </a:rPr>
              <a:t> Kumar Meher</a:t>
            </a:r>
            <a:endParaRPr lang="en-IN" dirty="0" smtClean="0">
              <a:solidFill>
                <a:schemeClr val="accent2">
                  <a:lumMod val="75000"/>
                </a:schemeClr>
              </a:solidFill>
            </a:endParaRPr>
          </a:p>
          <a:p>
            <a:pPr algn="ctr">
              <a:buNone/>
            </a:pPr>
            <a:r>
              <a:rPr lang="en-IN" b="1" dirty="0" smtClean="0">
                <a:solidFill>
                  <a:schemeClr val="accent2">
                    <a:lumMod val="75000"/>
                  </a:schemeClr>
                </a:solidFill>
              </a:rPr>
              <a:t>Reader in Economics</a:t>
            </a:r>
            <a:endParaRPr lang="en-IN" dirty="0" smtClean="0">
              <a:solidFill>
                <a:schemeClr val="accent2">
                  <a:lumMod val="75000"/>
                </a:schemeClr>
              </a:solidFill>
            </a:endParaRPr>
          </a:p>
          <a:p>
            <a:pPr algn="ctr">
              <a:buNone/>
            </a:pPr>
            <a:r>
              <a:rPr lang="en-IN" b="1" dirty="0" err="1" smtClean="0">
                <a:solidFill>
                  <a:schemeClr val="accent2">
                    <a:lumMod val="75000"/>
                  </a:schemeClr>
                </a:solidFill>
              </a:rPr>
              <a:t>Loisingha</a:t>
            </a:r>
            <a:r>
              <a:rPr lang="en-IN" b="1" dirty="0" smtClean="0">
                <a:solidFill>
                  <a:schemeClr val="accent2">
                    <a:lumMod val="75000"/>
                  </a:schemeClr>
                </a:solidFill>
              </a:rPr>
              <a:t> Degree College, </a:t>
            </a:r>
            <a:r>
              <a:rPr lang="en-IN" b="1" dirty="0" err="1" smtClean="0">
                <a:solidFill>
                  <a:schemeClr val="accent2">
                    <a:lumMod val="75000"/>
                  </a:schemeClr>
                </a:solidFill>
              </a:rPr>
              <a:t>Loisingha</a:t>
            </a:r>
            <a:r>
              <a:rPr lang="en-IN" b="1" dirty="0" smtClean="0">
                <a:solidFill>
                  <a:schemeClr val="accent2">
                    <a:lumMod val="75000"/>
                  </a:schemeClr>
                </a:solidFill>
              </a:rPr>
              <a:t> </a:t>
            </a:r>
            <a:endParaRPr lang="en-IN" dirty="0" smtClean="0">
              <a:solidFill>
                <a:schemeClr val="accent2">
                  <a:lumMod val="75000"/>
                </a:schemeClr>
              </a:solidFill>
            </a:endParaRPr>
          </a:p>
          <a:p>
            <a:pPr algn="ctr">
              <a:buNone/>
            </a:pPr>
            <a:r>
              <a:rPr lang="en-IN" b="1" dirty="0" smtClean="0">
                <a:solidFill>
                  <a:schemeClr val="accent2">
                    <a:lumMod val="75000"/>
                  </a:schemeClr>
                </a:solidFill>
              </a:rPr>
              <a:t>Dist. </a:t>
            </a:r>
            <a:r>
              <a:rPr lang="en-IN" b="1" dirty="0" err="1" smtClean="0">
                <a:solidFill>
                  <a:schemeClr val="accent2">
                    <a:lumMod val="75000"/>
                  </a:schemeClr>
                </a:solidFill>
              </a:rPr>
              <a:t>Balangir</a:t>
            </a:r>
            <a:r>
              <a:rPr lang="en-IN" b="1" dirty="0" smtClean="0">
                <a:solidFill>
                  <a:schemeClr val="accent2">
                    <a:lumMod val="75000"/>
                  </a:schemeClr>
                </a:solidFill>
              </a:rPr>
              <a:t> (Odisha)</a:t>
            </a:r>
            <a:endParaRPr lang="en-IN" dirty="0" smtClean="0">
              <a:solidFill>
                <a:schemeClr val="accent2">
                  <a:lumMod val="75000"/>
                </a:schemeClr>
              </a:solidFill>
            </a:endParaRPr>
          </a:p>
          <a:p>
            <a:pPr algn="ctr">
              <a:buNone/>
            </a:pPr>
            <a:r>
              <a:rPr lang="en-IN" b="1" dirty="0" smtClean="0">
                <a:solidFill>
                  <a:schemeClr val="accent2">
                    <a:lumMod val="75000"/>
                  </a:schemeClr>
                </a:solidFill>
              </a:rPr>
              <a:t>Email: </a:t>
            </a:r>
            <a:r>
              <a:rPr lang="en-IN" b="1" u="sng" dirty="0" smtClean="0">
                <a:solidFill>
                  <a:schemeClr val="accent2">
                    <a:lumMod val="75000"/>
                  </a:schemeClr>
                </a:solidFill>
                <a:hlinkClick r:id="rId2"/>
              </a:rPr>
              <a:t>santoshmeher.eco@yahoo.com</a:t>
            </a:r>
            <a:endParaRPr lang="en-IN" dirty="0">
              <a:solidFill>
                <a:schemeClr val="accent2">
                  <a:lumMod val="7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46"/>
          </a:xfrm>
        </p:spPr>
        <p:txBody>
          <a:bodyPr/>
          <a:lstStyle/>
          <a:p>
            <a:r>
              <a:rPr lang="en-US" b="1" dirty="0" smtClean="0"/>
              <a:t>National Rural Livelihoods Mission</a:t>
            </a:r>
            <a:endParaRPr lang="en-IN" b="1" dirty="0"/>
          </a:p>
        </p:txBody>
      </p:sp>
      <p:sp>
        <p:nvSpPr>
          <p:cNvPr id="3" name="Content Placeholder 2"/>
          <p:cNvSpPr>
            <a:spLocks noGrp="1"/>
          </p:cNvSpPr>
          <p:nvPr>
            <p:ph idx="1"/>
          </p:nvPr>
        </p:nvSpPr>
        <p:spPr>
          <a:xfrm>
            <a:off x="285720" y="1285860"/>
            <a:ext cx="8643998" cy="5429288"/>
          </a:xfrm>
        </p:spPr>
        <p:txBody>
          <a:bodyPr>
            <a:normAutofit lnSpcReduction="10000"/>
          </a:bodyPr>
          <a:lstStyle/>
          <a:p>
            <a:r>
              <a:rPr lang="en-US" dirty="0" smtClean="0"/>
              <a:t>The directly targeted poverty alleviation interventions focused on (</a:t>
            </a:r>
            <a:r>
              <a:rPr lang="en-US" dirty="0" err="1" smtClean="0"/>
              <a:t>i</a:t>
            </a:r>
            <a:r>
              <a:rPr lang="en-US" dirty="0" smtClean="0"/>
              <a:t>) wage employment MGNREGA (2005) and (ii) self-employment (SGSY launched in 1999 by restructuring IRDP).</a:t>
            </a:r>
          </a:p>
          <a:p>
            <a:r>
              <a:rPr lang="en-US" dirty="0" smtClean="0"/>
              <a:t>NRLM – April 01, 2013, Renamed as </a:t>
            </a:r>
            <a:r>
              <a:rPr lang="en-US" dirty="0" err="1" smtClean="0"/>
              <a:t>Deendayal</a:t>
            </a:r>
            <a:r>
              <a:rPr lang="en-US" dirty="0" smtClean="0"/>
              <a:t> </a:t>
            </a:r>
            <a:r>
              <a:rPr lang="en-US" dirty="0" err="1" smtClean="0"/>
              <a:t>Antodaya</a:t>
            </a:r>
            <a:r>
              <a:rPr lang="en-US" dirty="0" smtClean="0"/>
              <a:t> </a:t>
            </a:r>
            <a:r>
              <a:rPr lang="en-US" dirty="0" err="1" smtClean="0"/>
              <a:t>Yojana</a:t>
            </a:r>
            <a:r>
              <a:rPr lang="en-US" dirty="0" smtClean="0"/>
              <a:t>-NRLM – March 29, 2016.</a:t>
            </a:r>
          </a:p>
          <a:p>
            <a:r>
              <a:rPr lang="en-US" i="1" dirty="0" smtClean="0"/>
              <a:t>The strategy is to build strong institutions of the poor, building capacities  systematically  through providing access to a range of financial services and make their livelihood sustainable through their access to self-employment opportunities.</a:t>
            </a:r>
            <a:endParaRPr lang="en-IN" i="1" dirty="0" smtClean="0"/>
          </a:p>
          <a:p>
            <a:endParaRPr lang="en-IN"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571504"/>
          </a:xfrm>
        </p:spPr>
        <p:txBody>
          <a:bodyPr>
            <a:normAutofit fontScale="90000"/>
          </a:bodyPr>
          <a:lstStyle/>
          <a:p>
            <a:r>
              <a:rPr lang="en-US" dirty="0" smtClean="0"/>
              <a:t>Innovations in NRLM</a:t>
            </a:r>
            <a:endParaRPr lang="en-IN" dirty="0"/>
          </a:p>
        </p:txBody>
      </p:sp>
      <p:sp>
        <p:nvSpPr>
          <p:cNvPr id="3" name="Content Placeholder 2"/>
          <p:cNvSpPr>
            <a:spLocks noGrp="1"/>
          </p:cNvSpPr>
          <p:nvPr>
            <p:ph idx="1"/>
          </p:nvPr>
        </p:nvSpPr>
        <p:spPr>
          <a:xfrm>
            <a:off x="214282" y="928670"/>
            <a:ext cx="8786874" cy="5643602"/>
          </a:xfrm>
        </p:spPr>
        <p:txBody>
          <a:bodyPr>
            <a:normAutofit fontScale="77500" lnSpcReduction="20000"/>
          </a:bodyPr>
          <a:lstStyle/>
          <a:p>
            <a:r>
              <a:rPr lang="en-US" i="1" dirty="0" smtClean="0">
                <a:latin typeface="Times New Roman" pitchFamily="18" charset="0"/>
                <a:cs typeface="Times New Roman" pitchFamily="18" charset="0"/>
              </a:rPr>
              <a:t>Group approach to poverty alleviation</a:t>
            </a:r>
          </a:p>
          <a:p>
            <a:pPr algn="just"/>
            <a:r>
              <a:rPr lang="en-IN" i="1" dirty="0" smtClean="0">
                <a:latin typeface="Times New Roman" pitchFamily="18" charset="0"/>
                <a:cs typeface="Times New Roman" pitchFamily="18" charset="0"/>
              </a:rPr>
              <a:t>Belief that, the poor possess innate capabilities and a strong desire to come out of poverty, and simultaneously have the entrepreneurial ability to cope with poverty.</a:t>
            </a:r>
            <a:endParaRPr lang="en-US" i="1" dirty="0" smtClean="0">
              <a:latin typeface="Times New Roman" pitchFamily="18" charset="0"/>
              <a:cs typeface="Times New Roman" pitchFamily="18" charset="0"/>
            </a:endParaRPr>
          </a:p>
          <a:p>
            <a:pPr algn="just"/>
            <a:r>
              <a:rPr lang="en-IN" i="1" dirty="0" smtClean="0">
                <a:latin typeface="Times New Roman" pitchFamily="18" charset="0"/>
                <a:cs typeface="Times New Roman" pitchFamily="18" charset="0"/>
              </a:rPr>
              <a:t>Building capacities to manage the external environment as well as access finance to achieve meaningful livelihoods with </a:t>
            </a:r>
            <a:r>
              <a:rPr lang="en-IN" b="1" i="1" dirty="0" smtClean="0">
                <a:latin typeface="Times New Roman" pitchFamily="18" charset="0"/>
                <a:cs typeface="Times New Roman" pitchFamily="18" charset="0"/>
              </a:rPr>
              <a:t>continuous handholding support</a:t>
            </a:r>
            <a:r>
              <a:rPr lang="en-IN" i="1" dirty="0" smtClean="0">
                <a:latin typeface="Times New Roman" pitchFamily="18" charset="0"/>
                <a:cs typeface="Times New Roman" pitchFamily="18" charset="0"/>
              </a:rPr>
              <a:t>. </a:t>
            </a:r>
          </a:p>
          <a:p>
            <a:r>
              <a:rPr lang="en-US" i="1" dirty="0" smtClean="0">
                <a:latin typeface="Times New Roman" pitchFamily="18" charset="0"/>
                <a:cs typeface="Times New Roman" pitchFamily="18" charset="0"/>
              </a:rPr>
              <a:t>Promoting financial inclusion by providing financial assistance to SHGs with three strategic interventions: (</a:t>
            </a:r>
            <a:r>
              <a:rPr lang="en-US" i="1" dirty="0" err="1" smtClean="0">
                <a:latin typeface="Times New Roman" pitchFamily="18" charset="0"/>
                <a:cs typeface="Times New Roman" pitchFamily="18" charset="0"/>
              </a:rPr>
              <a:t>i</a:t>
            </a:r>
            <a:r>
              <a:rPr lang="en-US" i="1" dirty="0" smtClean="0">
                <a:latin typeface="Times New Roman" pitchFamily="18" charset="0"/>
                <a:cs typeface="Times New Roman" pitchFamily="18" charset="0"/>
              </a:rPr>
              <a:t>) revolving fund and community investment fund, (ii) performance related interest subsidy and (iii) extension of insurance services, ‘to strengthen their institutional and financial management capacity and build their track record to attract mainstream bank finance’. </a:t>
            </a:r>
          </a:p>
          <a:p>
            <a:r>
              <a:rPr lang="en-IN" i="1" dirty="0" smtClean="0">
                <a:latin typeface="Times New Roman" pitchFamily="18" charset="0"/>
                <a:cs typeface="Times New Roman" pitchFamily="18" charset="0"/>
              </a:rPr>
              <a:t>Building strong institutions, such as, an external dedicated, sensitive support structure to  induce such social mobilisation, institution building and livelihoods promotion.</a:t>
            </a:r>
          </a:p>
          <a:p>
            <a:pPr algn="just"/>
            <a:endParaRPr lang="en-IN" dirty="0" smtClean="0">
              <a:latin typeface="Times New Roman" pitchFamily="18" charset="0"/>
              <a:cs typeface="Times New Roman" pitchFamily="18" charset="0"/>
            </a:endParaRPr>
          </a:p>
          <a:p>
            <a:pPr algn="just"/>
            <a:endParaRPr lang="en-IN" dirty="0" smtClean="0">
              <a:latin typeface="Times New Roman" pitchFamily="18" charset="0"/>
              <a:cs typeface="Times New Roman" pitchFamily="18" charset="0"/>
            </a:endParaRPr>
          </a:p>
          <a:p>
            <a:pPr algn="just"/>
            <a:endParaRPr lang="en-US" i="1" dirty="0" smtClean="0"/>
          </a:p>
          <a:p>
            <a:pPr algn="just"/>
            <a:endParaRPr lang="en-IN" i="1" dirty="0" smtClean="0">
              <a:latin typeface="Times New Roman" pitchFamily="18" charset="0"/>
              <a:cs typeface="Times New Roman" pitchFamily="18" charset="0"/>
            </a:endParaRPr>
          </a:p>
          <a:p>
            <a:endParaRPr lang="en-US" i="1" dirty="0" smtClean="0"/>
          </a:p>
          <a:p>
            <a:endParaRPr lang="en-IN" i="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Revolving Fund support to SHGs</a:t>
            </a:r>
            <a:endParaRPr lang="en-IN" dirty="0"/>
          </a:p>
        </p:txBody>
      </p:sp>
      <p:sp>
        <p:nvSpPr>
          <p:cNvPr id="3" name="Content Placeholder 2"/>
          <p:cNvSpPr>
            <a:spLocks noGrp="1"/>
          </p:cNvSpPr>
          <p:nvPr>
            <p:ph idx="1"/>
          </p:nvPr>
        </p:nvSpPr>
        <p:spPr/>
        <p:txBody>
          <a:bodyPr>
            <a:normAutofit/>
          </a:bodyPr>
          <a:lstStyle/>
          <a:p>
            <a:r>
              <a:rPr lang="en-US" dirty="0" smtClean="0"/>
              <a:t>Revolving fund is provided as corpus with a minimum of Rs.10000 and up to a maximum of Rs.15000 per SHG. This support will be helpful in </a:t>
            </a:r>
          </a:p>
          <a:p>
            <a:pPr>
              <a:buNone/>
            </a:pPr>
            <a:r>
              <a:rPr lang="en-US" dirty="0" smtClean="0"/>
              <a:t>	(</a:t>
            </a:r>
            <a:r>
              <a:rPr lang="en-US" dirty="0" err="1" smtClean="0"/>
              <a:t>i</a:t>
            </a:r>
            <a:r>
              <a:rPr lang="en-US" dirty="0" smtClean="0"/>
              <a:t>) meeting consumption and initial production needs</a:t>
            </a:r>
          </a:p>
          <a:p>
            <a:pPr>
              <a:buNone/>
            </a:pPr>
            <a:r>
              <a:rPr lang="en-US" dirty="0" smtClean="0"/>
              <a:t>	(ii) building up institutional capacities of SHGs in managing loans and funds.</a:t>
            </a:r>
            <a:endParaRPr lang="en-IN"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Bank Finance to SHGs</a:t>
            </a:r>
            <a:endParaRPr lang="en-IN" dirty="0"/>
          </a:p>
        </p:txBody>
      </p:sp>
      <p:sp>
        <p:nvSpPr>
          <p:cNvPr id="3" name="Content Placeholder 2"/>
          <p:cNvSpPr>
            <a:spLocks noGrp="1"/>
          </p:cNvSpPr>
          <p:nvPr>
            <p:ph idx="1"/>
          </p:nvPr>
        </p:nvSpPr>
        <p:spPr/>
        <p:txBody>
          <a:bodyPr>
            <a:normAutofit/>
          </a:bodyPr>
          <a:lstStyle/>
          <a:p>
            <a:r>
              <a:rPr lang="en-US" dirty="0" smtClean="0"/>
              <a:t>Two forms of bank finance:</a:t>
            </a:r>
          </a:p>
          <a:p>
            <a:pPr>
              <a:buNone/>
            </a:pPr>
            <a:r>
              <a:rPr lang="en-US" dirty="0" smtClean="0"/>
              <a:t>-  financing under NABARD’s SHG-Bank Linkage      </a:t>
            </a:r>
            <a:r>
              <a:rPr lang="en-US" dirty="0" err="1" smtClean="0"/>
              <a:t>Programme</a:t>
            </a:r>
            <a:r>
              <a:rPr lang="en-US" dirty="0" smtClean="0"/>
              <a:t> for SHGs or their federations</a:t>
            </a:r>
          </a:p>
          <a:p>
            <a:pPr>
              <a:buFontTx/>
              <a:buChar char="-"/>
            </a:pPr>
            <a:r>
              <a:rPr lang="en-US" dirty="0" smtClean="0"/>
              <a:t>Financing SHGs or their Federations for specific economic activities on cluster basis.</a:t>
            </a:r>
          </a:p>
          <a:p>
            <a:pPr>
              <a:buNone/>
            </a:pPr>
            <a:endParaRPr lang="en-IN"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4032"/>
          </a:xfrm>
        </p:spPr>
        <p:txBody>
          <a:bodyPr>
            <a:normAutofit fontScale="90000"/>
          </a:bodyPr>
          <a:lstStyle/>
          <a:p>
            <a:r>
              <a:rPr lang="en-US" dirty="0" smtClean="0"/>
              <a:t>Interest Subsidy (Performance related)</a:t>
            </a:r>
            <a:endParaRPr lang="en-IN" dirty="0"/>
          </a:p>
        </p:txBody>
      </p:sp>
      <p:sp>
        <p:nvSpPr>
          <p:cNvPr id="3" name="Content Placeholder 2"/>
          <p:cNvSpPr>
            <a:spLocks noGrp="1"/>
          </p:cNvSpPr>
          <p:nvPr>
            <p:ph idx="1"/>
          </p:nvPr>
        </p:nvSpPr>
        <p:spPr>
          <a:xfrm>
            <a:off x="214282" y="1214422"/>
            <a:ext cx="8715436" cy="5357850"/>
          </a:xfrm>
        </p:spPr>
        <p:txBody>
          <a:bodyPr>
            <a:normAutofit/>
          </a:bodyPr>
          <a:lstStyle/>
          <a:p>
            <a:r>
              <a:rPr lang="en-IN" dirty="0" smtClean="0"/>
              <a:t>	Interest subsidy over 7% per annum, to be reimbursed periodically, to provide access to credit at  affordable rate of interest to the rural poor (BPL HHs who are regular in loan repayment and have not availed Capital Subsidy).</a:t>
            </a:r>
          </a:p>
          <a:p>
            <a:r>
              <a:rPr lang="en-IN" dirty="0" smtClean="0"/>
              <a:t>The subsidy would be available to each BPL household till their cumulative loaning, over several doses, reaches Rs. 1.00 </a:t>
            </a:r>
            <a:r>
              <a:rPr lang="en-IN" dirty="0" err="1" smtClean="0"/>
              <a:t>lakh</a:t>
            </a:r>
            <a:r>
              <a:rPr lang="en-IN" dirty="0" smtClean="0"/>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4032"/>
          </a:xfrm>
        </p:spPr>
        <p:txBody>
          <a:bodyPr>
            <a:normAutofit fontScale="90000"/>
          </a:bodyPr>
          <a:lstStyle/>
          <a:p>
            <a:r>
              <a:rPr lang="en-IN" b="1" dirty="0" smtClean="0"/>
              <a:t>Insurances Services for the Poor</a:t>
            </a:r>
            <a:endParaRPr lang="en-IN" dirty="0"/>
          </a:p>
        </p:txBody>
      </p:sp>
      <p:sp>
        <p:nvSpPr>
          <p:cNvPr id="3" name="Content Placeholder 2"/>
          <p:cNvSpPr>
            <a:spLocks noGrp="1"/>
          </p:cNvSpPr>
          <p:nvPr>
            <p:ph idx="1"/>
          </p:nvPr>
        </p:nvSpPr>
        <p:spPr>
          <a:xfrm>
            <a:off x="214282" y="1214422"/>
            <a:ext cx="8715436" cy="5357850"/>
          </a:xfrm>
        </p:spPr>
        <p:txBody>
          <a:bodyPr>
            <a:normAutofit/>
          </a:bodyPr>
          <a:lstStyle/>
          <a:p>
            <a:r>
              <a:rPr lang="en-IN" dirty="0" smtClean="0"/>
              <a:t>NRLM shall coordinate with insurance companies to ensure universal coverage of micro-insurance services, particularly to cover life, health and asset risks of the poor and vulnerable households. </a:t>
            </a:r>
          </a:p>
          <a:p>
            <a:r>
              <a:rPr lang="en-IN" dirty="0" smtClean="0"/>
              <a:t>To cover under insurance schemes launched by Government of India like ‘</a:t>
            </a:r>
            <a:r>
              <a:rPr lang="en-IN" dirty="0" err="1" smtClean="0"/>
              <a:t>Aam</a:t>
            </a:r>
            <a:r>
              <a:rPr lang="en-IN" dirty="0" smtClean="0"/>
              <a:t> </a:t>
            </a:r>
            <a:r>
              <a:rPr lang="en-IN" dirty="0" err="1" smtClean="0"/>
              <a:t>Admi</a:t>
            </a:r>
            <a:r>
              <a:rPr lang="en-IN" dirty="0" smtClean="0"/>
              <a:t> </a:t>
            </a:r>
            <a:r>
              <a:rPr lang="en-IN" dirty="0" err="1" smtClean="0"/>
              <a:t>Bima</a:t>
            </a:r>
            <a:r>
              <a:rPr lang="en-IN" dirty="0" smtClean="0"/>
              <a:t> </a:t>
            </a:r>
            <a:r>
              <a:rPr lang="en-IN" dirty="0" err="1" smtClean="0"/>
              <a:t>Yojana</a:t>
            </a:r>
            <a:r>
              <a:rPr lang="en-IN" dirty="0" smtClean="0"/>
              <a:t>’, ‘Jan Shree </a:t>
            </a:r>
            <a:r>
              <a:rPr lang="en-IN" dirty="0" err="1" smtClean="0"/>
              <a:t>Bima</a:t>
            </a:r>
            <a:r>
              <a:rPr lang="en-IN" dirty="0" smtClean="0"/>
              <a:t> </a:t>
            </a:r>
            <a:r>
              <a:rPr lang="en-IN" dirty="0" err="1" smtClean="0"/>
              <a:t>Yojana</a:t>
            </a:r>
            <a:r>
              <a:rPr lang="en-IN" dirty="0" smtClean="0"/>
              <a:t>’, ‘</a:t>
            </a:r>
            <a:r>
              <a:rPr lang="en-IN" dirty="0" err="1" smtClean="0"/>
              <a:t>Rashtriya</a:t>
            </a:r>
            <a:r>
              <a:rPr lang="en-IN" dirty="0" smtClean="0"/>
              <a:t> </a:t>
            </a:r>
            <a:r>
              <a:rPr lang="en-IN" dirty="0" err="1" smtClean="0"/>
              <a:t>Swasthya</a:t>
            </a:r>
            <a:r>
              <a:rPr lang="en-IN" dirty="0" smtClean="0"/>
              <a:t> </a:t>
            </a:r>
            <a:r>
              <a:rPr lang="en-IN" dirty="0" err="1" smtClean="0"/>
              <a:t>Yojana</a:t>
            </a:r>
            <a:r>
              <a:rPr lang="en-IN" dirty="0" smtClean="0"/>
              <a:t>’ and agriculture and livestock insurance schemes. </a:t>
            </a:r>
            <a:endParaRPr lang="en-IN"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4032"/>
          </a:xfrm>
        </p:spPr>
        <p:txBody>
          <a:bodyPr>
            <a:normAutofit fontScale="90000"/>
          </a:bodyPr>
          <a:lstStyle/>
          <a:p>
            <a:r>
              <a:rPr lang="en-US" dirty="0" smtClean="0"/>
              <a:t>Objectives</a:t>
            </a:r>
            <a:endParaRPr lang="en-IN" dirty="0"/>
          </a:p>
        </p:txBody>
      </p:sp>
      <p:sp>
        <p:nvSpPr>
          <p:cNvPr id="3" name="Content Placeholder 2"/>
          <p:cNvSpPr>
            <a:spLocks noGrp="1"/>
          </p:cNvSpPr>
          <p:nvPr>
            <p:ph idx="1"/>
          </p:nvPr>
        </p:nvSpPr>
        <p:spPr>
          <a:xfrm>
            <a:off x="214282" y="1214422"/>
            <a:ext cx="8786874" cy="5429288"/>
          </a:xfrm>
        </p:spPr>
        <p:txBody>
          <a:bodyPr>
            <a:normAutofit/>
          </a:bodyPr>
          <a:lstStyle/>
          <a:p>
            <a:pPr algn="just">
              <a:buNone/>
            </a:pPr>
            <a:r>
              <a:rPr lang="en-US" dirty="0" smtClean="0"/>
              <a:t>		The objectives of the paper is to plug out the inefficiencies in the NRLM in achieving sustainable livelihood building on the findings of micro-studies and to suggest revision in the operational framework of NRLM in the direction of ensuring sustainable livelihood at the individual HHs level. The model we suggest is an integrated sustainable livelihood model that we expect to be the relatively more effective in promoting sustainable livelihood.</a:t>
            </a:r>
            <a:endParaRPr lang="en-IN"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4032"/>
          </a:xfrm>
        </p:spPr>
        <p:txBody>
          <a:bodyPr>
            <a:normAutofit fontScale="90000"/>
          </a:bodyPr>
          <a:lstStyle/>
          <a:p>
            <a:r>
              <a:rPr lang="en-US" smtClean="0"/>
              <a:t>Inefficiencies</a:t>
            </a:r>
            <a:endParaRPr lang="en-IN" dirty="0"/>
          </a:p>
        </p:txBody>
      </p:sp>
      <p:sp>
        <p:nvSpPr>
          <p:cNvPr id="3" name="Content Placeholder 2"/>
          <p:cNvSpPr>
            <a:spLocks noGrp="1"/>
          </p:cNvSpPr>
          <p:nvPr>
            <p:ph idx="1"/>
          </p:nvPr>
        </p:nvSpPr>
        <p:spPr>
          <a:xfrm>
            <a:off x="457200" y="1071546"/>
            <a:ext cx="8229600" cy="5500726"/>
          </a:xfrm>
        </p:spPr>
        <p:txBody>
          <a:bodyPr>
            <a:normAutofit fontScale="70000" lnSpcReduction="20000"/>
          </a:bodyPr>
          <a:lstStyle/>
          <a:p>
            <a:r>
              <a:rPr lang="en-IN" dirty="0" err="1" smtClean="0"/>
              <a:t>Hulme</a:t>
            </a:r>
            <a:r>
              <a:rPr lang="en-IN" dirty="0" smtClean="0"/>
              <a:t> and Shepherd (2001) observe that the micro-credit is ineffective for those who are trapped in chronic poverty. </a:t>
            </a:r>
          </a:p>
          <a:p>
            <a:r>
              <a:rPr lang="en-IN" dirty="0" smtClean="0"/>
              <a:t>Economic insecurity of HHs leads to (</a:t>
            </a:r>
            <a:r>
              <a:rPr lang="en-IN" dirty="0" err="1" smtClean="0"/>
              <a:t>i</a:t>
            </a:r>
            <a:r>
              <a:rPr lang="en-IN" dirty="0" smtClean="0"/>
              <a:t>) Lack of proper organization of the group and lack of coordination among members, (ii) impediments in regular savings because income is highly volatile, and (iii) emergence of institutional factors like imposition of clout. Agency factors like a bibulous husband, young children siphoning off income for unnecessary consumption, Social obligations, Health expenses, etc., determine the behaviour and choices of individual HHs. </a:t>
            </a:r>
          </a:p>
          <a:p>
            <a:r>
              <a:rPr lang="en-IN" dirty="0" smtClean="0"/>
              <a:t>Meeting such unanticipated and unplanned demands that claim huge proportion of income puts HHs in a compulsion to utilize the loan for meeting such unproductive consumptions for which they default as regular depositors to group fund and as trustworthy borrowers. (</a:t>
            </a:r>
            <a:r>
              <a:rPr lang="en-IN" b="1" dirty="0" smtClean="0"/>
              <a:t>Lack of Accountability)</a:t>
            </a:r>
            <a:endParaRPr lang="en-IN" dirty="0" smtClean="0"/>
          </a:p>
          <a:p>
            <a:r>
              <a:rPr lang="en-IN" dirty="0" smtClean="0"/>
              <a:t>If at all a household joins a group by contributing to the group corpus the probability of her staying in the group for a reasonably long period is very low. This raises questions on the survival of the group as well as sustainability of group members. </a:t>
            </a:r>
          </a:p>
          <a:p>
            <a:endParaRPr lang="en-IN" dirty="0" smtClean="0"/>
          </a:p>
          <a:p>
            <a:endParaRPr lang="en-IN"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39718"/>
          </a:xfrm>
        </p:spPr>
        <p:txBody>
          <a:bodyPr>
            <a:normAutofit fontScale="90000"/>
          </a:bodyPr>
          <a:lstStyle/>
          <a:p>
            <a:r>
              <a:rPr lang="en-US" dirty="0" smtClean="0"/>
              <a:t>Challenges</a:t>
            </a:r>
            <a:endParaRPr lang="en-IN" dirty="0"/>
          </a:p>
        </p:txBody>
      </p:sp>
      <p:sp>
        <p:nvSpPr>
          <p:cNvPr id="3" name="Content Placeholder 2"/>
          <p:cNvSpPr>
            <a:spLocks noGrp="1"/>
          </p:cNvSpPr>
          <p:nvPr>
            <p:ph idx="1"/>
          </p:nvPr>
        </p:nvSpPr>
        <p:spPr>
          <a:xfrm>
            <a:off x="214282" y="928670"/>
            <a:ext cx="8715436" cy="5643602"/>
          </a:xfrm>
        </p:spPr>
        <p:txBody>
          <a:bodyPr>
            <a:normAutofit fontScale="62500" lnSpcReduction="20000"/>
          </a:bodyPr>
          <a:lstStyle/>
          <a:p>
            <a:r>
              <a:rPr lang="en-US" dirty="0" smtClean="0"/>
              <a:t>Poor HHs encounter three principal problems in common.</a:t>
            </a:r>
          </a:p>
          <a:p>
            <a:pPr marL="514350" indent="-514350">
              <a:buFont typeface="+mj-lt"/>
              <a:buAutoNum type="arabicPeriod"/>
            </a:pPr>
            <a:r>
              <a:rPr lang="en-US" dirty="0" smtClean="0"/>
              <a:t>They struggle for building capability for income generation on their own.</a:t>
            </a:r>
          </a:p>
          <a:p>
            <a:pPr marL="514350" indent="-514350">
              <a:buFont typeface="+mj-lt"/>
              <a:buAutoNum type="arabicPeriod"/>
            </a:pPr>
            <a:r>
              <a:rPr lang="en-US" dirty="0" smtClean="0"/>
              <a:t>They allocate their limited income on health amenities and social obligations like marriage and other rituals besides their regular consumption. The expenses have different weights. (depending on the relative importance of Agency factors)</a:t>
            </a:r>
          </a:p>
          <a:p>
            <a:pPr marL="514350" indent="-514350">
              <a:buFont typeface="+mj-lt"/>
              <a:buAutoNum type="arabicPeriod"/>
            </a:pPr>
            <a:r>
              <a:rPr lang="en-US" dirty="0" smtClean="0"/>
              <a:t>They have developed the attitude of dependence.</a:t>
            </a:r>
          </a:p>
          <a:p>
            <a:pPr marL="514350" indent="25400">
              <a:buNone/>
            </a:pPr>
            <a:r>
              <a:rPr lang="en-US" dirty="0" smtClean="0"/>
              <a:t>Unless and until we make individual HHs economically strong by addressing all these issues and concerns we cannot make them sustainable in their livelihood. To make them dependent for assistance will make them dull and </a:t>
            </a:r>
            <a:r>
              <a:rPr lang="en-US" dirty="0" err="1" smtClean="0"/>
              <a:t>unenterprising</a:t>
            </a:r>
            <a:r>
              <a:rPr lang="en-US" dirty="0" smtClean="0"/>
              <a:t>. To make them enterprising we need to make them strong internally by enabling them to ensure a consistent and smooth flow of income and to manage their expenses smoothly without depending on others’ assistance. This urgently needs to plan how they can earn consistent income and how they can manage their expenses smoothly. </a:t>
            </a:r>
            <a:endParaRPr lang="en-IN" dirty="0" smtClean="0"/>
          </a:p>
          <a:p>
            <a:pPr marL="514350" indent="-514350"/>
            <a:r>
              <a:rPr lang="en-US" dirty="0" smtClean="0"/>
              <a:t>NRLM makes provision for assistance and is hopeful of smooth management of livelihood in the long run. It does not take into account the institutional constraints in the short run (that may span over  a perennially long period!) that the HHs face in household management. (bibulous husband)</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4032"/>
          </a:xfrm>
        </p:spPr>
        <p:txBody>
          <a:bodyPr>
            <a:normAutofit fontScale="90000"/>
          </a:bodyPr>
          <a:lstStyle/>
          <a:p>
            <a:r>
              <a:rPr lang="en-US" dirty="0" smtClean="0"/>
              <a:t>Sustainable Livelihoods Approach</a:t>
            </a:r>
            <a:endParaRPr lang="en-IN" dirty="0"/>
          </a:p>
        </p:txBody>
      </p:sp>
      <p:sp>
        <p:nvSpPr>
          <p:cNvPr id="3" name="Content Placeholder 2"/>
          <p:cNvSpPr>
            <a:spLocks noGrp="1"/>
          </p:cNvSpPr>
          <p:nvPr>
            <p:ph idx="1"/>
          </p:nvPr>
        </p:nvSpPr>
        <p:spPr>
          <a:xfrm>
            <a:off x="214282" y="1000108"/>
            <a:ext cx="8786874" cy="5572164"/>
          </a:xfrm>
        </p:spPr>
        <p:txBody>
          <a:bodyPr>
            <a:normAutofit fontScale="85000" lnSpcReduction="10000"/>
          </a:bodyPr>
          <a:lstStyle/>
          <a:p>
            <a:r>
              <a:rPr lang="en-US" dirty="0" smtClean="0"/>
              <a:t>NRLM is a novel and an innovative approach. But sustainable livelihood can never be thought of through repeated assistance from an external agency. It depends more on the capacity of the HHs  internally. We need to strengthen the HHs internally strong in economic terms. The HHs must imbibe the value like </a:t>
            </a:r>
            <a:r>
              <a:rPr lang="en-US" b="1" dirty="0" smtClean="0"/>
              <a:t>accountability in the group.</a:t>
            </a:r>
            <a:r>
              <a:rPr lang="en-US" dirty="0" smtClean="0"/>
              <a:t> We need to focus on the rational management of expenditure by individual households in addition to income generation.</a:t>
            </a:r>
          </a:p>
          <a:p>
            <a:r>
              <a:rPr lang="en-IN" dirty="0" smtClean="0"/>
              <a:t>There is a need to address this issue through properly designing the model extending it beyond what is called income and employment generation model. In fact, sustainability in livelihood requires more than what is envisaged under SHG scheme. </a:t>
            </a:r>
          </a:p>
          <a:p>
            <a:endParaRPr lang="en-US" dirty="0" smtClean="0"/>
          </a:p>
          <a:p>
            <a:pPr>
              <a:buNone/>
            </a:pPr>
            <a:endParaRPr lang="en-IN"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6908"/>
          </a:xfrm>
        </p:spPr>
        <p:txBody>
          <a:bodyPr/>
          <a:lstStyle/>
          <a:p>
            <a:r>
              <a:rPr lang="en-US" dirty="0" smtClean="0"/>
              <a:t>Capacity Building</a:t>
            </a:r>
            <a:endParaRPr lang="en-IN" dirty="0"/>
          </a:p>
        </p:txBody>
      </p:sp>
      <p:sp>
        <p:nvSpPr>
          <p:cNvPr id="3" name="Content Placeholder 2"/>
          <p:cNvSpPr>
            <a:spLocks noGrp="1"/>
          </p:cNvSpPr>
          <p:nvPr>
            <p:ph idx="1"/>
          </p:nvPr>
        </p:nvSpPr>
        <p:spPr>
          <a:xfrm>
            <a:off x="457200" y="1142984"/>
            <a:ext cx="8229600" cy="5357850"/>
          </a:xfrm>
        </p:spPr>
        <p:txBody>
          <a:bodyPr>
            <a:normAutofit fontScale="92500" lnSpcReduction="20000"/>
          </a:bodyPr>
          <a:lstStyle/>
          <a:p>
            <a:r>
              <a:rPr lang="en-US" dirty="0" smtClean="0"/>
              <a:t>Capacity building should be judged in terms of three important parameters, such as, </a:t>
            </a:r>
            <a:endParaRPr lang="en-IN" dirty="0" smtClean="0"/>
          </a:p>
          <a:p>
            <a:pPr lvl="0">
              <a:buNone/>
            </a:pPr>
            <a:r>
              <a:rPr lang="en-US" dirty="0" smtClean="0"/>
              <a:t>	1. Building potentialities for income generation</a:t>
            </a:r>
          </a:p>
          <a:p>
            <a:pPr lvl="0">
              <a:buNone/>
            </a:pPr>
            <a:r>
              <a:rPr lang="en-US" dirty="0" smtClean="0"/>
              <a:t>	2. Ensuring regular flow of income through active participation in productive activities, and</a:t>
            </a:r>
          </a:p>
          <a:p>
            <a:pPr lvl="0">
              <a:buNone/>
            </a:pPr>
            <a:r>
              <a:rPr lang="en-US" dirty="0" smtClean="0"/>
              <a:t>	3. Enabling the poor manage household expenses for health care and other big financial obligations.</a:t>
            </a:r>
            <a:endParaRPr lang="en-IN" dirty="0" smtClean="0"/>
          </a:p>
          <a:p>
            <a:r>
              <a:rPr lang="en-US" dirty="0" smtClean="0"/>
              <a:t>These three parameters serve as the micro economic household level factors that contribute to sustainable livelihood of the vulnerable poor. But, the way it is organized is macroeconomic in character because an intervention strategy is involved.</a:t>
            </a:r>
          </a:p>
          <a:p>
            <a:endParaRPr lang="en-IN" dirty="0" smtClean="0"/>
          </a:p>
          <a:p>
            <a:endParaRPr lang="en-IN"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42844" y="357166"/>
          <a:ext cx="8715436" cy="65008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wedg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7166"/>
            <a:ext cx="8229600" cy="5768997"/>
          </a:xfrm>
        </p:spPr>
        <p:txBody>
          <a:bodyPr>
            <a:normAutofit fontScale="77500" lnSpcReduction="20000"/>
          </a:bodyPr>
          <a:lstStyle/>
          <a:p>
            <a:r>
              <a:rPr lang="en-US" dirty="0" smtClean="0"/>
              <a:t>The suggested model is termed integrated livelihood model because it integrates income generation and all components of consumption demand into it addressing the various dimensions of livelihood of the poor and discusses how sustainable livelihood can be ensured among the poor through SHGs initiative.</a:t>
            </a:r>
          </a:p>
          <a:p>
            <a:r>
              <a:rPr lang="en-US" dirty="0" smtClean="0"/>
              <a:t>We argue that the sustainability in livelihood should be ensured within the HH itself by properly planning management of expenses by the HH. Intervention should play a monitoring role after making initial provisions, rather than providing repeated doses of financial assistance to the SHG until it is uplifted.</a:t>
            </a:r>
            <a:endParaRPr lang="en-IN" dirty="0" smtClean="0"/>
          </a:p>
          <a:p>
            <a:r>
              <a:rPr lang="en-US" dirty="0" smtClean="0"/>
              <a:t>There is a need to revise the provisions of MGNREGA as well to complement the income earning of the HHs. (Revise mandated workman days, evenly distribute the planned workman days in 12 months to ensure regular flow of income to the participating HHs)</a:t>
            </a:r>
            <a:endParaRPr lang="en-IN"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Revised Model</a:t>
            </a:r>
            <a:endParaRPr lang="en-IN" dirty="0"/>
          </a:p>
        </p:txBody>
      </p:sp>
      <p:sp>
        <p:nvSpPr>
          <p:cNvPr id="3" name="Content Placeholder 2"/>
          <p:cNvSpPr>
            <a:spLocks noGrp="1"/>
          </p:cNvSpPr>
          <p:nvPr>
            <p:ph idx="1"/>
          </p:nvPr>
        </p:nvSpPr>
        <p:spPr/>
        <p:txBody>
          <a:bodyPr>
            <a:normAutofit fontScale="55000" lnSpcReduction="20000"/>
          </a:bodyPr>
          <a:lstStyle/>
          <a:p>
            <a:r>
              <a:rPr lang="en-US" dirty="0" smtClean="0"/>
              <a:t>Building on the above three parameters/aspects we redesign the sustainable livelihood model. </a:t>
            </a:r>
            <a:endParaRPr lang="en-IN" dirty="0" smtClean="0"/>
          </a:p>
          <a:p>
            <a:r>
              <a:rPr lang="en-US" dirty="0" smtClean="0"/>
              <a:t>For this, income generation and household consumption expenses should be taken care of separately but simultaneously to address the concerns of the poor. Thus, an SHG should be promoted having three interconnected branches. Three separate activities, viz., income generation, managing consumption needs and managing health care should be assigned to these three branches so that each branch deals with a particular activity. Each branch shall function in lines of SHG under NRLM. This means, there should be regular deposit (directly or indirectly) of the amount to the group corpus as specified in each branch activity and provision of availing loan by the group members for the purposes as per the activity, which the branch of SHG deals with. </a:t>
            </a:r>
          </a:p>
          <a:p>
            <a:r>
              <a:rPr lang="en-US" dirty="0" smtClean="0"/>
              <a:t>Once a woman/man is enrolled in a group it should be made mandatory that she/he is included in the three branch activities, viz., income generation activity, managing health care and managing consumption expenses. In each village, a supervisor should be specially appointed by the government to coordinate group activities.</a:t>
            </a:r>
          </a:p>
          <a:p>
            <a:r>
              <a:rPr lang="en-US" b="1" dirty="0" smtClean="0"/>
              <a:t>This strategy shall promote ‘ACCOUNTABILITY’ among </a:t>
            </a:r>
            <a:r>
              <a:rPr lang="en-US" b="1" smtClean="0"/>
              <a:t>the individual HHs.</a:t>
            </a:r>
            <a:endParaRPr lang="en-IN" b="1" dirty="0" smtClean="0"/>
          </a:p>
          <a:p>
            <a:endParaRPr lang="en-IN"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594"/>
          </a:xfrm>
        </p:spPr>
        <p:txBody>
          <a:bodyPr>
            <a:normAutofit fontScale="90000"/>
          </a:bodyPr>
          <a:lstStyle/>
          <a:p>
            <a:r>
              <a:rPr lang="en-US" sz="3600" b="1" dirty="0" smtClean="0"/>
              <a:t>Branch A:  Income Generation Scheme</a:t>
            </a:r>
            <a:endParaRPr lang="en-IN" dirty="0"/>
          </a:p>
        </p:txBody>
      </p:sp>
      <p:sp>
        <p:nvSpPr>
          <p:cNvPr id="3" name="Content Placeholder 2"/>
          <p:cNvSpPr>
            <a:spLocks noGrp="1"/>
          </p:cNvSpPr>
          <p:nvPr>
            <p:ph idx="1"/>
          </p:nvPr>
        </p:nvSpPr>
        <p:spPr>
          <a:xfrm>
            <a:off x="214282" y="857232"/>
            <a:ext cx="8715436" cy="5786478"/>
          </a:xfrm>
        </p:spPr>
        <p:txBody>
          <a:bodyPr>
            <a:normAutofit fontScale="55000" lnSpcReduction="20000"/>
          </a:bodyPr>
          <a:lstStyle/>
          <a:p>
            <a:r>
              <a:rPr lang="en-US" dirty="0" smtClean="0"/>
              <a:t>For income generation purpose, a production activity may be decided which the members in the group can organize by themselves. Once the production activity is decided upon, the government should provide the initial investment capital on loan-subsidy basis. </a:t>
            </a:r>
            <a:r>
              <a:rPr lang="en-US" i="1" dirty="0" smtClean="0"/>
              <a:t>The amount should be around rupees 3-4 </a:t>
            </a:r>
            <a:r>
              <a:rPr lang="en-US" i="1" dirty="0" err="1" smtClean="0"/>
              <a:t>lakhs</a:t>
            </a:r>
            <a:r>
              <a:rPr lang="en-US" i="1" dirty="0" smtClean="0"/>
              <a:t> for a group of 10-20.</a:t>
            </a:r>
            <a:r>
              <a:rPr lang="en-US" dirty="0" smtClean="0"/>
              <a:t> The ratio of the loan-subsidy may be 25:75. The high rate of subsidy is suggested because we propose to disburse entire amount of loan at a time and the subsidy is granted once for all.</a:t>
            </a:r>
            <a:r>
              <a:rPr lang="en-US" i="1" dirty="0" smtClean="0"/>
              <a:t> The group members shall be asked to contribute to the corpus on periodic basis.</a:t>
            </a:r>
            <a:r>
              <a:rPr lang="en-US" dirty="0" smtClean="0"/>
              <a:t> This should be made compulsory so as to arouse interest as well as accountability on the part of the group members. The contribution shall be a small amount, preferably in the range of rupees 2000 to 3000 in certain fixed intervals, generally every month to form group corpus to run the enterprise. </a:t>
            </a:r>
            <a:endParaRPr lang="en-IN" dirty="0" smtClean="0"/>
          </a:p>
          <a:p>
            <a:r>
              <a:rPr lang="en-US" dirty="0" smtClean="0"/>
              <a:t>There may arise difficulties as to how the rural poor can arrange member contribution initially. Initially the group contribution can be mobilized through 75% subsidy granted. NRLM has provided for Revolving Fund to the tune of 10000 to 15000 rupees, which is made available for multiple purposes. Such Fund is no more required because subsidy out of loan has already been granted. The HHs participating in the group should be, by default, engaged in MGNREGA. Thus, the group member can manage to arrange money easily.</a:t>
            </a:r>
            <a:endParaRPr lang="en-IN" dirty="0" smtClean="0"/>
          </a:p>
          <a:p>
            <a:r>
              <a:rPr lang="en-US" dirty="0" smtClean="0"/>
              <a:t>Out of the individual contribution, the loan amount out of subsidy along with interest may be recovered in several installments in a long-term period. The base-level fund and the members’ contribution shall be deposited in the account meant for this purpose.</a:t>
            </a:r>
            <a:endParaRPr lang="en-IN"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357166"/>
            <a:ext cx="8643998" cy="6357982"/>
          </a:xfrm>
        </p:spPr>
        <p:txBody>
          <a:bodyPr>
            <a:normAutofit fontScale="47500" lnSpcReduction="20000"/>
          </a:bodyPr>
          <a:lstStyle/>
          <a:p>
            <a:r>
              <a:rPr lang="en-US" dirty="0" smtClean="0"/>
              <a:t>The group members shall contribute their labour and talent in the production activity. At the end of every month, the profit shall be shared among the group members proportionately according to their contribution. Out of the total profit, 75 per cent shall be shared among the group members every month for their self-consumption and rest 25 per cent shall be utilized for deposit in the other two branch activities as monthly contribution to the group corpus. The sharing of profit as suggested here </a:t>
            </a:r>
            <a:r>
              <a:rPr lang="en-US" i="1" dirty="0" smtClean="0"/>
              <a:t>does not conform to follow any prescribed rule and can be flexible depending upon the rate of profit</a:t>
            </a:r>
            <a:r>
              <a:rPr lang="en-US" dirty="0" smtClean="0"/>
              <a:t>. However, we have suggested so considering the relative importance of current consumption than for other purposes, which too are uncertain and irregular. Moreover, the standard economic theory suggests that the propensity to consume is relatively higher among the poor people. </a:t>
            </a:r>
            <a:r>
              <a:rPr lang="en-US" dirty="0" smtClean="0"/>
              <a:t>But, why? We should understand the relative importance of the different heads of expenses, such as, </a:t>
            </a:r>
            <a:r>
              <a:rPr lang="en-US" dirty="0" smtClean="0"/>
              <a:t>consumption for daily needs, satisfying a bibulous husband, meeting the needs of young children who are exposed to modern consumption habits, health expenses and expenses towards the social functions as a regular basis. Expenses, thus, depend upon a variety of institutional factors. </a:t>
            </a:r>
            <a:r>
              <a:rPr lang="en-US" b="1" dirty="0" smtClean="0"/>
              <a:t>Prospect theory. Distinguish capital from income. How to accumulate profit for capital formation, which will contribute to building potentialities for income generation? The SHG members are entrepreneurs. They need to be inculcated to embrace the habit of accumulating profits for income generation purposes. But simultaneously we need to give importance on the drain of their income due to institutional reasons. We should not presume that they are rational. They are boundedly rational. Agency factors work at all levels. </a:t>
            </a:r>
            <a:r>
              <a:rPr lang="en-US" dirty="0" smtClean="0"/>
              <a:t>Now</a:t>
            </a:r>
            <a:r>
              <a:rPr lang="en-US" dirty="0" smtClean="0"/>
              <a:t>, since the group members have built up capabilities for managing small household expenses, the regular monthly contribution shall add to the capital every month. For the success of these groups, there should be proper guidance and monitoring by an expert. Therefore, an expert with managerial skills should be employed to watch the activities and advise the groups to do better. </a:t>
            </a:r>
            <a:r>
              <a:rPr lang="en-US" i="1" dirty="0" smtClean="0"/>
              <a:t>The salary cost of such personnel shall be borne by the government.</a:t>
            </a:r>
            <a:r>
              <a:rPr lang="en-US" dirty="0" smtClean="0"/>
              <a:t> The break and discontinuity in the deposit to the group corpus should be taken proper care. Steps should be initiated to ensure that the members do not desert the group at all and stay contributing deposits regularly. The performance evaluation meetings should be conducted regularly and proper training to the members should be imparted.</a:t>
            </a:r>
            <a:endParaRPr lang="en-IN"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594"/>
          </a:xfrm>
        </p:spPr>
        <p:txBody>
          <a:bodyPr>
            <a:normAutofit fontScale="90000"/>
          </a:bodyPr>
          <a:lstStyle/>
          <a:p>
            <a:r>
              <a:rPr lang="en-US" b="1" dirty="0" smtClean="0"/>
              <a:t>Branch B: Health Care Scheme</a:t>
            </a:r>
            <a:endParaRPr lang="en-IN" dirty="0"/>
          </a:p>
        </p:txBody>
      </p:sp>
      <p:sp>
        <p:nvSpPr>
          <p:cNvPr id="3" name="Content Placeholder 2"/>
          <p:cNvSpPr>
            <a:spLocks noGrp="1"/>
          </p:cNvSpPr>
          <p:nvPr>
            <p:ph idx="1"/>
          </p:nvPr>
        </p:nvSpPr>
        <p:spPr>
          <a:xfrm>
            <a:off x="285720" y="928670"/>
            <a:ext cx="8643998" cy="5715040"/>
          </a:xfrm>
        </p:spPr>
        <p:txBody>
          <a:bodyPr>
            <a:normAutofit fontScale="55000" lnSpcReduction="20000"/>
          </a:bodyPr>
          <a:lstStyle/>
          <a:p>
            <a:r>
              <a:rPr lang="en-US" b="1" dirty="0" smtClean="0"/>
              <a:t> (For minor health problems. For major health problem, the health insurance cover  involving an external agency as envisaged shall work.</a:t>
            </a:r>
            <a:endParaRPr lang="en-IN" dirty="0" smtClean="0"/>
          </a:p>
          <a:p>
            <a:r>
              <a:rPr lang="en-US" dirty="0" smtClean="0"/>
              <a:t>	Health care scheme should be like an insurance scheme to be useful in treatment of minor health problems. For the health care scheme also a group corpus with initial amount and regular contribution from group members is needed. The initial amount shall be borne by the government calculating the amount as rupees 1000 per head. Thus, the total initial capital shall be around rupees 15000 to 20000. The amount shall be deposited in the passbook opened in a nationalized bank and operated by the group for this scheme. The account shall be a recurring deposit account covered by health insurance of individual members separately. Out of the 25 per cent profit share in the income generation activity (Branch A), 2/5</a:t>
            </a:r>
            <a:r>
              <a:rPr lang="en-US" baseline="30000" dirty="0" smtClean="0"/>
              <a:t>th</a:t>
            </a:r>
            <a:r>
              <a:rPr lang="en-US" dirty="0" smtClean="0"/>
              <a:t> shall be deposited in this account every month. This formula of allocation of profit share is again tentative and has been suggested taking into consideration the fact that medical expenses constitute an important part of a household budget. The individual members shall be asked to avail loan from this corpus, which shall be recovered from them with a minimum rate of interest through monthly regular installments. As rural people suffer the lack of proper and subsidized health care due to inadequate health facilities, their probability of being in the compulsion of depending upon outside becomes very high. Moreover, their probability of being prone to different health hazards is very high due to poor level of sanitation and drinking water as well as lack of health consciousness. It is also a fact that, their work routine is not regular and imbalanced which causes health problems. This problem threatens their livelihood since their earning often is exhausted in addressing them. The health care scheme as outlined here is expected to address the health concerns of the poor properly. For bigger health expenses the health insurance can be useful.</a:t>
            </a:r>
            <a:endParaRPr lang="en-IN" dirty="0" smtClean="0"/>
          </a:p>
          <a:p>
            <a:endParaRPr lang="en-IN"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5470"/>
          </a:xfrm>
        </p:spPr>
        <p:txBody>
          <a:bodyPr>
            <a:noAutofit/>
          </a:bodyPr>
          <a:lstStyle/>
          <a:p>
            <a:r>
              <a:rPr lang="en-US" sz="2800" b="1" dirty="0" smtClean="0"/>
              <a:t>Branch C: Scheme for Managing Big Social obligations</a:t>
            </a:r>
            <a:endParaRPr lang="en-IN" sz="2800" dirty="0"/>
          </a:p>
        </p:txBody>
      </p:sp>
      <p:sp>
        <p:nvSpPr>
          <p:cNvPr id="3" name="Content Placeholder 2"/>
          <p:cNvSpPr>
            <a:spLocks noGrp="1"/>
          </p:cNvSpPr>
          <p:nvPr>
            <p:ph idx="1"/>
          </p:nvPr>
        </p:nvSpPr>
        <p:spPr>
          <a:xfrm>
            <a:off x="285720" y="1071546"/>
            <a:ext cx="8643998" cy="5429288"/>
          </a:xfrm>
        </p:spPr>
        <p:txBody>
          <a:bodyPr>
            <a:normAutofit fontScale="70000" lnSpcReduction="20000"/>
          </a:bodyPr>
          <a:lstStyle/>
          <a:p>
            <a:r>
              <a:rPr lang="en-US" dirty="0" smtClean="0"/>
              <a:t>	Similarly, to help the members manage other big social obligations in the family another corpus may be initiated and managed along SHGs lines. 3/5</a:t>
            </a:r>
            <a:r>
              <a:rPr lang="en-US" baseline="30000" dirty="0" smtClean="0"/>
              <a:t>th</a:t>
            </a:r>
            <a:r>
              <a:rPr lang="en-US" dirty="0" smtClean="0"/>
              <a:t> of the profit generated from the income generation scheme shall be deposited as monthly contribution to this corpus maintained through a separate account opened for this purpose. The relatively higher allocation of profit share in this branch corpus is suggested due to the fact that the poor people get economically paralyzed due to heavy debt to meet expenses on the social obligations and the economic burden compels them to migrate. Loan from this corpus shall be availed only after completion of one year term. The benefit under the scheme can be availed by the members who are the regular contributors to the income generation scheme. This fund can help members manage big financial obligations of the family. This will also relieve them from depending upon the profit from the income generation scheme.</a:t>
            </a:r>
          </a:p>
          <a:p>
            <a:r>
              <a:rPr lang="en-US" dirty="0" smtClean="0"/>
              <a:t>The modus operandi of group functioning in three branch activities is given in Figure 1. </a:t>
            </a:r>
            <a:endParaRPr lang="en-IN" dirty="0" smtClean="0"/>
          </a:p>
          <a:p>
            <a:endParaRPr lang="en-IN" dirty="0" smtClean="0"/>
          </a:p>
          <a:p>
            <a:endParaRPr lang="en-IN"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42844" y="285750"/>
          <a:ext cx="8643938" cy="63579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6" name="Straight Arrow Connector 5"/>
          <p:cNvCxnSpPr/>
          <p:nvPr/>
        </p:nvCxnSpPr>
        <p:spPr>
          <a:xfrm flipV="1">
            <a:off x="642910" y="571480"/>
            <a:ext cx="2857520" cy="1500198"/>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7" name="Straight Arrow Connector 6"/>
          <p:cNvCxnSpPr/>
          <p:nvPr/>
        </p:nvCxnSpPr>
        <p:spPr>
          <a:xfrm rot="10800000" flipV="1">
            <a:off x="1357290" y="928670"/>
            <a:ext cx="2214578" cy="1143008"/>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11" name="Straight Arrow Connector 10"/>
          <p:cNvCxnSpPr/>
          <p:nvPr/>
        </p:nvCxnSpPr>
        <p:spPr>
          <a:xfrm rot="5400000" flipH="1" flipV="1">
            <a:off x="3715538" y="1713694"/>
            <a:ext cx="1857388" cy="1588"/>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13" name="Straight Arrow Connector 12"/>
          <p:cNvCxnSpPr/>
          <p:nvPr/>
        </p:nvCxnSpPr>
        <p:spPr>
          <a:xfrm rot="5400000">
            <a:off x="4536281" y="1750207"/>
            <a:ext cx="1928826" cy="1588"/>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16" name="Straight Arrow Connector 15"/>
          <p:cNvCxnSpPr/>
          <p:nvPr/>
        </p:nvCxnSpPr>
        <p:spPr>
          <a:xfrm rot="5400000" flipH="1" flipV="1">
            <a:off x="2178827" y="3250405"/>
            <a:ext cx="2000264" cy="1928826"/>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17" name="Straight Arrow Connector 16"/>
          <p:cNvCxnSpPr/>
          <p:nvPr/>
        </p:nvCxnSpPr>
        <p:spPr>
          <a:xfrm rot="5400000">
            <a:off x="607191" y="1821645"/>
            <a:ext cx="4357718" cy="2571768"/>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22" name="Straight Arrow Connector 21"/>
          <p:cNvCxnSpPr/>
          <p:nvPr/>
        </p:nvCxnSpPr>
        <p:spPr>
          <a:xfrm rot="5400000">
            <a:off x="2893207" y="3178967"/>
            <a:ext cx="2071702" cy="2000264"/>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26" name="Straight Arrow Connector 25"/>
          <p:cNvCxnSpPr/>
          <p:nvPr/>
        </p:nvCxnSpPr>
        <p:spPr>
          <a:xfrm rot="16200000" flipH="1">
            <a:off x="4857752" y="2000240"/>
            <a:ext cx="4500594" cy="2214578"/>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30" name="Straight Arrow Connector 29"/>
          <p:cNvCxnSpPr/>
          <p:nvPr/>
        </p:nvCxnSpPr>
        <p:spPr>
          <a:xfrm rot="16200000" flipH="1">
            <a:off x="5322099" y="3393281"/>
            <a:ext cx="2000264" cy="1500198"/>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32" name="Straight Arrow Connector 31"/>
          <p:cNvCxnSpPr/>
          <p:nvPr/>
        </p:nvCxnSpPr>
        <p:spPr>
          <a:xfrm rot="16200000" flipV="1">
            <a:off x="4893471" y="3464719"/>
            <a:ext cx="1928826" cy="142876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
        <p:nvSpPr>
          <p:cNvPr id="37" name="TextBox 36"/>
          <p:cNvSpPr txBox="1"/>
          <p:nvPr/>
        </p:nvSpPr>
        <p:spPr>
          <a:xfrm rot="20079500">
            <a:off x="333929" y="687450"/>
            <a:ext cx="3357586" cy="646331"/>
          </a:xfrm>
          <a:prstGeom prst="rect">
            <a:avLst/>
          </a:prstGeom>
          <a:noFill/>
        </p:spPr>
        <p:txBody>
          <a:bodyPr wrap="square" rtlCol="0">
            <a:spAutoFit/>
          </a:bodyPr>
          <a:lstStyle/>
          <a:p>
            <a:r>
              <a:rPr lang="en-US" dirty="0" smtClean="0"/>
              <a:t>Loan assistance (3-4 L with 75% </a:t>
            </a:r>
            <a:r>
              <a:rPr lang="en-US" dirty="0" err="1" smtClean="0"/>
              <a:t>lumpsum</a:t>
            </a:r>
            <a:r>
              <a:rPr lang="en-US" dirty="0" smtClean="0"/>
              <a:t> subsidy)</a:t>
            </a:r>
            <a:endParaRPr lang="en-IN" dirty="0"/>
          </a:p>
        </p:txBody>
      </p:sp>
      <p:sp>
        <p:nvSpPr>
          <p:cNvPr id="38" name="TextBox 37"/>
          <p:cNvSpPr txBox="1"/>
          <p:nvPr/>
        </p:nvSpPr>
        <p:spPr>
          <a:xfrm rot="19975115">
            <a:off x="1668903" y="1303882"/>
            <a:ext cx="2364979" cy="369332"/>
          </a:xfrm>
          <a:prstGeom prst="rect">
            <a:avLst/>
          </a:prstGeom>
          <a:noFill/>
        </p:spPr>
        <p:txBody>
          <a:bodyPr wrap="square" rtlCol="0">
            <a:spAutoFit/>
          </a:bodyPr>
          <a:lstStyle/>
          <a:p>
            <a:r>
              <a:rPr lang="en-US" dirty="0" smtClean="0"/>
              <a:t>Loan recovery of 25%</a:t>
            </a:r>
            <a:endParaRPr lang="en-IN" dirty="0"/>
          </a:p>
        </p:txBody>
      </p:sp>
      <p:sp>
        <p:nvSpPr>
          <p:cNvPr id="39" name="TextBox 38"/>
          <p:cNvSpPr txBox="1"/>
          <p:nvPr/>
        </p:nvSpPr>
        <p:spPr>
          <a:xfrm rot="14606844">
            <a:off x="6560001" y="2870243"/>
            <a:ext cx="1567511" cy="369332"/>
          </a:xfrm>
          <a:prstGeom prst="rect">
            <a:avLst/>
          </a:prstGeom>
          <a:noFill/>
        </p:spPr>
        <p:txBody>
          <a:bodyPr wrap="square" rtlCol="0">
            <a:spAutoFit/>
          </a:bodyPr>
          <a:lstStyle/>
          <a:p>
            <a:r>
              <a:rPr lang="en-US" dirty="0" smtClean="0"/>
              <a:t>Profit @ 15% </a:t>
            </a:r>
            <a:endParaRPr lang="en-IN" dirty="0"/>
          </a:p>
        </p:txBody>
      </p:sp>
      <p:sp>
        <p:nvSpPr>
          <p:cNvPr id="40" name="TextBox 39"/>
          <p:cNvSpPr txBox="1"/>
          <p:nvPr/>
        </p:nvSpPr>
        <p:spPr>
          <a:xfrm rot="18886213">
            <a:off x="2131957" y="3915987"/>
            <a:ext cx="1928271" cy="369332"/>
          </a:xfrm>
          <a:prstGeom prst="rect">
            <a:avLst/>
          </a:prstGeom>
          <a:noFill/>
        </p:spPr>
        <p:txBody>
          <a:bodyPr wrap="square" rtlCol="0">
            <a:spAutoFit/>
          </a:bodyPr>
          <a:lstStyle/>
          <a:p>
            <a:r>
              <a:rPr lang="en-US" dirty="0" smtClean="0"/>
              <a:t>Loan as required </a:t>
            </a:r>
            <a:endParaRPr lang="en-IN" dirty="0"/>
          </a:p>
        </p:txBody>
      </p:sp>
      <p:sp>
        <p:nvSpPr>
          <p:cNvPr id="41" name="TextBox 40"/>
          <p:cNvSpPr txBox="1"/>
          <p:nvPr/>
        </p:nvSpPr>
        <p:spPr>
          <a:xfrm rot="18883082">
            <a:off x="2246221" y="3897793"/>
            <a:ext cx="3082080" cy="369332"/>
          </a:xfrm>
          <a:prstGeom prst="rect">
            <a:avLst/>
          </a:prstGeom>
          <a:noFill/>
        </p:spPr>
        <p:txBody>
          <a:bodyPr wrap="square" rtlCol="0">
            <a:spAutoFit/>
          </a:bodyPr>
          <a:lstStyle/>
          <a:p>
            <a:r>
              <a:rPr lang="en-US" dirty="0" smtClean="0"/>
              <a:t>Repayment in </a:t>
            </a:r>
            <a:r>
              <a:rPr lang="en-US" dirty="0" smtClean="0"/>
              <a:t>EMIs</a:t>
            </a:r>
            <a:endParaRPr lang="en-IN" dirty="0"/>
          </a:p>
        </p:txBody>
      </p:sp>
      <p:sp>
        <p:nvSpPr>
          <p:cNvPr id="42" name="TextBox 41"/>
          <p:cNvSpPr txBox="1"/>
          <p:nvPr/>
        </p:nvSpPr>
        <p:spPr>
          <a:xfrm rot="13895791">
            <a:off x="4918779" y="3780875"/>
            <a:ext cx="3082080" cy="369332"/>
          </a:xfrm>
          <a:prstGeom prst="rect">
            <a:avLst/>
          </a:prstGeom>
          <a:noFill/>
        </p:spPr>
        <p:txBody>
          <a:bodyPr wrap="square" rtlCol="0">
            <a:spAutoFit/>
          </a:bodyPr>
          <a:lstStyle/>
          <a:p>
            <a:r>
              <a:rPr lang="en-US" dirty="0" smtClean="0"/>
              <a:t>Repayment </a:t>
            </a:r>
            <a:r>
              <a:rPr lang="en-US" smtClean="0"/>
              <a:t>in </a:t>
            </a:r>
            <a:r>
              <a:rPr lang="en-US" smtClean="0"/>
              <a:t>EMIs</a:t>
            </a:r>
            <a:endParaRPr lang="en-IN" dirty="0"/>
          </a:p>
        </p:txBody>
      </p:sp>
      <p:sp>
        <p:nvSpPr>
          <p:cNvPr id="43" name="TextBox 42"/>
          <p:cNvSpPr txBox="1"/>
          <p:nvPr/>
        </p:nvSpPr>
        <p:spPr>
          <a:xfrm rot="14045978">
            <a:off x="4733292" y="4215780"/>
            <a:ext cx="1928271" cy="369332"/>
          </a:xfrm>
          <a:prstGeom prst="rect">
            <a:avLst/>
          </a:prstGeom>
          <a:noFill/>
        </p:spPr>
        <p:txBody>
          <a:bodyPr wrap="square" rtlCol="0">
            <a:spAutoFit/>
          </a:bodyPr>
          <a:lstStyle/>
          <a:p>
            <a:r>
              <a:rPr lang="en-US" dirty="0" smtClean="0"/>
              <a:t>Loan as required </a:t>
            </a:r>
            <a:endParaRPr lang="en-IN" dirty="0"/>
          </a:p>
        </p:txBody>
      </p:sp>
      <p:sp>
        <p:nvSpPr>
          <p:cNvPr id="44" name="TextBox 43"/>
          <p:cNvSpPr txBox="1"/>
          <p:nvPr/>
        </p:nvSpPr>
        <p:spPr>
          <a:xfrm rot="18031648">
            <a:off x="1273588" y="3798938"/>
            <a:ext cx="1567511" cy="369332"/>
          </a:xfrm>
          <a:prstGeom prst="rect">
            <a:avLst/>
          </a:prstGeom>
          <a:noFill/>
        </p:spPr>
        <p:txBody>
          <a:bodyPr wrap="square" rtlCol="0">
            <a:spAutoFit/>
          </a:bodyPr>
          <a:lstStyle/>
          <a:p>
            <a:r>
              <a:rPr lang="en-US" dirty="0" smtClean="0"/>
              <a:t>Profit @ 10% </a:t>
            </a:r>
            <a:endParaRPr lang="en-IN" dirty="0"/>
          </a:p>
        </p:txBody>
      </p:sp>
      <p:sp>
        <p:nvSpPr>
          <p:cNvPr id="45" name="TextBox 44"/>
          <p:cNvSpPr txBox="1"/>
          <p:nvPr/>
        </p:nvSpPr>
        <p:spPr>
          <a:xfrm rot="16200000">
            <a:off x="4901605" y="1599197"/>
            <a:ext cx="1567511" cy="369332"/>
          </a:xfrm>
          <a:prstGeom prst="rect">
            <a:avLst/>
          </a:prstGeom>
          <a:noFill/>
        </p:spPr>
        <p:txBody>
          <a:bodyPr wrap="square" rtlCol="0">
            <a:spAutoFit/>
          </a:bodyPr>
          <a:lstStyle/>
          <a:p>
            <a:r>
              <a:rPr lang="en-US" dirty="0" smtClean="0"/>
              <a:t>Profit @ 75% </a:t>
            </a:r>
            <a:endParaRPr lang="en-IN" dirty="0"/>
          </a:p>
        </p:txBody>
      </p:sp>
      <p:sp>
        <p:nvSpPr>
          <p:cNvPr id="46" name="TextBox 45"/>
          <p:cNvSpPr txBox="1"/>
          <p:nvPr/>
        </p:nvSpPr>
        <p:spPr>
          <a:xfrm rot="16200000">
            <a:off x="3382120" y="1475607"/>
            <a:ext cx="2034711" cy="369332"/>
          </a:xfrm>
          <a:prstGeom prst="rect">
            <a:avLst/>
          </a:prstGeom>
          <a:noFill/>
        </p:spPr>
        <p:txBody>
          <a:bodyPr wrap="square" rtlCol="0">
            <a:spAutoFit/>
          </a:bodyPr>
          <a:lstStyle/>
          <a:p>
            <a:r>
              <a:rPr lang="en-US" dirty="0" smtClean="0"/>
              <a:t>Contribution 2-3K </a:t>
            </a:r>
            <a:endParaRPr lang="en-IN" dirty="0"/>
          </a:p>
        </p:txBody>
      </p:sp>
      <p:cxnSp>
        <p:nvCxnSpPr>
          <p:cNvPr id="63" name="Straight Arrow Connector 62"/>
          <p:cNvCxnSpPr/>
          <p:nvPr/>
        </p:nvCxnSpPr>
        <p:spPr>
          <a:xfrm rot="5400000">
            <a:off x="178563" y="4179099"/>
            <a:ext cx="2071702" cy="1588"/>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
        <p:nvSpPr>
          <p:cNvPr id="67" name="TextBox 66"/>
          <p:cNvSpPr txBox="1"/>
          <p:nvPr/>
        </p:nvSpPr>
        <p:spPr>
          <a:xfrm rot="16200000">
            <a:off x="186696" y="4028089"/>
            <a:ext cx="1567511" cy="369332"/>
          </a:xfrm>
          <a:prstGeom prst="rect">
            <a:avLst/>
          </a:prstGeom>
          <a:noFill/>
        </p:spPr>
        <p:txBody>
          <a:bodyPr wrap="square" rtlCol="0">
            <a:spAutoFit/>
          </a:bodyPr>
          <a:lstStyle/>
          <a:p>
            <a:r>
              <a:rPr lang="en-US" dirty="0" smtClean="0"/>
              <a:t>Insurance</a:t>
            </a:r>
            <a:endParaRPr lang="en-IN"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352</TotalTime>
  <Words>2216</Words>
  <Application>Microsoft Office PowerPoint</Application>
  <PresentationFormat>On-screen Show (4:3)</PresentationFormat>
  <Paragraphs>99</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Towards Revisiting the Self Help Group Model for Sustainable Livelihood </vt:lpstr>
      <vt:lpstr>National Rural Livelihoods Mission</vt:lpstr>
      <vt:lpstr>Innovations in NRLM</vt:lpstr>
      <vt:lpstr>Revolving Fund support to SHGs</vt:lpstr>
      <vt:lpstr>Bank Finance to SHGs</vt:lpstr>
      <vt:lpstr>Interest Subsidy (Performance related)</vt:lpstr>
      <vt:lpstr>Insurances Services for the Poor</vt:lpstr>
      <vt:lpstr>Objectives</vt:lpstr>
      <vt:lpstr>Inefficiencies</vt:lpstr>
      <vt:lpstr>Challenges</vt:lpstr>
      <vt:lpstr>Sustainable Livelihoods Approach</vt:lpstr>
      <vt:lpstr>Capacity Building</vt:lpstr>
      <vt:lpstr>Slide 13</vt:lpstr>
      <vt:lpstr>Slide 14</vt:lpstr>
      <vt:lpstr>The Revised Model</vt:lpstr>
      <vt:lpstr>Branch A:  Income Generation Scheme</vt:lpstr>
      <vt:lpstr>Slide 17</vt:lpstr>
      <vt:lpstr>Branch B: Health Care Scheme</vt:lpstr>
      <vt:lpstr>Branch C: Scheme for Managing Big Social obligations</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Rural Livelihoods Mission</dc:title>
  <dc:creator>Spandana</dc:creator>
  <cp:lastModifiedBy>Spandana</cp:lastModifiedBy>
  <cp:revision>74</cp:revision>
  <dcterms:created xsi:type="dcterms:W3CDTF">2025-03-09T12:31:03Z</dcterms:created>
  <dcterms:modified xsi:type="dcterms:W3CDTF">2025-04-24T02:51:41Z</dcterms:modified>
</cp:coreProperties>
</file>