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4"/>
  </p:notesMasterIdLst>
  <p:sldIdLst>
    <p:sldId id="263" r:id="rId2"/>
    <p:sldId id="288" r:id="rId3"/>
    <p:sldId id="275" r:id="rId4"/>
    <p:sldId id="276" r:id="rId5"/>
    <p:sldId id="277" r:id="rId6"/>
    <p:sldId id="264" r:id="rId7"/>
    <p:sldId id="279" r:id="rId8"/>
    <p:sldId id="266" r:id="rId9"/>
    <p:sldId id="273" r:id="rId10"/>
    <p:sldId id="265" r:id="rId11"/>
    <p:sldId id="283" r:id="rId12"/>
    <p:sldId id="284" r:id="rId13"/>
    <p:sldId id="285" r:id="rId14"/>
    <p:sldId id="286" r:id="rId15"/>
    <p:sldId id="267" r:id="rId16"/>
    <p:sldId id="280" r:id="rId17"/>
    <p:sldId id="269" r:id="rId18"/>
    <p:sldId id="282" r:id="rId19"/>
    <p:sldId id="287" r:id="rId20"/>
    <p:sldId id="268" r:id="rId21"/>
    <p:sldId id="270" r:id="rId22"/>
    <p:sldId id="281" r:id="rId2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viewProps" Target="view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heme" Target="theme/theme1.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926AE5-60F4-4CCA-9084-B6A5EB621F11}" type="doc">
      <dgm:prSet loTypeId="urn:microsoft.com/office/officeart/2005/8/layout/gear1" loCatId="cycle" qsTypeId="urn:microsoft.com/office/officeart/2005/8/quickstyle/simple1" qsCatId="simple" csTypeId="urn:microsoft.com/office/officeart/2005/8/colors/accent1_2" csCatId="accent1" phldr="1"/>
      <dgm:spPr/>
      <dgm:t>
        <a:bodyPr/>
        <a:lstStyle/>
        <a:p>
          <a:endParaRPr lang="en-US"/>
        </a:p>
      </dgm:t>
    </dgm:pt>
    <dgm:pt modelId="{39096010-5898-43EC-BAB3-E30320DE236E}">
      <dgm:prSet phldrT="[Text]"/>
      <dgm:spPr>
        <a:solidFill>
          <a:srgbClr val="00B050"/>
        </a:solidFill>
      </dgm:spPr>
      <dgm:t>
        <a:bodyPr/>
        <a:lstStyle/>
        <a:p>
          <a:r>
            <a:rPr lang="en-US" dirty="0"/>
            <a:t>Environmental</a:t>
          </a:r>
        </a:p>
      </dgm:t>
    </dgm:pt>
    <dgm:pt modelId="{54975BE0-249A-43CD-B34E-F7D3749817F0}" type="parTrans" cxnId="{BE8DF736-AFB3-40FE-BCE6-2AC229E1E806}">
      <dgm:prSet/>
      <dgm:spPr/>
      <dgm:t>
        <a:bodyPr/>
        <a:lstStyle/>
        <a:p>
          <a:endParaRPr lang="en-US"/>
        </a:p>
      </dgm:t>
    </dgm:pt>
    <dgm:pt modelId="{CE7339EA-9A42-4D2E-9E32-B771F868070F}" type="sibTrans" cxnId="{BE8DF736-AFB3-40FE-BCE6-2AC229E1E806}">
      <dgm:prSet/>
      <dgm:spPr/>
      <dgm:t>
        <a:bodyPr/>
        <a:lstStyle/>
        <a:p>
          <a:endParaRPr lang="en-US" dirty="0"/>
        </a:p>
      </dgm:t>
    </dgm:pt>
    <dgm:pt modelId="{96127E7C-A720-46F1-AF9C-F41C3A2FF2BC}">
      <dgm:prSet phldrT="[Text]"/>
      <dgm:spPr>
        <a:solidFill>
          <a:schemeClr val="accent2">
            <a:lumMod val="60000"/>
            <a:lumOff val="40000"/>
          </a:schemeClr>
        </a:solidFill>
      </dgm:spPr>
      <dgm:t>
        <a:bodyPr/>
        <a:lstStyle/>
        <a:p>
          <a:r>
            <a:rPr lang="en-US" dirty="0"/>
            <a:t>Social</a:t>
          </a:r>
        </a:p>
      </dgm:t>
    </dgm:pt>
    <dgm:pt modelId="{66814B53-55CA-4F86-BC80-069D98B7946D}" type="parTrans" cxnId="{78D02A40-4BE6-4E4E-9837-42E8008D93DC}">
      <dgm:prSet/>
      <dgm:spPr/>
      <dgm:t>
        <a:bodyPr/>
        <a:lstStyle/>
        <a:p>
          <a:endParaRPr lang="en-US"/>
        </a:p>
      </dgm:t>
    </dgm:pt>
    <dgm:pt modelId="{6FF69ABF-7BBD-438F-BF3C-9D8FFAE54FB4}" type="sibTrans" cxnId="{78D02A40-4BE6-4E4E-9837-42E8008D93DC}">
      <dgm:prSet/>
      <dgm:spPr/>
      <dgm:t>
        <a:bodyPr/>
        <a:lstStyle/>
        <a:p>
          <a:endParaRPr lang="en-US" dirty="0"/>
        </a:p>
      </dgm:t>
    </dgm:pt>
    <dgm:pt modelId="{2BE34896-8DA5-4E1E-B136-965CDCB3173F}">
      <dgm:prSet phldrT="[Text]"/>
      <dgm:spPr>
        <a:solidFill>
          <a:srgbClr val="C00000"/>
        </a:solidFill>
      </dgm:spPr>
      <dgm:t>
        <a:bodyPr/>
        <a:lstStyle/>
        <a:p>
          <a:r>
            <a:rPr lang="en-US" dirty="0"/>
            <a:t>Economic</a:t>
          </a:r>
        </a:p>
      </dgm:t>
    </dgm:pt>
    <dgm:pt modelId="{F081DB17-D88C-4D64-810B-BDBB436C30EC}" type="parTrans" cxnId="{E9BB7CEC-383B-440F-8562-3DA1CD05C6D1}">
      <dgm:prSet/>
      <dgm:spPr/>
      <dgm:t>
        <a:bodyPr/>
        <a:lstStyle/>
        <a:p>
          <a:endParaRPr lang="en-US"/>
        </a:p>
      </dgm:t>
    </dgm:pt>
    <dgm:pt modelId="{EEFB7A0C-1861-4EC1-9A10-596BD6CA1B9E}" type="sibTrans" cxnId="{E9BB7CEC-383B-440F-8562-3DA1CD05C6D1}">
      <dgm:prSet/>
      <dgm:spPr/>
      <dgm:t>
        <a:bodyPr/>
        <a:lstStyle/>
        <a:p>
          <a:endParaRPr lang="en-US" dirty="0"/>
        </a:p>
      </dgm:t>
    </dgm:pt>
    <dgm:pt modelId="{5C00FF1E-63BE-41DC-99A2-E68E5469CE71}" type="pres">
      <dgm:prSet presAssocID="{F2926AE5-60F4-4CCA-9084-B6A5EB621F11}" presName="composite" presStyleCnt="0">
        <dgm:presLayoutVars>
          <dgm:chMax val="3"/>
          <dgm:animLvl val="lvl"/>
          <dgm:resizeHandles val="exact"/>
        </dgm:presLayoutVars>
      </dgm:prSet>
      <dgm:spPr/>
    </dgm:pt>
    <dgm:pt modelId="{06809FAF-6E80-401C-B9C1-1A33620CA3C6}" type="pres">
      <dgm:prSet presAssocID="{39096010-5898-43EC-BAB3-E30320DE236E}" presName="gear1" presStyleLbl="node1" presStyleIdx="0" presStyleCnt="3">
        <dgm:presLayoutVars>
          <dgm:chMax val="1"/>
          <dgm:bulletEnabled val="1"/>
        </dgm:presLayoutVars>
      </dgm:prSet>
      <dgm:spPr/>
    </dgm:pt>
    <dgm:pt modelId="{204C2FB1-D855-4E66-BFC7-31FC72ADD431}" type="pres">
      <dgm:prSet presAssocID="{39096010-5898-43EC-BAB3-E30320DE236E}" presName="gear1srcNode" presStyleLbl="node1" presStyleIdx="0" presStyleCnt="3"/>
      <dgm:spPr/>
    </dgm:pt>
    <dgm:pt modelId="{A6BAED4A-A9FE-4E46-9796-EE570F46AEA8}" type="pres">
      <dgm:prSet presAssocID="{39096010-5898-43EC-BAB3-E30320DE236E}" presName="gear1dstNode" presStyleLbl="node1" presStyleIdx="0" presStyleCnt="3"/>
      <dgm:spPr/>
    </dgm:pt>
    <dgm:pt modelId="{D410C4D4-B16E-49AE-B5A4-8C0E34C8180E}" type="pres">
      <dgm:prSet presAssocID="{96127E7C-A720-46F1-AF9C-F41C3A2FF2BC}" presName="gear2" presStyleLbl="node1" presStyleIdx="1" presStyleCnt="3">
        <dgm:presLayoutVars>
          <dgm:chMax val="1"/>
          <dgm:bulletEnabled val="1"/>
        </dgm:presLayoutVars>
      </dgm:prSet>
      <dgm:spPr/>
    </dgm:pt>
    <dgm:pt modelId="{9D39175A-98CF-4222-B871-3F17D310B761}" type="pres">
      <dgm:prSet presAssocID="{96127E7C-A720-46F1-AF9C-F41C3A2FF2BC}" presName="gear2srcNode" presStyleLbl="node1" presStyleIdx="1" presStyleCnt="3"/>
      <dgm:spPr/>
    </dgm:pt>
    <dgm:pt modelId="{5ED0A4F3-3F8D-4858-8C1B-3D9D527A7E58}" type="pres">
      <dgm:prSet presAssocID="{96127E7C-A720-46F1-AF9C-F41C3A2FF2BC}" presName="gear2dstNode" presStyleLbl="node1" presStyleIdx="1" presStyleCnt="3"/>
      <dgm:spPr/>
    </dgm:pt>
    <dgm:pt modelId="{E5F2BDC2-E517-42F5-B302-B743737D7E9A}" type="pres">
      <dgm:prSet presAssocID="{2BE34896-8DA5-4E1E-B136-965CDCB3173F}" presName="gear3" presStyleLbl="node1" presStyleIdx="2" presStyleCnt="3"/>
      <dgm:spPr/>
    </dgm:pt>
    <dgm:pt modelId="{A3747C32-318C-4725-A178-D23598B50499}" type="pres">
      <dgm:prSet presAssocID="{2BE34896-8DA5-4E1E-B136-965CDCB3173F}" presName="gear3tx" presStyleLbl="node1" presStyleIdx="2" presStyleCnt="3">
        <dgm:presLayoutVars>
          <dgm:chMax val="1"/>
          <dgm:bulletEnabled val="1"/>
        </dgm:presLayoutVars>
      </dgm:prSet>
      <dgm:spPr/>
    </dgm:pt>
    <dgm:pt modelId="{3E5DD2BE-D9B1-40B2-8C69-175E671C9158}" type="pres">
      <dgm:prSet presAssocID="{2BE34896-8DA5-4E1E-B136-965CDCB3173F}" presName="gear3srcNode" presStyleLbl="node1" presStyleIdx="2" presStyleCnt="3"/>
      <dgm:spPr/>
    </dgm:pt>
    <dgm:pt modelId="{66DE6B33-CCB7-4E37-A365-BB78B4DA1692}" type="pres">
      <dgm:prSet presAssocID="{2BE34896-8DA5-4E1E-B136-965CDCB3173F}" presName="gear3dstNode" presStyleLbl="node1" presStyleIdx="2" presStyleCnt="3"/>
      <dgm:spPr/>
    </dgm:pt>
    <dgm:pt modelId="{8DEA534B-E792-4863-A659-C60E924E2370}" type="pres">
      <dgm:prSet presAssocID="{CE7339EA-9A42-4D2E-9E32-B771F868070F}" presName="connector1" presStyleLbl="sibTrans2D1" presStyleIdx="0" presStyleCnt="3"/>
      <dgm:spPr/>
    </dgm:pt>
    <dgm:pt modelId="{705335F0-40E4-4B77-849F-8F06020D01C9}" type="pres">
      <dgm:prSet presAssocID="{6FF69ABF-7BBD-438F-BF3C-9D8FFAE54FB4}" presName="connector2" presStyleLbl="sibTrans2D1" presStyleIdx="1" presStyleCnt="3"/>
      <dgm:spPr/>
    </dgm:pt>
    <dgm:pt modelId="{4F7C9D63-4694-44FD-A021-4388A98BBD5F}" type="pres">
      <dgm:prSet presAssocID="{EEFB7A0C-1861-4EC1-9A10-596BD6CA1B9E}" presName="connector3" presStyleLbl="sibTrans2D1" presStyleIdx="2" presStyleCnt="3"/>
      <dgm:spPr/>
    </dgm:pt>
  </dgm:ptLst>
  <dgm:cxnLst>
    <dgm:cxn modelId="{CC5E4801-4101-4097-ABF6-34BAD1C2D838}" type="presOf" srcId="{F2926AE5-60F4-4CCA-9084-B6A5EB621F11}" destId="{5C00FF1E-63BE-41DC-99A2-E68E5469CE71}" srcOrd="0" destOrd="0" presId="urn:microsoft.com/office/officeart/2005/8/layout/gear1"/>
    <dgm:cxn modelId="{50562A02-697F-4F8E-A6C5-393C9CADCBE2}" type="presOf" srcId="{2BE34896-8DA5-4E1E-B136-965CDCB3173F}" destId="{A3747C32-318C-4725-A178-D23598B50499}" srcOrd="1" destOrd="0" presId="urn:microsoft.com/office/officeart/2005/8/layout/gear1"/>
    <dgm:cxn modelId="{FE38BD08-15A0-438A-8B40-DBBE14BCBF31}" type="presOf" srcId="{2BE34896-8DA5-4E1E-B136-965CDCB3173F}" destId="{3E5DD2BE-D9B1-40B2-8C69-175E671C9158}" srcOrd="2" destOrd="0" presId="urn:microsoft.com/office/officeart/2005/8/layout/gear1"/>
    <dgm:cxn modelId="{A01AD414-1CCF-4EE0-B756-A422256F887D}" type="presOf" srcId="{2BE34896-8DA5-4E1E-B136-965CDCB3173F}" destId="{E5F2BDC2-E517-42F5-B302-B743737D7E9A}" srcOrd="0" destOrd="0" presId="urn:microsoft.com/office/officeart/2005/8/layout/gear1"/>
    <dgm:cxn modelId="{6BC84024-D611-4272-9255-B4035CC1F46B}" type="presOf" srcId="{6FF69ABF-7BBD-438F-BF3C-9D8FFAE54FB4}" destId="{705335F0-40E4-4B77-849F-8F06020D01C9}" srcOrd="0" destOrd="0" presId="urn:microsoft.com/office/officeart/2005/8/layout/gear1"/>
    <dgm:cxn modelId="{CE7B932E-84E6-438E-9D0A-E45E12C156FF}" type="presOf" srcId="{2BE34896-8DA5-4E1E-B136-965CDCB3173F}" destId="{66DE6B33-CCB7-4E37-A365-BB78B4DA1692}" srcOrd="3" destOrd="0" presId="urn:microsoft.com/office/officeart/2005/8/layout/gear1"/>
    <dgm:cxn modelId="{5D64582F-4096-4C32-85EF-66CF78ACB117}" type="presOf" srcId="{CE7339EA-9A42-4D2E-9E32-B771F868070F}" destId="{8DEA534B-E792-4863-A659-C60E924E2370}" srcOrd="0" destOrd="0" presId="urn:microsoft.com/office/officeart/2005/8/layout/gear1"/>
    <dgm:cxn modelId="{B861E736-A714-431D-B510-DEFD567B4010}" type="presOf" srcId="{39096010-5898-43EC-BAB3-E30320DE236E}" destId="{A6BAED4A-A9FE-4E46-9796-EE570F46AEA8}" srcOrd="2" destOrd="0" presId="urn:microsoft.com/office/officeart/2005/8/layout/gear1"/>
    <dgm:cxn modelId="{BE8DF736-AFB3-40FE-BCE6-2AC229E1E806}" srcId="{F2926AE5-60F4-4CCA-9084-B6A5EB621F11}" destId="{39096010-5898-43EC-BAB3-E30320DE236E}" srcOrd="0" destOrd="0" parTransId="{54975BE0-249A-43CD-B34E-F7D3749817F0}" sibTransId="{CE7339EA-9A42-4D2E-9E32-B771F868070F}"/>
    <dgm:cxn modelId="{78D02A40-4BE6-4E4E-9837-42E8008D93DC}" srcId="{F2926AE5-60F4-4CCA-9084-B6A5EB621F11}" destId="{96127E7C-A720-46F1-AF9C-F41C3A2FF2BC}" srcOrd="1" destOrd="0" parTransId="{66814B53-55CA-4F86-BC80-069D98B7946D}" sibTransId="{6FF69ABF-7BBD-438F-BF3C-9D8FFAE54FB4}"/>
    <dgm:cxn modelId="{F87B806B-E858-4F7A-9B5B-C4D33ECF5D20}" type="presOf" srcId="{96127E7C-A720-46F1-AF9C-F41C3A2FF2BC}" destId="{D410C4D4-B16E-49AE-B5A4-8C0E34C8180E}" srcOrd="0" destOrd="0" presId="urn:microsoft.com/office/officeart/2005/8/layout/gear1"/>
    <dgm:cxn modelId="{161FD273-3F7F-4922-A920-4E94681009F1}" type="presOf" srcId="{39096010-5898-43EC-BAB3-E30320DE236E}" destId="{06809FAF-6E80-401C-B9C1-1A33620CA3C6}" srcOrd="0" destOrd="0" presId="urn:microsoft.com/office/officeart/2005/8/layout/gear1"/>
    <dgm:cxn modelId="{E6780890-1A7B-45E5-9A99-B44802F52AAF}" type="presOf" srcId="{EEFB7A0C-1861-4EC1-9A10-596BD6CA1B9E}" destId="{4F7C9D63-4694-44FD-A021-4388A98BBD5F}" srcOrd="0" destOrd="0" presId="urn:microsoft.com/office/officeart/2005/8/layout/gear1"/>
    <dgm:cxn modelId="{E5008D90-77D8-4CE6-A183-B3B7429B7042}" type="presOf" srcId="{96127E7C-A720-46F1-AF9C-F41C3A2FF2BC}" destId="{9D39175A-98CF-4222-B871-3F17D310B761}" srcOrd="1" destOrd="0" presId="urn:microsoft.com/office/officeart/2005/8/layout/gear1"/>
    <dgm:cxn modelId="{C89272C1-EED3-4969-9B72-4F947D82A7AB}" type="presOf" srcId="{96127E7C-A720-46F1-AF9C-F41C3A2FF2BC}" destId="{5ED0A4F3-3F8D-4858-8C1B-3D9D527A7E58}" srcOrd="2" destOrd="0" presId="urn:microsoft.com/office/officeart/2005/8/layout/gear1"/>
    <dgm:cxn modelId="{14D8BBC4-3C6D-4C20-8E6E-A63CC68998EC}" type="presOf" srcId="{39096010-5898-43EC-BAB3-E30320DE236E}" destId="{204C2FB1-D855-4E66-BFC7-31FC72ADD431}" srcOrd="1" destOrd="0" presId="urn:microsoft.com/office/officeart/2005/8/layout/gear1"/>
    <dgm:cxn modelId="{E9BB7CEC-383B-440F-8562-3DA1CD05C6D1}" srcId="{F2926AE5-60F4-4CCA-9084-B6A5EB621F11}" destId="{2BE34896-8DA5-4E1E-B136-965CDCB3173F}" srcOrd="2" destOrd="0" parTransId="{F081DB17-D88C-4D64-810B-BDBB436C30EC}" sibTransId="{EEFB7A0C-1861-4EC1-9A10-596BD6CA1B9E}"/>
    <dgm:cxn modelId="{8FBA1047-12B8-4144-8B1E-4850ECD34FB9}" type="presParOf" srcId="{5C00FF1E-63BE-41DC-99A2-E68E5469CE71}" destId="{06809FAF-6E80-401C-B9C1-1A33620CA3C6}" srcOrd="0" destOrd="0" presId="urn:microsoft.com/office/officeart/2005/8/layout/gear1"/>
    <dgm:cxn modelId="{DD9846B8-FE8B-425A-AB0E-47879CB52A4C}" type="presParOf" srcId="{5C00FF1E-63BE-41DC-99A2-E68E5469CE71}" destId="{204C2FB1-D855-4E66-BFC7-31FC72ADD431}" srcOrd="1" destOrd="0" presId="urn:microsoft.com/office/officeart/2005/8/layout/gear1"/>
    <dgm:cxn modelId="{5075F5B6-A171-4375-BE52-9AF119CEABDA}" type="presParOf" srcId="{5C00FF1E-63BE-41DC-99A2-E68E5469CE71}" destId="{A6BAED4A-A9FE-4E46-9796-EE570F46AEA8}" srcOrd="2" destOrd="0" presId="urn:microsoft.com/office/officeart/2005/8/layout/gear1"/>
    <dgm:cxn modelId="{6B423774-B8BE-431C-9CAF-B27F6F23E482}" type="presParOf" srcId="{5C00FF1E-63BE-41DC-99A2-E68E5469CE71}" destId="{D410C4D4-B16E-49AE-B5A4-8C0E34C8180E}" srcOrd="3" destOrd="0" presId="urn:microsoft.com/office/officeart/2005/8/layout/gear1"/>
    <dgm:cxn modelId="{B94ADBAA-642B-4F73-B9D8-5D95F3E2DCE3}" type="presParOf" srcId="{5C00FF1E-63BE-41DC-99A2-E68E5469CE71}" destId="{9D39175A-98CF-4222-B871-3F17D310B761}" srcOrd="4" destOrd="0" presId="urn:microsoft.com/office/officeart/2005/8/layout/gear1"/>
    <dgm:cxn modelId="{1A94B568-152A-4D59-A081-AAE5344D6878}" type="presParOf" srcId="{5C00FF1E-63BE-41DC-99A2-E68E5469CE71}" destId="{5ED0A4F3-3F8D-4858-8C1B-3D9D527A7E58}" srcOrd="5" destOrd="0" presId="urn:microsoft.com/office/officeart/2005/8/layout/gear1"/>
    <dgm:cxn modelId="{15B96A31-6C30-43CD-8499-E613DD2D56DD}" type="presParOf" srcId="{5C00FF1E-63BE-41DC-99A2-E68E5469CE71}" destId="{E5F2BDC2-E517-42F5-B302-B743737D7E9A}" srcOrd="6" destOrd="0" presId="urn:microsoft.com/office/officeart/2005/8/layout/gear1"/>
    <dgm:cxn modelId="{3F48BF7F-BE4E-4095-BF2C-5F20EF51B611}" type="presParOf" srcId="{5C00FF1E-63BE-41DC-99A2-E68E5469CE71}" destId="{A3747C32-318C-4725-A178-D23598B50499}" srcOrd="7" destOrd="0" presId="urn:microsoft.com/office/officeart/2005/8/layout/gear1"/>
    <dgm:cxn modelId="{DD5E78F4-3B51-4F19-9108-BE73668E839D}" type="presParOf" srcId="{5C00FF1E-63BE-41DC-99A2-E68E5469CE71}" destId="{3E5DD2BE-D9B1-40B2-8C69-175E671C9158}" srcOrd="8" destOrd="0" presId="urn:microsoft.com/office/officeart/2005/8/layout/gear1"/>
    <dgm:cxn modelId="{3993B874-F441-4AD8-8EDF-3B78BF0C524C}" type="presParOf" srcId="{5C00FF1E-63BE-41DC-99A2-E68E5469CE71}" destId="{66DE6B33-CCB7-4E37-A365-BB78B4DA1692}" srcOrd="9" destOrd="0" presId="urn:microsoft.com/office/officeart/2005/8/layout/gear1"/>
    <dgm:cxn modelId="{1E982BB8-C5B1-4D51-8E2D-FA2FC569A290}" type="presParOf" srcId="{5C00FF1E-63BE-41DC-99A2-E68E5469CE71}" destId="{8DEA534B-E792-4863-A659-C60E924E2370}" srcOrd="10" destOrd="0" presId="urn:microsoft.com/office/officeart/2005/8/layout/gear1"/>
    <dgm:cxn modelId="{EF6A7AA6-A899-49C8-B727-ACCC434D16C0}" type="presParOf" srcId="{5C00FF1E-63BE-41DC-99A2-E68E5469CE71}" destId="{705335F0-40E4-4B77-849F-8F06020D01C9}" srcOrd="11" destOrd="0" presId="urn:microsoft.com/office/officeart/2005/8/layout/gear1"/>
    <dgm:cxn modelId="{C989BBCE-BA29-4F43-B190-A224F587CA1E}" type="presParOf" srcId="{5C00FF1E-63BE-41DC-99A2-E68E5469CE71}" destId="{4F7C9D63-4694-44FD-A021-4388A98BBD5F}"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09FAF-6E80-401C-B9C1-1A33620CA3C6}">
      <dsp:nvSpPr>
        <dsp:cNvPr id="0" name=""/>
        <dsp:cNvSpPr/>
      </dsp:nvSpPr>
      <dsp:spPr>
        <a:xfrm>
          <a:off x="4000499" y="2400299"/>
          <a:ext cx="2933700" cy="2933700"/>
        </a:xfrm>
        <a:prstGeom prst="gear9">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Environmental</a:t>
          </a:r>
        </a:p>
      </dsp:txBody>
      <dsp:txXfrm>
        <a:off x="4590303" y="3087504"/>
        <a:ext cx="1754092" cy="1507983"/>
      </dsp:txXfrm>
    </dsp:sp>
    <dsp:sp modelId="{D410C4D4-B16E-49AE-B5A4-8C0E34C8180E}">
      <dsp:nvSpPr>
        <dsp:cNvPr id="0" name=""/>
        <dsp:cNvSpPr/>
      </dsp:nvSpPr>
      <dsp:spPr>
        <a:xfrm>
          <a:off x="2293619" y="1706879"/>
          <a:ext cx="2133600" cy="2133600"/>
        </a:xfrm>
        <a:prstGeom prst="gear6">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Social</a:t>
          </a:r>
        </a:p>
      </dsp:txBody>
      <dsp:txXfrm>
        <a:off x="2830759" y="2247266"/>
        <a:ext cx="1059320" cy="1052826"/>
      </dsp:txXfrm>
    </dsp:sp>
    <dsp:sp modelId="{E5F2BDC2-E517-42F5-B302-B743737D7E9A}">
      <dsp:nvSpPr>
        <dsp:cNvPr id="0" name=""/>
        <dsp:cNvSpPr/>
      </dsp:nvSpPr>
      <dsp:spPr>
        <a:xfrm rot="20700000">
          <a:off x="3488653" y="234913"/>
          <a:ext cx="2090492" cy="2090492"/>
        </a:xfrm>
        <a:prstGeom prst="gear6">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Economic</a:t>
          </a:r>
        </a:p>
      </dsp:txBody>
      <dsp:txXfrm rot="-20700000">
        <a:off x="3947160" y="693419"/>
        <a:ext cx="1173480" cy="1173480"/>
      </dsp:txXfrm>
    </dsp:sp>
    <dsp:sp modelId="{8DEA534B-E792-4863-A659-C60E924E2370}">
      <dsp:nvSpPr>
        <dsp:cNvPr id="0" name=""/>
        <dsp:cNvSpPr/>
      </dsp:nvSpPr>
      <dsp:spPr>
        <a:xfrm>
          <a:off x="3787631" y="1950342"/>
          <a:ext cx="3755136" cy="3755136"/>
        </a:xfrm>
        <a:prstGeom prst="circularArrow">
          <a:avLst>
            <a:gd name="adj1" fmla="val 4688"/>
            <a:gd name="adj2" fmla="val 299029"/>
            <a:gd name="adj3" fmla="val 2538006"/>
            <a:gd name="adj4" fmla="val 15815005"/>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5335F0-40E4-4B77-849F-8F06020D01C9}">
      <dsp:nvSpPr>
        <dsp:cNvPr id="0" name=""/>
        <dsp:cNvSpPr/>
      </dsp:nvSpPr>
      <dsp:spPr>
        <a:xfrm>
          <a:off x="1915763" y="1229903"/>
          <a:ext cx="2728341" cy="272834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7C9D63-4694-44FD-A021-4388A98BBD5F}">
      <dsp:nvSpPr>
        <dsp:cNvPr id="0" name=""/>
        <dsp:cNvSpPr/>
      </dsp:nvSpPr>
      <dsp:spPr>
        <a:xfrm>
          <a:off x="3005101" y="-227873"/>
          <a:ext cx="2941701" cy="2941701"/>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109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1885AD24-345F-4F3A-A883-80271CD69271}" type="datetimeFigureOut">
              <a:rPr lang="en-US" smtClean="0"/>
              <a:pPr/>
              <a:t>2/20/2023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B198EE7A-9127-4E46-AC99-D5A27324220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98EE7A-9127-4E46-AC99-D5A273242201}"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2FD51CC-9067-4488-A2B9-5D0C8D3AF962}"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FD51CC-9067-4488-A2B9-5D0C8D3AF962}"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FD51CC-9067-4488-A2B9-5D0C8D3AF962}"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C334114-021D-46A9-B0DB-58B1BDF2E074}" type="datetimeFigureOut">
              <a:rPr lang="en-US" smtClean="0"/>
              <a:pPr/>
              <a:t>2/20/2023</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02FD51CC-9067-4488-A2B9-5D0C8D3AF96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C334114-021D-46A9-B0DB-58B1BDF2E074}" type="datetimeFigureOut">
              <a:rPr lang="en-US" smtClean="0"/>
              <a:pPr/>
              <a:t>2/20/2023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FD51CC-9067-4488-A2B9-5D0C8D3AF96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C334114-021D-46A9-B0DB-58B1BDF2E074}" type="datetimeFigureOut">
              <a:rPr lang="en-US" smtClean="0"/>
              <a:pPr/>
              <a:t>2/20/2023</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2FD51CC-9067-4488-A2B9-5D0C8D3AF96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t>Sustainability in Sustainable Development</a:t>
            </a:r>
          </a:p>
        </p:txBody>
      </p:sp>
      <p:sp>
        <p:nvSpPr>
          <p:cNvPr id="3" name="Subtitle 2"/>
          <p:cNvSpPr>
            <a:spLocks noGrp="1"/>
          </p:cNvSpPr>
          <p:nvPr>
            <p:ph idx="1"/>
          </p:nvPr>
        </p:nvSpPr>
        <p:spPr/>
        <p:txBody>
          <a:bodyPr>
            <a:noAutofit/>
          </a:bodyPr>
          <a:lstStyle/>
          <a:p>
            <a:pPr algn="ctr"/>
            <a:endParaRPr lang="en-US" sz="4000" dirty="0"/>
          </a:p>
          <a:p>
            <a:pPr algn="ctr"/>
            <a:endParaRPr lang="en-US" sz="4000" dirty="0"/>
          </a:p>
          <a:p>
            <a:pPr algn="ctr"/>
            <a:endParaRPr lang="en-US" sz="4000" dirty="0"/>
          </a:p>
          <a:p>
            <a:pPr algn="ctr">
              <a:buNone/>
            </a:pPr>
            <a:r>
              <a:rPr lang="en-US" sz="2800" b="1" dirty="0">
                <a:solidFill>
                  <a:schemeClr val="tx2">
                    <a:lumMod val="75000"/>
                  </a:schemeClr>
                </a:solidFill>
                <a:latin typeface="Calibri" pitchFamily="34" charset="0"/>
                <a:cs typeface="Calibri" pitchFamily="34" charset="0"/>
              </a:rPr>
              <a:t>Santosh Kumar Meher</a:t>
            </a:r>
          </a:p>
          <a:p>
            <a:pPr algn="ctr">
              <a:spcBef>
                <a:spcPts val="0"/>
              </a:spcBef>
              <a:buNone/>
            </a:pPr>
            <a:r>
              <a:rPr lang="en-US" sz="2000" b="1" dirty="0">
                <a:solidFill>
                  <a:schemeClr val="tx2">
                    <a:lumMod val="75000"/>
                  </a:schemeClr>
                </a:solidFill>
                <a:latin typeface="Calibri" pitchFamily="34" charset="0"/>
                <a:cs typeface="Calibri" pitchFamily="34" charset="0"/>
              </a:rPr>
              <a:t>Senior Lecturer in Economics</a:t>
            </a:r>
          </a:p>
          <a:p>
            <a:pPr algn="ctr">
              <a:spcBef>
                <a:spcPts val="0"/>
              </a:spcBef>
              <a:buNone/>
            </a:pPr>
            <a:r>
              <a:rPr lang="en-US" sz="2000" b="1" dirty="0">
                <a:solidFill>
                  <a:schemeClr val="tx2">
                    <a:lumMod val="75000"/>
                  </a:schemeClr>
                </a:solidFill>
                <a:latin typeface="Calibri" pitchFamily="34" charset="0"/>
                <a:cs typeface="Calibri" pitchFamily="34" charset="0"/>
              </a:rPr>
              <a:t>Sinapali Degree College, Sinapali</a:t>
            </a:r>
          </a:p>
          <a:p>
            <a:pPr algn="ctr">
              <a:spcBef>
                <a:spcPts val="0"/>
              </a:spcBef>
              <a:buNone/>
            </a:pPr>
            <a:r>
              <a:rPr lang="en-US" sz="2000" b="1" dirty="0">
                <a:solidFill>
                  <a:schemeClr val="tx2">
                    <a:lumMod val="75000"/>
                  </a:schemeClr>
                </a:solidFill>
                <a:latin typeface="Calibri" pitchFamily="34" charset="0"/>
                <a:cs typeface="Calibri" pitchFamily="34" charset="0"/>
              </a:rPr>
              <a:t>Dist. Nuapada (Odisha)</a:t>
            </a:r>
          </a:p>
          <a:p>
            <a:pPr algn="ctr">
              <a:spcBef>
                <a:spcPts val="0"/>
              </a:spcBef>
              <a:buNone/>
            </a:pPr>
            <a:r>
              <a:rPr lang="en-US" sz="2000" b="1" dirty="0">
                <a:solidFill>
                  <a:schemeClr val="tx2">
                    <a:lumMod val="75000"/>
                  </a:schemeClr>
                </a:solidFill>
                <a:latin typeface="Calibri" pitchFamily="34" charset="0"/>
                <a:cs typeface="Calibri" pitchFamily="34" charset="0"/>
              </a:rPr>
              <a:t>E-mail: santoshsinapali@gmail.com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additive="base">
                                        <p:cTn id="2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additive="base">
                                        <p:cTn id="3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F7ED-7014-3542-B3CC-24B06F8AAF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FA45F9-7994-9943-812E-4E58E8A7FB3A}"/>
              </a:ext>
            </a:extLst>
          </p:cNvPr>
          <p:cNvSpPr>
            <a:spLocks noGrp="1"/>
          </p:cNvSpPr>
          <p:nvPr>
            <p:ph idx="1"/>
          </p:nvPr>
        </p:nvSpPr>
        <p:spPr/>
        <p:txBody>
          <a:bodyPr/>
          <a:lstStyle/>
          <a:p>
            <a:r>
              <a:rPr lang="en-US"/>
              <a:t>This was presented by me in a seminar in 2017.</a:t>
            </a:r>
          </a:p>
        </p:txBody>
      </p:sp>
    </p:spTree>
    <p:extLst>
      <p:ext uri="{BB962C8B-B14F-4D97-AF65-F5344CB8AC3E}">
        <p14:creationId xmlns:p14="http://schemas.microsoft.com/office/powerpoint/2010/main" val="1020222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rgbClr val="FFC000"/>
                </a:solidFill>
              </a:rPr>
              <a:t>Research Questions</a:t>
            </a:r>
          </a:p>
        </p:txBody>
      </p:sp>
      <p:sp>
        <p:nvSpPr>
          <p:cNvPr id="3" name="Content Placeholder 2"/>
          <p:cNvSpPr>
            <a:spLocks noGrp="1"/>
          </p:cNvSpPr>
          <p:nvPr>
            <p:ph idx="1"/>
          </p:nvPr>
        </p:nvSpPr>
        <p:spPr>
          <a:xfrm>
            <a:off x="533400" y="1676400"/>
            <a:ext cx="8382000" cy="5029200"/>
          </a:xfrm>
        </p:spPr>
        <p:txBody>
          <a:bodyPr/>
          <a:lstStyle/>
          <a:p>
            <a:pPr algn="just"/>
            <a:r>
              <a:rPr lang="en-US" i="1" dirty="0">
                <a:solidFill>
                  <a:schemeClr val="accent4">
                    <a:lumMod val="60000"/>
                    <a:lumOff val="40000"/>
                  </a:schemeClr>
                </a:solidFill>
              </a:rPr>
              <a:t>Are there any conflicts among the three broad parameters of Sustainable Development?</a:t>
            </a:r>
          </a:p>
          <a:p>
            <a:pPr algn="just">
              <a:buNone/>
            </a:pPr>
            <a:r>
              <a:rPr lang="en-US" dirty="0">
                <a:solidFill>
                  <a:schemeClr val="accent4">
                    <a:lumMod val="60000"/>
                    <a:lumOff val="40000"/>
                  </a:schemeClr>
                </a:solidFill>
              </a:rPr>
              <a:t>	To be more specific, does the individual but simultaneous development of all three sectors, viz., economic, social and environmental,  conform to sustainable development?</a:t>
            </a:r>
          </a:p>
          <a:p>
            <a:pPr algn="just"/>
            <a:r>
              <a:rPr lang="en-US" dirty="0">
                <a:solidFill>
                  <a:schemeClr val="accent4">
                    <a:lumMod val="60000"/>
                    <a:lumOff val="40000"/>
                  </a:schemeClr>
                </a:solidFill>
              </a:rPr>
              <a:t>Is it the bureaucratic attitude or planning bias responsible for the conflicts?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accent3">
                    <a:lumMod val="60000"/>
                    <a:lumOff val="40000"/>
                  </a:schemeClr>
                </a:solidFill>
              </a:rPr>
              <a:t>Objectives</a:t>
            </a:r>
          </a:p>
        </p:txBody>
      </p:sp>
      <p:sp>
        <p:nvSpPr>
          <p:cNvPr id="3" name="Content Placeholder 2"/>
          <p:cNvSpPr>
            <a:spLocks noGrp="1"/>
          </p:cNvSpPr>
          <p:nvPr>
            <p:ph idx="1"/>
          </p:nvPr>
        </p:nvSpPr>
        <p:spPr>
          <a:xfrm>
            <a:off x="457200" y="1295400"/>
            <a:ext cx="8534400" cy="5410200"/>
          </a:xfrm>
        </p:spPr>
        <p:txBody>
          <a:bodyPr>
            <a:normAutofit fontScale="92500" lnSpcReduction="10000"/>
          </a:bodyPr>
          <a:lstStyle/>
          <a:p>
            <a:pPr algn="just"/>
            <a:r>
              <a:rPr lang="en-US" dirty="0">
                <a:solidFill>
                  <a:schemeClr val="accent4">
                    <a:lumMod val="60000"/>
                    <a:lumOff val="40000"/>
                  </a:schemeClr>
                </a:solidFill>
              </a:rPr>
              <a:t>To discuss about whether there is a probability of conflict among the different modes/agents of development leading to Sustainable Development.</a:t>
            </a:r>
          </a:p>
          <a:p>
            <a:pPr algn="just">
              <a:buFont typeface="Wingdings" pitchFamily="2" charset="2"/>
              <a:buChar char="Ø"/>
            </a:pPr>
            <a:r>
              <a:rPr lang="en-US" dirty="0">
                <a:solidFill>
                  <a:schemeClr val="accent4">
                    <a:lumMod val="60000"/>
                    <a:lumOff val="40000"/>
                  </a:schemeClr>
                </a:solidFill>
              </a:rPr>
              <a:t>It  attempts to discuss the behavioral issues implicit in decision making during planning and implementation of development projects under a sustainable development framework. That means, how the conflicts take place which ultimately become responsible for an outcome lower than expected. This discussion shall give a justification how far the term ‘Sustainable Development’ itself  is sustainable.</a:t>
            </a:r>
          </a:p>
          <a:p>
            <a:pPr algn="just"/>
            <a:r>
              <a:rPr lang="en-US" dirty="0">
                <a:solidFill>
                  <a:schemeClr val="accent4">
                    <a:lumMod val="60000"/>
                    <a:lumOff val="40000"/>
                  </a:schemeClr>
                </a:solidFill>
              </a:rPr>
              <a:t>The paper also recommends suggestions for improvement.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Scheme of Presentation</a:t>
            </a:r>
          </a:p>
        </p:txBody>
      </p:sp>
      <p:sp>
        <p:nvSpPr>
          <p:cNvPr id="3" name="Content Placeholder 2"/>
          <p:cNvSpPr>
            <a:spLocks noGrp="1"/>
          </p:cNvSpPr>
          <p:nvPr>
            <p:ph idx="1"/>
          </p:nvPr>
        </p:nvSpPr>
        <p:spPr/>
        <p:txBody>
          <a:bodyPr>
            <a:normAutofit/>
          </a:bodyPr>
          <a:lstStyle/>
          <a:p>
            <a:r>
              <a:rPr lang="en-US" dirty="0">
                <a:solidFill>
                  <a:schemeClr val="accent4">
                    <a:lumMod val="60000"/>
                    <a:lumOff val="40000"/>
                  </a:schemeClr>
                </a:solidFill>
              </a:rPr>
              <a:t>Introduction</a:t>
            </a:r>
          </a:p>
          <a:p>
            <a:r>
              <a:rPr lang="en-US" dirty="0">
                <a:solidFill>
                  <a:schemeClr val="accent4">
                    <a:lumMod val="60000"/>
                    <a:lumOff val="40000"/>
                  </a:schemeClr>
                </a:solidFill>
              </a:rPr>
              <a:t>Sustainable Development</a:t>
            </a:r>
          </a:p>
          <a:p>
            <a:pPr>
              <a:buNone/>
            </a:pPr>
            <a:r>
              <a:rPr lang="en-US" dirty="0">
                <a:solidFill>
                  <a:schemeClr val="accent4">
                    <a:lumMod val="60000"/>
                    <a:lumOff val="40000"/>
                  </a:schemeClr>
                </a:solidFill>
              </a:rPr>
              <a:t>		 Genesis </a:t>
            </a:r>
          </a:p>
          <a:p>
            <a:pPr>
              <a:buNone/>
            </a:pPr>
            <a:r>
              <a:rPr lang="en-US" dirty="0">
                <a:solidFill>
                  <a:schemeClr val="accent4">
                    <a:lumMod val="60000"/>
                    <a:lumOff val="40000"/>
                  </a:schemeClr>
                </a:solidFill>
              </a:rPr>
              <a:t>		Implementation of Programmes</a:t>
            </a:r>
          </a:p>
          <a:p>
            <a:pPr>
              <a:buFont typeface="Wingdings" pitchFamily="2" charset="2"/>
              <a:buChar char="§"/>
            </a:pPr>
            <a:r>
              <a:rPr lang="en-US" dirty="0">
                <a:solidFill>
                  <a:schemeClr val="accent4">
                    <a:lumMod val="60000"/>
                    <a:lumOff val="40000"/>
                  </a:schemeClr>
                </a:solidFill>
              </a:rPr>
              <a:t>	Conflicts among the goals</a:t>
            </a:r>
          </a:p>
          <a:p>
            <a:r>
              <a:rPr lang="en-US" dirty="0">
                <a:solidFill>
                  <a:schemeClr val="accent4">
                    <a:lumMod val="60000"/>
                    <a:lumOff val="40000"/>
                  </a:schemeClr>
                </a:solidFill>
              </a:rPr>
              <a:t>Game Theory: The </a:t>
            </a:r>
            <a:r>
              <a:rPr lang="en-US" i="1" dirty="0">
                <a:solidFill>
                  <a:schemeClr val="accent4">
                    <a:lumMod val="60000"/>
                    <a:lumOff val="40000"/>
                  </a:schemeClr>
                </a:solidFill>
              </a:rPr>
              <a:t>‘Prisoners’ Dilemma’</a:t>
            </a:r>
          </a:p>
          <a:p>
            <a:r>
              <a:rPr lang="en-US" dirty="0">
                <a:solidFill>
                  <a:schemeClr val="accent4">
                    <a:lumMod val="60000"/>
                    <a:lumOff val="40000"/>
                  </a:schemeClr>
                </a:solidFill>
              </a:rPr>
              <a:t>Suggestions</a:t>
            </a:r>
          </a:p>
          <a:p>
            <a:pPr>
              <a:buNone/>
            </a:pPr>
            <a:r>
              <a:rPr lang="en-US" dirty="0"/>
              <a:t>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6500"/>
                            </p:stCondLst>
                            <p:childTnLst>
                              <p:par>
                                <p:cTn id="40" presetID="2" presetClass="entr" presetSubtype="4" fill="hold" grpId="0"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4" fill="hold">
                            <p:stCondLst>
                              <p:cond delay="7500"/>
                            </p:stCondLst>
                            <p:childTnLst>
                              <p:par>
                                <p:cTn id="45" presetID="2" presetClass="entr" presetSubtype="4"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630936"/>
          </a:xfrm>
        </p:spPr>
        <p:txBody>
          <a:bodyPr/>
          <a:lstStyle/>
          <a:p>
            <a:pPr algn="ctr"/>
            <a:r>
              <a:rPr lang="en-US" sz="2400" b="1" i="1" dirty="0">
                <a:solidFill>
                  <a:schemeClr val="accent3">
                    <a:lumMod val="60000"/>
                    <a:lumOff val="40000"/>
                  </a:schemeClr>
                </a:solidFill>
              </a:rPr>
              <a:t>Sustainable Development: Concept and Meaning</a:t>
            </a:r>
            <a:endParaRPr lang="en-US" sz="2400" i="1" dirty="0">
              <a:solidFill>
                <a:schemeClr val="accent3">
                  <a:lumMod val="60000"/>
                  <a:lumOff val="40000"/>
                </a:schemeClr>
              </a:solidFill>
            </a:endParaRPr>
          </a:p>
        </p:txBody>
      </p:sp>
      <p:sp>
        <p:nvSpPr>
          <p:cNvPr id="3" name="Content Placeholder 2"/>
          <p:cNvSpPr>
            <a:spLocks noGrp="1"/>
          </p:cNvSpPr>
          <p:nvPr>
            <p:ph idx="1"/>
          </p:nvPr>
        </p:nvSpPr>
        <p:spPr>
          <a:xfrm>
            <a:off x="457200" y="1066800"/>
            <a:ext cx="8534400" cy="5638800"/>
          </a:xfrm>
        </p:spPr>
        <p:txBody>
          <a:bodyPr>
            <a:normAutofit lnSpcReduction="10000"/>
          </a:bodyPr>
          <a:lstStyle/>
          <a:p>
            <a:pPr algn="just"/>
            <a:r>
              <a:rPr lang="en-US" sz="2400" dirty="0">
                <a:solidFill>
                  <a:schemeClr val="accent4">
                    <a:lumMod val="60000"/>
                    <a:lumOff val="40000"/>
                  </a:schemeClr>
                </a:solidFill>
              </a:rPr>
              <a:t>A brain child of </a:t>
            </a:r>
            <a:r>
              <a:rPr lang="en-US" sz="2400" dirty="0" err="1">
                <a:solidFill>
                  <a:schemeClr val="accent4">
                    <a:lumMod val="60000"/>
                    <a:lumOff val="40000"/>
                  </a:schemeClr>
                </a:solidFill>
              </a:rPr>
              <a:t>Gro</a:t>
            </a:r>
            <a:r>
              <a:rPr lang="en-US" sz="2400" dirty="0">
                <a:solidFill>
                  <a:schemeClr val="accent4">
                    <a:lumMod val="60000"/>
                    <a:lumOff val="40000"/>
                  </a:schemeClr>
                </a:solidFill>
              </a:rPr>
              <a:t> Harlem </a:t>
            </a:r>
            <a:r>
              <a:rPr lang="en-US" sz="2400" dirty="0" err="1">
                <a:solidFill>
                  <a:schemeClr val="accent4">
                    <a:lumMod val="60000"/>
                    <a:lumOff val="40000"/>
                  </a:schemeClr>
                </a:solidFill>
              </a:rPr>
              <a:t>Brundtland</a:t>
            </a:r>
            <a:r>
              <a:rPr lang="en-US" sz="2400" dirty="0">
                <a:solidFill>
                  <a:schemeClr val="accent4">
                    <a:lumMod val="60000"/>
                    <a:lumOff val="40000"/>
                  </a:schemeClr>
                </a:solidFill>
              </a:rPr>
              <a:t>, Prime Minister of Norway, Chairperson of the </a:t>
            </a:r>
            <a:r>
              <a:rPr lang="en-US" sz="2400" i="1" dirty="0">
                <a:solidFill>
                  <a:schemeClr val="accent4">
                    <a:lumMod val="60000"/>
                    <a:lumOff val="40000"/>
                  </a:schemeClr>
                </a:solidFill>
              </a:rPr>
              <a:t>World Commission on Environment and Development (</a:t>
            </a:r>
            <a:r>
              <a:rPr lang="en-US" sz="2400" i="1" dirty="0" err="1">
                <a:solidFill>
                  <a:schemeClr val="accent4">
                    <a:lumMod val="60000"/>
                    <a:lumOff val="40000"/>
                  </a:schemeClr>
                </a:solidFill>
              </a:rPr>
              <a:t>Brundtland</a:t>
            </a:r>
            <a:r>
              <a:rPr lang="en-US" sz="2400" i="1" dirty="0">
                <a:solidFill>
                  <a:schemeClr val="accent4">
                    <a:lumMod val="60000"/>
                    <a:lumOff val="40000"/>
                  </a:schemeClr>
                </a:solidFill>
              </a:rPr>
              <a:t> Commission) </a:t>
            </a:r>
            <a:r>
              <a:rPr lang="en-US" sz="2400" dirty="0">
                <a:solidFill>
                  <a:schemeClr val="accent4">
                    <a:lumMod val="60000"/>
                    <a:lumOff val="40000"/>
                  </a:schemeClr>
                </a:solidFill>
              </a:rPr>
              <a:t>instituted in 1983.</a:t>
            </a:r>
          </a:p>
          <a:p>
            <a:pPr algn="just"/>
            <a:r>
              <a:rPr lang="en-US" sz="2400" dirty="0">
                <a:solidFill>
                  <a:schemeClr val="accent4">
                    <a:lumMod val="60000"/>
                    <a:lumOff val="40000"/>
                  </a:schemeClr>
                </a:solidFill>
              </a:rPr>
              <a:t> </a:t>
            </a:r>
            <a:r>
              <a:rPr lang="en-US" sz="2400" i="1" dirty="0">
                <a:solidFill>
                  <a:schemeClr val="accent4">
                    <a:lumMod val="60000"/>
                    <a:lumOff val="40000"/>
                  </a:schemeClr>
                </a:solidFill>
              </a:rPr>
              <a:t>‘Our Common Future’ released in October 1987</a:t>
            </a:r>
          </a:p>
          <a:p>
            <a:pPr algn="just"/>
            <a:r>
              <a:rPr lang="en-US" sz="2400" dirty="0">
                <a:solidFill>
                  <a:schemeClr val="accent4">
                    <a:lumMod val="60000"/>
                    <a:lumOff val="40000"/>
                  </a:schemeClr>
                </a:solidFill>
              </a:rPr>
              <a:t> “Sustainable development is development that meets the needs of the present without compromising the ability of future generations to meet their own needs”.</a:t>
            </a:r>
          </a:p>
          <a:p>
            <a:pPr algn="just"/>
            <a:r>
              <a:rPr lang="en-US" sz="2400" dirty="0">
                <a:solidFill>
                  <a:schemeClr val="accent4">
                    <a:lumMod val="60000"/>
                    <a:lumOff val="40000"/>
                  </a:schemeClr>
                </a:solidFill>
              </a:rPr>
              <a:t>The economic development which does not damage the environment and at the same time takes care of the needs of the future generations is termed as sustainable economic development.</a:t>
            </a:r>
          </a:p>
          <a:p>
            <a:pPr algn="just"/>
            <a:r>
              <a:rPr lang="en-US" sz="2400" dirty="0">
                <a:solidFill>
                  <a:schemeClr val="accent4">
                    <a:lumMod val="60000"/>
                    <a:lumOff val="40000"/>
                  </a:schemeClr>
                </a:solidFill>
              </a:rPr>
              <a:t>Utilization of the renewable and non-renewable resources in a way that help satisfying our current needs but does not compromise with the future availability of resources, i.e., making resource availability for the future generation.</a:t>
            </a:r>
          </a:p>
          <a:p>
            <a:pPr algn="just"/>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6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8500"/>
                            </p:stCondLst>
                            <p:childTnLst>
                              <p:par>
                                <p:cTn id="30" presetID="2" presetClass="entr" presetSubtype="4"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Sustainable Development</a:t>
            </a:r>
          </a:p>
        </p:txBody>
      </p:sp>
      <p:pic>
        <p:nvPicPr>
          <p:cNvPr id="2050" name="Picture 2"/>
          <p:cNvPicPr>
            <a:picLocks noGrp="1" noChangeAspect="1" noChangeArrowheads="1"/>
          </p:cNvPicPr>
          <p:nvPr>
            <p:ph idx="1"/>
          </p:nvPr>
        </p:nvPicPr>
        <p:blipFill>
          <a:blip r:embed="rId2"/>
          <a:stretch>
            <a:fillRect/>
          </a:stretch>
        </p:blipFill>
        <p:spPr bwMode="auto">
          <a:xfrm>
            <a:off x="533400" y="1219200"/>
            <a:ext cx="8382000" cy="5486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additive="base">
                                        <p:cTn id="12" dur="500" fill="hold"/>
                                        <p:tgtEl>
                                          <p:spTgt spid="2050"/>
                                        </p:tgtEl>
                                        <p:attrNameLst>
                                          <p:attrName>ppt_x</p:attrName>
                                        </p:attrNameLst>
                                      </p:cBhvr>
                                      <p:tavLst>
                                        <p:tav tm="0">
                                          <p:val>
                                            <p:strVal val="#ppt_x"/>
                                          </p:val>
                                        </p:tav>
                                        <p:tav tm="100000">
                                          <p:val>
                                            <p:strVal val="#ppt_x"/>
                                          </p:val>
                                        </p:tav>
                                      </p:tavLst>
                                    </p:anim>
                                    <p:anim calcmode="lin" valueType="num">
                                      <p:cBhvr additive="base">
                                        <p:cTn id="13"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1" dirty="0">
                <a:solidFill>
                  <a:schemeClr val="accent3">
                    <a:lumMod val="60000"/>
                    <a:lumOff val="40000"/>
                  </a:schemeClr>
                </a:solidFill>
              </a:rPr>
              <a:t>Implementation of Programmes</a:t>
            </a:r>
            <a:endParaRPr lang="en-US" i="1" dirty="0">
              <a:solidFill>
                <a:schemeClr val="accent3">
                  <a:lumMod val="60000"/>
                  <a:lumOff val="40000"/>
                </a:schemeClr>
              </a:solidFill>
            </a:endParaRPr>
          </a:p>
        </p:txBody>
      </p:sp>
      <p:sp>
        <p:nvSpPr>
          <p:cNvPr id="3" name="Content Placeholder 2"/>
          <p:cNvSpPr>
            <a:spLocks noGrp="1"/>
          </p:cNvSpPr>
          <p:nvPr>
            <p:ph idx="1"/>
          </p:nvPr>
        </p:nvSpPr>
        <p:spPr>
          <a:xfrm>
            <a:off x="457200" y="1371600"/>
            <a:ext cx="8534400" cy="5334000"/>
          </a:xfrm>
        </p:spPr>
        <p:txBody>
          <a:bodyPr>
            <a:normAutofit/>
          </a:bodyPr>
          <a:lstStyle/>
          <a:p>
            <a:pPr algn="just"/>
            <a:r>
              <a:rPr lang="en-US" sz="2400" dirty="0">
                <a:solidFill>
                  <a:schemeClr val="accent4">
                    <a:lumMod val="60000"/>
                    <a:lumOff val="40000"/>
                  </a:schemeClr>
                </a:solidFill>
              </a:rPr>
              <a:t>Integrating the economic, social, ecological, scientific and political factors.</a:t>
            </a:r>
          </a:p>
          <a:p>
            <a:pPr algn="just"/>
            <a:r>
              <a:rPr lang="en-US" sz="2400" dirty="0">
                <a:solidFill>
                  <a:schemeClr val="accent4">
                    <a:lumMod val="60000"/>
                    <a:lumOff val="40000"/>
                  </a:schemeClr>
                </a:solidFill>
              </a:rPr>
              <a:t>Innovation, invention and discoveries are essential for sustainable development.</a:t>
            </a:r>
          </a:p>
          <a:p>
            <a:pPr algn="just"/>
            <a:r>
              <a:rPr lang="en-US" sz="2400" dirty="0">
                <a:solidFill>
                  <a:schemeClr val="accent4">
                    <a:lumMod val="60000"/>
                    <a:lumOff val="40000"/>
                  </a:schemeClr>
                </a:solidFill>
              </a:rPr>
              <a:t>Similarly, the political factors, such as the policy making exercise has profound influence on sustainability in a modern welfare state. Intervention is very much  essential for development.</a:t>
            </a:r>
          </a:p>
          <a:p>
            <a:pPr algn="just"/>
            <a:r>
              <a:rPr lang="en-US" sz="2400" dirty="0">
                <a:solidFill>
                  <a:schemeClr val="accent4">
                    <a:lumMod val="60000"/>
                    <a:lumOff val="40000"/>
                  </a:schemeClr>
                </a:solidFill>
              </a:rPr>
              <a:t>But , there may be conflicts while during the  conception and implementation of the social, economic and environmental programmes/projects.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Conflicts</a:t>
            </a:r>
          </a:p>
        </p:txBody>
      </p:sp>
      <p:graphicFrame>
        <p:nvGraphicFramePr>
          <p:cNvPr id="4" name="Content Placeholder 3"/>
          <p:cNvGraphicFramePr>
            <a:graphicFrameLocks noGrp="1"/>
          </p:cNvGraphicFramePr>
          <p:nvPr>
            <p:ph idx="1"/>
          </p:nvPr>
        </p:nvGraphicFramePr>
        <p:xfrm>
          <a:off x="457200" y="1371600"/>
          <a:ext cx="8534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graphicEl>
                                              <a:dgm id="{06809FAF-6E80-401C-B9C1-1A33620CA3C6}"/>
                                            </p:graphicEl>
                                          </p:spTgt>
                                        </p:tgtEl>
                                        <p:attrNameLst>
                                          <p:attrName>style.visibility</p:attrName>
                                        </p:attrNameLst>
                                      </p:cBhvr>
                                      <p:to>
                                        <p:strVal val="visible"/>
                                      </p:to>
                                    </p:set>
                                    <p:anim calcmode="lin" valueType="num">
                                      <p:cBhvr additive="base">
                                        <p:cTn id="12" dur="500" fill="hold"/>
                                        <p:tgtEl>
                                          <p:spTgt spid="4">
                                            <p:graphicEl>
                                              <a:dgm id="{06809FAF-6E80-401C-B9C1-1A33620CA3C6}"/>
                                            </p:graphic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graphicEl>
                                              <a:dgm id="{06809FAF-6E80-401C-B9C1-1A33620CA3C6}"/>
                                            </p:graphic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graphicEl>
                                              <a:dgm id="{8DEA534B-E792-4863-A659-C60E924E2370}"/>
                                            </p:graphicEl>
                                          </p:spTgt>
                                        </p:tgtEl>
                                        <p:attrNameLst>
                                          <p:attrName>style.visibility</p:attrName>
                                        </p:attrNameLst>
                                      </p:cBhvr>
                                      <p:to>
                                        <p:strVal val="visible"/>
                                      </p:to>
                                    </p:set>
                                    <p:anim calcmode="lin" valueType="num">
                                      <p:cBhvr additive="base">
                                        <p:cTn id="17" dur="500" fill="hold"/>
                                        <p:tgtEl>
                                          <p:spTgt spid="4">
                                            <p:graphicEl>
                                              <a:dgm id="{8DEA534B-E792-4863-A659-C60E924E2370}"/>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8DEA534B-E792-4863-A659-C60E924E2370}"/>
                                            </p:graphic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
                                            <p:graphicEl>
                                              <a:dgm id="{D410C4D4-B16E-49AE-B5A4-8C0E34C8180E}"/>
                                            </p:graphicEl>
                                          </p:spTgt>
                                        </p:tgtEl>
                                        <p:attrNameLst>
                                          <p:attrName>style.visibility</p:attrName>
                                        </p:attrNameLst>
                                      </p:cBhvr>
                                      <p:to>
                                        <p:strVal val="visible"/>
                                      </p:to>
                                    </p:set>
                                    <p:anim calcmode="lin" valueType="num">
                                      <p:cBhvr additive="base">
                                        <p:cTn id="22" dur="500" fill="hold"/>
                                        <p:tgtEl>
                                          <p:spTgt spid="4">
                                            <p:graphicEl>
                                              <a:dgm id="{D410C4D4-B16E-49AE-B5A4-8C0E34C8180E}"/>
                                            </p:graphic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graphicEl>
                                              <a:dgm id="{D410C4D4-B16E-49AE-B5A4-8C0E34C8180E}"/>
                                            </p:graphic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graphicEl>
                                              <a:dgm id="{705335F0-40E4-4B77-849F-8F06020D01C9}"/>
                                            </p:graphicEl>
                                          </p:spTgt>
                                        </p:tgtEl>
                                        <p:attrNameLst>
                                          <p:attrName>style.visibility</p:attrName>
                                        </p:attrNameLst>
                                      </p:cBhvr>
                                      <p:to>
                                        <p:strVal val="visible"/>
                                      </p:to>
                                    </p:set>
                                    <p:anim calcmode="lin" valueType="num">
                                      <p:cBhvr additive="base">
                                        <p:cTn id="27" dur="500" fill="hold"/>
                                        <p:tgtEl>
                                          <p:spTgt spid="4">
                                            <p:graphicEl>
                                              <a:dgm id="{705335F0-40E4-4B77-849F-8F06020D01C9}"/>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705335F0-40E4-4B77-849F-8F06020D01C9}"/>
                                            </p:graphic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
                                            <p:graphicEl>
                                              <a:dgm id="{E5F2BDC2-E517-42F5-B302-B743737D7E9A}"/>
                                            </p:graphicEl>
                                          </p:spTgt>
                                        </p:tgtEl>
                                        <p:attrNameLst>
                                          <p:attrName>style.visibility</p:attrName>
                                        </p:attrNameLst>
                                      </p:cBhvr>
                                      <p:to>
                                        <p:strVal val="visible"/>
                                      </p:to>
                                    </p:set>
                                    <p:anim calcmode="lin" valueType="num">
                                      <p:cBhvr additive="base">
                                        <p:cTn id="32" dur="500" fill="hold"/>
                                        <p:tgtEl>
                                          <p:spTgt spid="4">
                                            <p:graphicEl>
                                              <a:dgm id="{E5F2BDC2-E517-42F5-B302-B743737D7E9A}"/>
                                            </p:graphic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graphicEl>
                                              <a:dgm id="{E5F2BDC2-E517-42F5-B302-B743737D7E9A}"/>
                                            </p:graphic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
                                            <p:graphicEl>
                                              <a:dgm id="{4F7C9D63-4694-44FD-A021-4388A98BBD5F}"/>
                                            </p:graphicEl>
                                          </p:spTgt>
                                        </p:tgtEl>
                                        <p:attrNameLst>
                                          <p:attrName>style.visibility</p:attrName>
                                        </p:attrNameLst>
                                      </p:cBhvr>
                                      <p:to>
                                        <p:strVal val="visible"/>
                                      </p:to>
                                    </p:set>
                                    <p:anim calcmode="lin" valueType="num">
                                      <p:cBhvr additive="base">
                                        <p:cTn id="37" dur="500" fill="hold"/>
                                        <p:tgtEl>
                                          <p:spTgt spid="4">
                                            <p:graphicEl>
                                              <a:dgm id="{4F7C9D63-4694-44FD-A021-4388A98BBD5F}"/>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4F7C9D63-4694-44FD-A021-4388A98BBD5F}"/>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Conflicts </a:t>
            </a:r>
            <a:r>
              <a:rPr lang="en-US" sz="2800" i="1" dirty="0">
                <a:solidFill>
                  <a:schemeClr val="accent3">
                    <a:lumMod val="60000"/>
                    <a:lumOff val="40000"/>
                  </a:schemeClr>
                </a:solidFill>
              </a:rPr>
              <a:t>Contd..</a:t>
            </a:r>
          </a:p>
        </p:txBody>
      </p:sp>
      <p:sp>
        <p:nvSpPr>
          <p:cNvPr id="3" name="Content Placeholder 2"/>
          <p:cNvSpPr>
            <a:spLocks noGrp="1"/>
          </p:cNvSpPr>
          <p:nvPr>
            <p:ph idx="1"/>
          </p:nvPr>
        </p:nvSpPr>
        <p:spPr>
          <a:xfrm>
            <a:off x="457200" y="1295400"/>
            <a:ext cx="8534400" cy="5410200"/>
          </a:xfrm>
        </p:spPr>
        <p:txBody>
          <a:bodyPr>
            <a:normAutofit lnSpcReduction="10000"/>
          </a:bodyPr>
          <a:lstStyle/>
          <a:p>
            <a:pPr algn="just"/>
            <a:r>
              <a:rPr lang="en-US" sz="3200" dirty="0">
                <a:solidFill>
                  <a:srgbClr val="00B0F0"/>
                </a:solidFill>
              </a:rPr>
              <a:t>The conflicts arise sometimes among the factors (achievements of sectors) determining sustainable development.</a:t>
            </a:r>
          </a:p>
          <a:p>
            <a:pPr algn="just"/>
            <a:r>
              <a:rPr lang="en-US" sz="3200" dirty="0">
                <a:solidFill>
                  <a:srgbClr val="00B0F0"/>
                </a:solidFill>
              </a:rPr>
              <a:t>The reason is that, though we set out for an explanation for sustainable  development, we frequently observe biases due to the conflicting goals of different agents concerned. This can be called conflicting goals.</a:t>
            </a:r>
          </a:p>
          <a:p>
            <a:pPr algn="just"/>
            <a:r>
              <a:rPr lang="en-US" sz="3200" dirty="0">
                <a:solidFill>
                  <a:srgbClr val="00B0F0"/>
                </a:solidFill>
              </a:rPr>
              <a:t>This may be due to mismatch in decisions by the planners dealing with the distinct issues independently.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accent3">
                    <a:lumMod val="60000"/>
                    <a:lumOff val="40000"/>
                  </a:schemeClr>
                </a:solidFill>
              </a:rPr>
              <a:t>Implementation of Projects</a:t>
            </a:r>
          </a:p>
        </p:txBody>
      </p:sp>
      <p:sp>
        <p:nvSpPr>
          <p:cNvPr id="3" name="Content Placeholder 2"/>
          <p:cNvSpPr>
            <a:spLocks noGrp="1"/>
          </p:cNvSpPr>
          <p:nvPr>
            <p:ph idx="1"/>
          </p:nvPr>
        </p:nvSpPr>
        <p:spPr>
          <a:xfrm>
            <a:off x="533400" y="1600200"/>
            <a:ext cx="8382000" cy="5105400"/>
          </a:xfrm>
        </p:spPr>
        <p:txBody>
          <a:bodyPr>
            <a:normAutofit fontScale="92500" lnSpcReduction="20000"/>
          </a:bodyPr>
          <a:lstStyle/>
          <a:p>
            <a:pPr algn="just"/>
            <a:r>
              <a:rPr lang="en-US" dirty="0">
                <a:solidFill>
                  <a:schemeClr val="accent4">
                    <a:lumMod val="60000"/>
                    <a:lumOff val="40000"/>
                  </a:schemeClr>
                </a:solidFill>
              </a:rPr>
              <a:t>The individual agents being constrained by the bureaucratic decision-making framework are found to be very conservative as regards the execution and implementation of the development projects under their jurisdiction. The maximization of their individual goals on the premise that other bodies or agents are functioning rationally is the rule that governs their functioning. </a:t>
            </a:r>
          </a:p>
          <a:p>
            <a:pPr algn="just"/>
            <a:r>
              <a:rPr lang="en-US" dirty="0">
                <a:solidFill>
                  <a:schemeClr val="accent4">
                    <a:lumMod val="60000"/>
                    <a:lumOff val="40000"/>
                  </a:schemeClr>
                </a:solidFill>
              </a:rPr>
              <a:t>However, in course of execution process for meeting individual goals it is a very common tendency that the individual agents are less caring of whether their actions/strategies impede others from achieving their goals.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accent3">
                    <a:lumMod val="60000"/>
                    <a:lumOff val="40000"/>
                  </a:schemeClr>
                </a:solidFill>
              </a:rPr>
              <a:t>Conflicts</a:t>
            </a:r>
          </a:p>
        </p:txBody>
      </p:sp>
      <p:sp>
        <p:nvSpPr>
          <p:cNvPr id="3" name="Content Placeholder 2"/>
          <p:cNvSpPr>
            <a:spLocks noGrp="1"/>
          </p:cNvSpPr>
          <p:nvPr>
            <p:ph idx="1"/>
          </p:nvPr>
        </p:nvSpPr>
        <p:spPr>
          <a:xfrm>
            <a:off x="457200" y="1600200"/>
            <a:ext cx="8458200" cy="5029200"/>
          </a:xfrm>
        </p:spPr>
        <p:txBody>
          <a:bodyPr>
            <a:normAutofit fontScale="92500"/>
          </a:bodyPr>
          <a:lstStyle/>
          <a:p>
            <a:r>
              <a:rPr lang="en-US" dirty="0">
                <a:solidFill>
                  <a:schemeClr val="accent4">
                    <a:lumMod val="60000"/>
                    <a:lumOff val="40000"/>
                  </a:schemeClr>
                </a:solidFill>
              </a:rPr>
              <a:t>In reality the agents do not coordinate at every stage of the development process, in fact not at all at any stage, so that it leads to ‘conflict’</a:t>
            </a:r>
          </a:p>
          <a:p>
            <a:r>
              <a:rPr lang="en-US" dirty="0">
                <a:solidFill>
                  <a:schemeClr val="accent4">
                    <a:lumMod val="60000"/>
                    <a:lumOff val="40000"/>
                  </a:schemeClr>
                </a:solidFill>
              </a:rPr>
              <a:t>The conflict may be due to several factors, such as excessive bureaucracy or bureaucratic activism, attitude of gaining supremacy, lack of cooperation among them in terms of sharing the vital information among themselves so that the other agents fail to react with their suitable strategies to conform to the achievement of the common goal. The intention may not be mala-fide.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accent3">
                    <a:lumMod val="60000"/>
                    <a:lumOff val="40000"/>
                  </a:schemeClr>
                </a:solidFill>
              </a:rPr>
              <a:t>Conflicts</a:t>
            </a:r>
          </a:p>
        </p:txBody>
      </p:sp>
      <p:sp>
        <p:nvSpPr>
          <p:cNvPr id="3" name="Content Placeholder 2"/>
          <p:cNvSpPr>
            <a:spLocks noGrp="1"/>
          </p:cNvSpPr>
          <p:nvPr>
            <p:ph idx="1"/>
          </p:nvPr>
        </p:nvSpPr>
        <p:spPr>
          <a:xfrm>
            <a:off x="533400" y="1600200"/>
            <a:ext cx="8382000" cy="5029200"/>
          </a:xfrm>
        </p:spPr>
        <p:txBody>
          <a:bodyPr>
            <a:normAutofit fontScale="85000" lnSpcReduction="20000"/>
          </a:bodyPr>
          <a:lstStyle/>
          <a:p>
            <a:pPr algn="just"/>
            <a:r>
              <a:rPr lang="en-US" dirty="0">
                <a:solidFill>
                  <a:schemeClr val="accent4">
                    <a:lumMod val="60000"/>
                    <a:lumOff val="40000"/>
                  </a:schemeClr>
                </a:solidFill>
              </a:rPr>
              <a:t>For example, the government of India, under the social welfare programmes, provides free housing to the people below poverty line. The housing schemes have adverse impact upon the ecology.</a:t>
            </a:r>
          </a:p>
          <a:p>
            <a:pPr algn="just"/>
            <a:r>
              <a:rPr lang="en-US" dirty="0">
                <a:solidFill>
                  <a:schemeClr val="accent4">
                    <a:lumMod val="60000"/>
                    <a:lumOff val="40000"/>
                  </a:schemeClr>
                </a:solidFill>
              </a:rPr>
              <a:t>Similar is the case of large development projects like establishment of industries and dams for which there are resistances at different intervals in different parts of the globe. </a:t>
            </a:r>
          </a:p>
          <a:p>
            <a:pPr algn="just"/>
            <a:r>
              <a:rPr lang="en-US" dirty="0">
                <a:solidFill>
                  <a:schemeClr val="accent4">
                    <a:lumMod val="60000"/>
                    <a:lumOff val="40000"/>
                  </a:schemeClr>
                </a:solidFill>
              </a:rPr>
              <a:t>The role played by the advanced countries without caring for the consequences upon the </a:t>
            </a:r>
            <a:r>
              <a:rPr lang="en-US" i="1" dirty="0">
                <a:solidFill>
                  <a:schemeClr val="accent4">
                    <a:lumMod val="60000"/>
                    <a:lumOff val="40000"/>
                  </a:schemeClr>
                </a:solidFill>
              </a:rPr>
              <a:t>Third World </a:t>
            </a:r>
            <a:r>
              <a:rPr lang="en-US" dirty="0">
                <a:solidFill>
                  <a:schemeClr val="accent4">
                    <a:lumMod val="60000"/>
                    <a:lumOff val="40000"/>
                  </a:schemeClr>
                </a:solidFill>
              </a:rPr>
              <a:t>nations. These types of conflicts are not desirable because they, instead of contributing to sustainable development, stand a stumbling block in the approach towards the noble goal.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solidFill>
                  <a:schemeClr val="accent3">
                    <a:lumMod val="60000"/>
                    <a:lumOff val="40000"/>
                  </a:schemeClr>
                </a:solidFill>
              </a:rPr>
              <a:t>Theorizing ‘Conflicts’</a:t>
            </a:r>
          </a:p>
        </p:txBody>
      </p:sp>
      <p:sp>
        <p:nvSpPr>
          <p:cNvPr id="3" name="Content Placeholder 2"/>
          <p:cNvSpPr>
            <a:spLocks noGrp="1"/>
          </p:cNvSpPr>
          <p:nvPr>
            <p:ph idx="1"/>
          </p:nvPr>
        </p:nvSpPr>
        <p:spPr>
          <a:xfrm>
            <a:off x="533400" y="1295400"/>
            <a:ext cx="8382000" cy="5334000"/>
          </a:xfrm>
        </p:spPr>
        <p:txBody>
          <a:bodyPr>
            <a:normAutofit/>
          </a:bodyPr>
          <a:lstStyle/>
          <a:p>
            <a:r>
              <a:rPr lang="en-US" dirty="0">
                <a:solidFill>
                  <a:schemeClr val="accent4">
                    <a:lumMod val="60000"/>
                    <a:lumOff val="40000"/>
                  </a:schemeClr>
                </a:solidFill>
              </a:rPr>
              <a:t>Such developments are analogous to the </a:t>
            </a:r>
            <a:r>
              <a:rPr lang="en-US" i="1" dirty="0">
                <a:solidFill>
                  <a:schemeClr val="accent4">
                    <a:lumMod val="60000"/>
                    <a:lumOff val="40000"/>
                  </a:schemeClr>
                </a:solidFill>
              </a:rPr>
              <a:t>Game Theory model and can be better </a:t>
            </a:r>
            <a:r>
              <a:rPr lang="en-US" dirty="0">
                <a:solidFill>
                  <a:schemeClr val="accent4">
                    <a:lumMod val="60000"/>
                    <a:lumOff val="40000"/>
                  </a:schemeClr>
                </a:solidFill>
              </a:rPr>
              <a:t>explained in terms of the Prisoners’ dilemma. </a:t>
            </a:r>
          </a:p>
          <a:p>
            <a:r>
              <a:rPr lang="en-US" dirty="0">
                <a:solidFill>
                  <a:schemeClr val="accent4">
                    <a:lumMod val="60000"/>
                    <a:lumOff val="40000"/>
                  </a:schemeClr>
                </a:solidFill>
              </a:rPr>
              <a:t>The ‘Game Theory’ solution stipulates that only when there is a collusion or a clear mutual appraisal of the problems and strategies of each other, the solution is efficient. Otherwise, they have very high probability of meeting the ‘Nash Equilibrium’, i.e., ruining the </a:t>
            </a:r>
            <a:r>
              <a:rPr lang="en-US" i="1" dirty="0">
                <a:solidFill>
                  <a:schemeClr val="accent4">
                    <a:lumMod val="60000"/>
                    <a:lumOff val="40000"/>
                  </a:schemeClr>
                </a:solidFill>
              </a:rPr>
              <a:t>Common Goal.</a:t>
            </a:r>
            <a:endParaRPr lang="en-US" dirty="0">
              <a:solidFill>
                <a:schemeClr val="accent4">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630936"/>
          </a:xfrm>
        </p:spPr>
        <p:txBody>
          <a:bodyPr/>
          <a:lstStyle/>
          <a:p>
            <a:pPr algn="ctr"/>
            <a:r>
              <a:rPr lang="en-US" sz="2800" dirty="0">
                <a:solidFill>
                  <a:schemeClr val="accent3">
                    <a:lumMod val="60000"/>
                    <a:lumOff val="40000"/>
                  </a:schemeClr>
                </a:solidFill>
              </a:rPr>
              <a:t>Game Theory: The ‘</a:t>
            </a:r>
            <a:r>
              <a:rPr lang="en-US" sz="2800" i="1" dirty="0">
                <a:solidFill>
                  <a:schemeClr val="accent3">
                    <a:lumMod val="60000"/>
                    <a:lumOff val="40000"/>
                  </a:schemeClr>
                </a:solidFill>
              </a:rPr>
              <a:t>Prisoners’ Dilemma’</a:t>
            </a:r>
          </a:p>
        </p:txBody>
      </p:sp>
      <p:sp>
        <p:nvSpPr>
          <p:cNvPr id="3" name="Content Placeholder 2"/>
          <p:cNvSpPr>
            <a:spLocks noGrp="1"/>
          </p:cNvSpPr>
          <p:nvPr>
            <p:ph idx="1"/>
          </p:nvPr>
        </p:nvSpPr>
        <p:spPr>
          <a:xfrm>
            <a:off x="457200" y="1143000"/>
            <a:ext cx="8534400" cy="5562600"/>
          </a:xfrm>
        </p:spPr>
        <p:txBody>
          <a:bodyPr>
            <a:normAutofit/>
          </a:bodyPr>
          <a:lstStyle/>
          <a:p>
            <a:pPr algn="just"/>
            <a:r>
              <a:rPr lang="en-US" sz="2400" dirty="0">
                <a:solidFill>
                  <a:srgbClr val="00B0F0"/>
                </a:solidFill>
              </a:rPr>
              <a:t>Game Theory is used to model interdependence between the agents involved in the decision making processes, in which each agent designs his/her strategy depending on the  strategies of other agents.</a:t>
            </a:r>
          </a:p>
          <a:p>
            <a:pPr algn="just"/>
            <a:r>
              <a:rPr lang="en-US" sz="2400" dirty="0">
                <a:solidFill>
                  <a:srgbClr val="00B0F0"/>
                </a:solidFill>
              </a:rPr>
              <a:t>This is not the game only to explain a situation which describes a situation specifically referring to a rivalry among the players, rather is better used to explain how the agents willing to coordinate their activities for a common goal often meet divergence from achieving what they expect individually.</a:t>
            </a:r>
          </a:p>
          <a:p>
            <a:pPr algn="just"/>
            <a:r>
              <a:rPr lang="en-US" sz="2400" dirty="0">
                <a:solidFill>
                  <a:srgbClr val="00B0F0"/>
                </a:solidFill>
              </a:rPr>
              <a:t>This happens only because of the ‘Rationality behavior’ of the individual agents.</a:t>
            </a:r>
          </a:p>
          <a:p>
            <a:pPr algn="just"/>
            <a:r>
              <a:rPr lang="en-US" sz="2400" dirty="0">
                <a:solidFill>
                  <a:srgbClr val="00B0F0"/>
                </a:solidFill>
              </a:rPr>
              <a:t>The most widely used game in Economics, Biological Sciences and many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6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707136"/>
          </a:xfrm>
        </p:spPr>
        <p:txBody>
          <a:bodyPr/>
          <a:lstStyle/>
          <a:p>
            <a:pPr algn="ctr"/>
            <a:r>
              <a:rPr lang="en-US" sz="2800" dirty="0">
                <a:solidFill>
                  <a:schemeClr val="accent3">
                    <a:lumMod val="60000"/>
                    <a:lumOff val="40000"/>
                  </a:schemeClr>
                </a:solidFill>
              </a:rPr>
              <a:t>Game Theory: The ‘</a:t>
            </a:r>
            <a:r>
              <a:rPr lang="en-US" sz="2800" i="1" dirty="0">
                <a:solidFill>
                  <a:schemeClr val="accent3">
                    <a:lumMod val="60000"/>
                    <a:lumOff val="40000"/>
                  </a:schemeClr>
                </a:solidFill>
              </a:rPr>
              <a:t>Prisoners’ Dilemma’</a:t>
            </a:r>
          </a:p>
        </p:txBody>
      </p:sp>
      <p:sp>
        <p:nvSpPr>
          <p:cNvPr id="3" name="Content Placeholder 2"/>
          <p:cNvSpPr>
            <a:spLocks noGrp="1"/>
          </p:cNvSpPr>
          <p:nvPr>
            <p:ph idx="1"/>
          </p:nvPr>
        </p:nvSpPr>
        <p:spPr>
          <a:xfrm>
            <a:off x="457200" y="1295400"/>
            <a:ext cx="8534400" cy="5410200"/>
          </a:xfrm>
        </p:spPr>
        <p:txBody>
          <a:bodyPr>
            <a:normAutofit lnSpcReduction="10000"/>
          </a:bodyPr>
          <a:lstStyle/>
          <a:p>
            <a:pPr algn="just"/>
            <a:r>
              <a:rPr lang="en-US" sz="2400" dirty="0">
                <a:solidFill>
                  <a:srgbClr val="00B0F0"/>
                </a:solidFill>
              </a:rPr>
              <a:t>Prisoners’ Dilemma is a game which shows why two “rational” individuals/agents/players might not cooperate.</a:t>
            </a:r>
          </a:p>
          <a:p>
            <a:pPr algn="just"/>
            <a:r>
              <a:rPr lang="en-US" sz="2400" dirty="0">
                <a:solidFill>
                  <a:srgbClr val="00B0F0"/>
                </a:solidFill>
              </a:rPr>
              <a:t>In the present context where we are dealing with the interdependence/interaction of the three agents (Social, Economic and Environmental), the output/welfare generated by each agent depends on its own strategy/decision regarding output as well as that of the other agents involved.</a:t>
            </a:r>
          </a:p>
          <a:p>
            <a:pPr algn="just"/>
            <a:r>
              <a:rPr lang="en-US" sz="2400" dirty="0">
                <a:solidFill>
                  <a:srgbClr val="00B0F0"/>
                </a:solidFill>
              </a:rPr>
              <a:t>Originally framed by Merrill Flood and Melvin Dresher working at RAND in 1950. RAND Corporation is ‘Research </a:t>
            </a:r>
            <a:r>
              <a:rPr lang="en-US" sz="2400" dirty="0" err="1">
                <a:solidFill>
                  <a:srgbClr val="00B0F0"/>
                </a:solidFill>
              </a:rPr>
              <a:t>ANd</a:t>
            </a:r>
            <a:r>
              <a:rPr lang="en-US" sz="2400" dirty="0">
                <a:solidFill>
                  <a:srgbClr val="00B0F0"/>
                </a:solidFill>
              </a:rPr>
              <a:t> Development’, an American non-profit global policy think tank created in 1948 by Douglas Aircraft Company to offer research and Analysis to the United States Armed Forces.</a:t>
            </a:r>
          </a:p>
          <a:p>
            <a:pPr algn="just"/>
            <a:r>
              <a:rPr lang="en-US" sz="2400" dirty="0">
                <a:solidFill>
                  <a:srgbClr val="00B0F0"/>
                </a:solidFill>
              </a:rPr>
              <a:t>Albert W. Tucker formalized the game by citing the example of the possible strategies by two prisoners and the prison sentence rewards to them. He named it “Prisoner’s Dilemma’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4">
                    <a:lumMod val="60000"/>
                    <a:lumOff val="40000"/>
                  </a:schemeClr>
                </a:solidFill>
              </a:rPr>
              <a:t>Prisoner’s Dilemma</a:t>
            </a:r>
          </a:p>
        </p:txBody>
      </p:sp>
      <p:graphicFrame>
        <p:nvGraphicFramePr>
          <p:cNvPr id="4" name="Content Placeholder 3"/>
          <p:cNvGraphicFramePr>
            <a:graphicFrameLocks noGrp="1"/>
          </p:cNvGraphicFramePr>
          <p:nvPr>
            <p:ph idx="1"/>
          </p:nvPr>
        </p:nvGraphicFramePr>
        <p:xfrm>
          <a:off x="914400" y="1371599"/>
          <a:ext cx="7848600" cy="5334000"/>
        </p:xfrm>
        <a:graphic>
          <a:graphicData uri="http://schemas.openxmlformats.org/drawingml/2006/table">
            <a:tbl>
              <a:tblPr firstRow="1" bandRow="1">
                <a:tableStyleId>{8799B23B-EC83-4686-B30A-512413B5E67A}</a:tableStyleId>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gridCol w="2616200">
                  <a:extLst>
                    <a:ext uri="{9D8B030D-6E8A-4147-A177-3AD203B41FA5}">
                      <a16:colId xmlns:a16="http://schemas.microsoft.com/office/drawing/2014/main" val="20002"/>
                    </a:ext>
                  </a:extLst>
                </a:gridCol>
              </a:tblGrid>
              <a:tr h="1752600">
                <a:tc>
                  <a:txBody>
                    <a:bodyPr/>
                    <a:lstStyle/>
                    <a:p>
                      <a:r>
                        <a:rPr lang="en-US" dirty="0"/>
                        <a:t>        </a:t>
                      </a:r>
                      <a:r>
                        <a:rPr lang="en-US" sz="2400" dirty="0"/>
                        <a:t>Strategies by  </a:t>
                      </a:r>
                    </a:p>
                    <a:p>
                      <a:r>
                        <a:rPr lang="en-US" sz="2400" dirty="0"/>
                        <a:t>                   ‘B’</a:t>
                      </a:r>
                    </a:p>
                    <a:p>
                      <a:endParaRPr lang="en-US" dirty="0"/>
                    </a:p>
                    <a:p>
                      <a:r>
                        <a:rPr lang="en-US" sz="2400" dirty="0"/>
                        <a:t>Strategies</a:t>
                      </a:r>
                      <a:r>
                        <a:rPr lang="en-US" sz="2400" baseline="0" dirty="0"/>
                        <a:t> </a:t>
                      </a:r>
                    </a:p>
                    <a:p>
                      <a:r>
                        <a:rPr lang="en-US" sz="2400" baseline="0" dirty="0"/>
                        <a:t>by ‘A’</a:t>
                      </a:r>
                      <a:endParaRPr lang="en-US" sz="2400" dirty="0"/>
                    </a:p>
                  </a:txBody>
                  <a:tcPr/>
                </a:tc>
                <a:tc>
                  <a:txBody>
                    <a:bodyPr/>
                    <a:lstStyle/>
                    <a:p>
                      <a:endParaRPr lang="en-US" dirty="0"/>
                    </a:p>
                    <a:p>
                      <a:endParaRPr lang="en-US" dirty="0"/>
                    </a:p>
                    <a:p>
                      <a:pPr algn="ctr"/>
                      <a:r>
                        <a:rPr lang="en-US" sz="3600" b="0" i="1" dirty="0"/>
                        <a:t>Confess</a:t>
                      </a:r>
                    </a:p>
                  </a:txBody>
                  <a:tcPr/>
                </a:tc>
                <a:tc>
                  <a:txBody>
                    <a:bodyPr/>
                    <a:lstStyle/>
                    <a:p>
                      <a:endParaRPr lang="en-US" dirty="0"/>
                    </a:p>
                    <a:p>
                      <a:endParaRPr lang="en-US" dirty="0"/>
                    </a:p>
                    <a:p>
                      <a:r>
                        <a:rPr lang="en-US" sz="3600" b="0" i="1" dirty="0"/>
                        <a:t>Not Confess</a:t>
                      </a:r>
                    </a:p>
                    <a:p>
                      <a:endParaRPr lang="en-US" dirty="0"/>
                    </a:p>
                  </a:txBody>
                  <a:tcPr/>
                </a:tc>
                <a:extLst>
                  <a:ext uri="{0D108BD9-81ED-4DB2-BD59-A6C34878D82A}">
                    <a16:rowId xmlns:a16="http://schemas.microsoft.com/office/drawing/2014/main" val="10000"/>
                  </a:ext>
                </a:extLst>
              </a:tr>
              <a:tr h="1752600">
                <a:tc>
                  <a:txBody>
                    <a:bodyPr/>
                    <a:lstStyle/>
                    <a:p>
                      <a:endParaRPr lang="en-US" dirty="0"/>
                    </a:p>
                    <a:p>
                      <a:endParaRPr lang="en-US" dirty="0"/>
                    </a:p>
                    <a:p>
                      <a:r>
                        <a:rPr lang="en-US" sz="3600" i="1" dirty="0"/>
                        <a:t>Confess</a:t>
                      </a:r>
                    </a:p>
                    <a:p>
                      <a:endParaRPr lang="en-US" sz="3200" dirty="0"/>
                    </a:p>
                  </a:txBody>
                  <a:tcPr/>
                </a:tc>
                <a:tc>
                  <a:txBody>
                    <a:bodyPr/>
                    <a:lstStyle/>
                    <a:p>
                      <a:endParaRPr lang="en-US" dirty="0"/>
                    </a:p>
                    <a:p>
                      <a:endParaRPr lang="en-US" dirty="0"/>
                    </a:p>
                    <a:p>
                      <a:pPr algn="ctr"/>
                      <a:r>
                        <a:rPr lang="en-US" sz="3600" dirty="0">
                          <a:latin typeface="Times New Roman" pitchFamily="18" charset="0"/>
                          <a:cs typeface="Times New Roman" pitchFamily="18" charset="0"/>
                        </a:rPr>
                        <a:t>(15,15)</a:t>
                      </a:r>
                    </a:p>
                  </a:txBody>
                  <a:tcPr/>
                </a:tc>
                <a:tc>
                  <a:txBody>
                    <a:bodyPr/>
                    <a:lstStyle/>
                    <a:p>
                      <a:endParaRPr lang="en-US" dirty="0"/>
                    </a:p>
                    <a:p>
                      <a:endParaRPr lang="en-US" dirty="0"/>
                    </a:p>
                    <a:p>
                      <a:pPr algn="ctr"/>
                      <a:r>
                        <a:rPr lang="en-US" sz="3600" dirty="0">
                          <a:latin typeface="Times New Roman" pitchFamily="18" charset="0"/>
                          <a:cs typeface="Times New Roman" pitchFamily="18" charset="0"/>
                        </a:rPr>
                        <a:t>(5, 20)</a:t>
                      </a:r>
                    </a:p>
                  </a:txBody>
                  <a:tcPr/>
                </a:tc>
                <a:extLst>
                  <a:ext uri="{0D108BD9-81ED-4DB2-BD59-A6C34878D82A}">
                    <a16:rowId xmlns:a16="http://schemas.microsoft.com/office/drawing/2014/main" val="10001"/>
                  </a:ext>
                </a:extLst>
              </a:tr>
              <a:tr h="1752600">
                <a:tc>
                  <a:txBody>
                    <a:bodyPr/>
                    <a:lstStyle/>
                    <a:p>
                      <a:endParaRPr lang="en-US" dirty="0"/>
                    </a:p>
                    <a:p>
                      <a:endParaRPr lang="en-US" dirty="0"/>
                    </a:p>
                    <a:p>
                      <a:r>
                        <a:rPr lang="en-US" sz="3600" i="1" dirty="0"/>
                        <a:t>Not</a:t>
                      </a:r>
                      <a:r>
                        <a:rPr lang="en-US" sz="3600" i="1" baseline="0" dirty="0"/>
                        <a:t> Confess</a:t>
                      </a:r>
                      <a:endParaRPr lang="en-US" sz="3600" i="1" dirty="0"/>
                    </a:p>
                  </a:txBody>
                  <a:tcPr/>
                </a:tc>
                <a:tc>
                  <a:txBody>
                    <a:bodyPr/>
                    <a:lstStyle/>
                    <a:p>
                      <a:endParaRPr lang="en-US" dirty="0"/>
                    </a:p>
                    <a:p>
                      <a:endParaRPr lang="en-US" dirty="0"/>
                    </a:p>
                    <a:p>
                      <a:pPr algn="ctr"/>
                      <a:r>
                        <a:rPr lang="en-US" sz="3600" dirty="0">
                          <a:latin typeface="Times New Roman" pitchFamily="18" charset="0"/>
                          <a:cs typeface="Times New Roman" pitchFamily="18" charset="0"/>
                        </a:rPr>
                        <a:t>(20, 5)</a:t>
                      </a:r>
                    </a:p>
                  </a:txBody>
                  <a:tcPr/>
                </a:tc>
                <a:tc>
                  <a:txBody>
                    <a:bodyPr/>
                    <a:lstStyle/>
                    <a:p>
                      <a:endParaRPr lang="en-US" dirty="0"/>
                    </a:p>
                    <a:p>
                      <a:endParaRPr lang="en-US" dirty="0"/>
                    </a:p>
                    <a:p>
                      <a:pPr algn="ctr"/>
                      <a:r>
                        <a:rPr lang="en-US" sz="3600" dirty="0">
                          <a:latin typeface="Times New Roman" pitchFamily="18" charset="0"/>
                          <a:cs typeface="Times New Roman" pitchFamily="18" charset="0"/>
                        </a:rPr>
                        <a:t>(10, 10)</a:t>
                      </a:r>
                    </a:p>
                  </a:txBody>
                  <a:tcPr/>
                </a:tc>
                <a:extLst>
                  <a:ext uri="{0D108BD9-81ED-4DB2-BD59-A6C34878D82A}">
                    <a16:rowId xmlns:a16="http://schemas.microsoft.com/office/drawing/2014/main" val="10002"/>
                  </a:ext>
                </a:extLst>
              </a:tr>
            </a:tbl>
          </a:graphicData>
        </a:graphic>
      </p:graphicFrame>
      <p:cxnSp>
        <p:nvCxnSpPr>
          <p:cNvPr id="6" name="Straight Connector 5"/>
          <p:cNvCxnSpPr/>
          <p:nvPr/>
        </p:nvCxnSpPr>
        <p:spPr>
          <a:xfrm>
            <a:off x="990600" y="1447800"/>
            <a:ext cx="2590800" cy="1752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The ‘Prisoners’ Dilemma’</a:t>
            </a:r>
          </a:p>
        </p:txBody>
      </p:sp>
      <p:sp>
        <p:nvSpPr>
          <p:cNvPr id="3" name="Content Placeholder 2"/>
          <p:cNvSpPr>
            <a:spLocks noGrp="1"/>
          </p:cNvSpPr>
          <p:nvPr>
            <p:ph idx="1"/>
          </p:nvPr>
        </p:nvSpPr>
        <p:spPr>
          <a:xfrm>
            <a:off x="381000" y="1295400"/>
            <a:ext cx="8610600" cy="5410200"/>
          </a:xfrm>
        </p:spPr>
        <p:txBody>
          <a:bodyPr>
            <a:normAutofit fontScale="92500" lnSpcReduction="20000"/>
          </a:bodyPr>
          <a:lstStyle/>
          <a:p>
            <a:pPr algn="just"/>
            <a:r>
              <a:rPr lang="en-US" dirty="0">
                <a:solidFill>
                  <a:schemeClr val="accent4">
                    <a:lumMod val="60000"/>
                    <a:lumOff val="40000"/>
                  </a:schemeClr>
                </a:solidFill>
              </a:rPr>
              <a:t>Pareto Optimality is not achieved.</a:t>
            </a:r>
          </a:p>
          <a:p>
            <a:pPr algn="just"/>
            <a:r>
              <a:rPr lang="en-US" dirty="0">
                <a:solidFill>
                  <a:schemeClr val="accent4">
                    <a:lumMod val="60000"/>
                    <a:lumOff val="40000"/>
                  </a:schemeClr>
                </a:solidFill>
              </a:rPr>
              <a:t>Pareto optimality conditions: </a:t>
            </a:r>
            <a:r>
              <a:rPr lang="en-US" i="1" dirty="0">
                <a:solidFill>
                  <a:schemeClr val="accent4">
                    <a:lumMod val="60000"/>
                    <a:lumOff val="40000"/>
                  </a:schemeClr>
                </a:solidFill>
              </a:rPr>
              <a:t>To make someone better off without worsening others</a:t>
            </a:r>
          </a:p>
          <a:p>
            <a:pPr algn="just"/>
            <a:r>
              <a:rPr lang="en-US" dirty="0">
                <a:solidFill>
                  <a:schemeClr val="accent4">
                    <a:lumMod val="60000"/>
                    <a:lumOff val="40000"/>
                  </a:schemeClr>
                </a:solidFill>
              </a:rPr>
              <a:t>Nash solution (John Nash, the Nobel Laureate) </a:t>
            </a:r>
          </a:p>
          <a:p>
            <a:pPr algn="just"/>
            <a:r>
              <a:rPr lang="en-US" dirty="0">
                <a:solidFill>
                  <a:schemeClr val="accent4">
                    <a:lumMod val="60000"/>
                    <a:lumOff val="40000"/>
                  </a:schemeClr>
                </a:solidFill>
              </a:rPr>
              <a:t>The situation creates a dilemma for the prisoners as each of them is in a state of confusion as to which strategy among the two alternatives, i.e., ‘to confess’ or ‘not to confess’, shall be chosen by him/her. The equilibrium of this game is that </a:t>
            </a:r>
            <a:r>
              <a:rPr lang="en-US" b="1" dirty="0">
                <a:solidFill>
                  <a:schemeClr val="accent4">
                    <a:lumMod val="60000"/>
                    <a:lumOff val="40000"/>
                  </a:schemeClr>
                </a:solidFill>
              </a:rPr>
              <a:t>each of them confesses the crime.</a:t>
            </a:r>
            <a:endParaRPr lang="en-US" dirty="0">
              <a:solidFill>
                <a:schemeClr val="accent4">
                  <a:lumMod val="60000"/>
                  <a:lumOff val="40000"/>
                </a:schemeClr>
              </a:solidFill>
            </a:endParaRPr>
          </a:p>
          <a:p>
            <a:pPr algn="just"/>
            <a:r>
              <a:rPr lang="en-US" dirty="0">
                <a:solidFill>
                  <a:schemeClr val="accent4">
                    <a:lumMod val="60000"/>
                    <a:lumOff val="40000"/>
                  </a:schemeClr>
                </a:solidFill>
              </a:rPr>
              <a:t>Each player opts for the dominant strategy and hence meet a </a:t>
            </a:r>
            <a:r>
              <a:rPr lang="en-US" i="1" dirty="0" err="1">
                <a:solidFill>
                  <a:schemeClr val="accent4">
                    <a:lumMod val="60000"/>
                    <a:lumOff val="40000"/>
                  </a:schemeClr>
                </a:solidFill>
              </a:rPr>
              <a:t>minimax</a:t>
            </a:r>
            <a:r>
              <a:rPr lang="en-US" i="1" dirty="0">
                <a:solidFill>
                  <a:schemeClr val="accent4">
                    <a:lumMod val="60000"/>
                    <a:lumOff val="40000"/>
                  </a:schemeClr>
                </a:solidFill>
              </a:rPr>
              <a:t> outcome. </a:t>
            </a:r>
          </a:p>
          <a:p>
            <a:pPr algn="just"/>
            <a:r>
              <a:rPr lang="en-US" i="1" dirty="0">
                <a:solidFill>
                  <a:schemeClr val="accent4">
                    <a:lumMod val="60000"/>
                    <a:lumOff val="40000"/>
                  </a:schemeClr>
                </a:solidFill>
              </a:rPr>
              <a:t>This is due to lack of contact between them.</a:t>
            </a:r>
            <a:endParaRPr lang="en-US" dirty="0">
              <a:solidFill>
                <a:schemeClr val="accent4">
                  <a:lumMod val="60000"/>
                  <a:lumOff val="40000"/>
                </a:schemeClr>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t>Sustainability</a:t>
            </a:r>
          </a:p>
        </p:txBody>
      </p:sp>
      <p:sp>
        <p:nvSpPr>
          <p:cNvPr id="3" name="Content Placeholder 2"/>
          <p:cNvSpPr>
            <a:spLocks noGrp="1"/>
          </p:cNvSpPr>
          <p:nvPr>
            <p:ph idx="1"/>
          </p:nvPr>
        </p:nvSpPr>
        <p:spPr>
          <a:xfrm>
            <a:off x="457200" y="1371600"/>
            <a:ext cx="8534400" cy="5334000"/>
          </a:xfrm>
        </p:spPr>
        <p:txBody>
          <a:bodyPr>
            <a:normAutofit/>
          </a:bodyPr>
          <a:lstStyle/>
          <a:p>
            <a:pPr algn="just"/>
            <a:r>
              <a:rPr lang="en-US" dirty="0">
                <a:solidFill>
                  <a:schemeClr val="accent3">
                    <a:lumMod val="60000"/>
                    <a:lumOff val="40000"/>
                  </a:schemeClr>
                </a:solidFill>
              </a:rPr>
              <a:t>Hence, analogy can be drawn from the Prisoners’ dilemma model to describe the real life situations when different sectors plan and implement projects for a common goal.</a:t>
            </a:r>
          </a:p>
          <a:p>
            <a:pPr algn="just"/>
            <a:r>
              <a:rPr lang="en-US" dirty="0">
                <a:solidFill>
                  <a:schemeClr val="accent3">
                    <a:lumMod val="60000"/>
                    <a:lumOff val="40000"/>
                  </a:schemeClr>
                </a:solidFill>
              </a:rPr>
              <a:t>It should be recalled that these sectors and their goals are not independent. Nevertheless, owing to some mismatch in conception of the policy and the procedure of implementation due to inefficiency/activism and bias at the bureaucratic and the managerial levels, the outcome is not Pareto optimal.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Suggestions</a:t>
            </a:r>
          </a:p>
        </p:txBody>
      </p:sp>
      <p:sp>
        <p:nvSpPr>
          <p:cNvPr id="3" name="Content Placeholder 2"/>
          <p:cNvSpPr>
            <a:spLocks noGrp="1"/>
          </p:cNvSpPr>
          <p:nvPr>
            <p:ph idx="1"/>
          </p:nvPr>
        </p:nvSpPr>
        <p:spPr>
          <a:xfrm>
            <a:off x="381000" y="1371600"/>
            <a:ext cx="8610600" cy="5334000"/>
          </a:xfrm>
        </p:spPr>
        <p:txBody>
          <a:bodyPr>
            <a:normAutofit fontScale="92500"/>
          </a:bodyPr>
          <a:lstStyle/>
          <a:p>
            <a:pPr algn="just"/>
            <a:r>
              <a:rPr lang="en-US" dirty="0">
                <a:solidFill>
                  <a:schemeClr val="accent4">
                    <a:lumMod val="60000"/>
                    <a:lumOff val="40000"/>
                  </a:schemeClr>
                </a:solidFill>
              </a:rPr>
              <a:t>Policy under </a:t>
            </a:r>
            <a:r>
              <a:rPr lang="en-US" i="1" dirty="0">
                <a:solidFill>
                  <a:schemeClr val="accent4">
                    <a:lumMod val="60000"/>
                    <a:lumOff val="40000"/>
                  </a:schemeClr>
                </a:solidFill>
              </a:rPr>
              <a:t>‘One umbrella’</a:t>
            </a:r>
          </a:p>
          <a:p>
            <a:pPr algn="just"/>
            <a:r>
              <a:rPr lang="en-US" dirty="0">
                <a:solidFill>
                  <a:schemeClr val="accent4">
                    <a:lumMod val="60000"/>
                    <a:lumOff val="40000"/>
                  </a:schemeClr>
                </a:solidFill>
              </a:rPr>
              <a:t>Set a standard to be achieved by each department.</a:t>
            </a:r>
          </a:p>
          <a:p>
            <a:pPr algn="just"/>
            <a:r>
              <a:rPr lang="en-US" dirty="0">
                <a:solidFill>
                  <a:schemeClr val="accent4">
                    <a:lumMod val="60000"/>
                    <a:lumOff val="40000"/>
                  </a:schemeClr>
                </a:solidFill>
              </a:rPr>
              <a:t>The standards should be set or devised carefully.</a:t>
            </a:r>
          </a:p>
          <a:p>
            <a:pPr algn="just"/>
            <a:r>
              <a:rPr lang="en-US" dirty="0">
                <a:solidFill>
                  <a:schemeClr val="accent4">
                    <a:lumMod val="60000"/>
                    <a:lumOff val="40000"/>
                  </a:schemeClr>
                </a:solidFill>
              </a:rPr>
              <a:t>Role of Planning: setting a mutually agreed parameter</a:t>
            </a:r>
          </a:p>
          <a:p>
            <a:pPr algn="just"/>
            <a:r>
              <a:rPr lang="en-US" dirty="0">
                <a:solidFill>
                  <a:schemeClr val="accent4">
                    <a:lumMod val="60000"/>
                    <a:lumOff val="40000"/>
                  </a:schemeClr>
                </a:solidFill>
              </a:rPr>
              <a:t>Circulation of information about the strategies by the agents concerned. This is because, the goal is macro-economic in nature.</a:t>
            </a:r>
          </a:p>
          <a:p>
            <a:pPr algn="just"/>
            <a:r>
              <a:rPr lang="en-US" dirty="0">
                <a:solidFill>
                  <a:schemeClr val="accent4">
                    <a:lumMod val="60000"/>
                    <a:lumOff val="40000"/>
                  </a:schemeClr>
                </a:solidFill>
              </a:rPr>
              <a:t>Economic theory has advocated about the game theoretic behavior by the individual agents, individuals or firms who ultimately face Nash equilibrium.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solidFill>
                  <a:schemeClr val="accent3">
                    <a:lumMod val="60000"/>
                    <a:lumOff val="40000"/>
                  </a:schemeClr>
                </a:solidFill>
              </a:rPr>
              <a:t>Suggestions</a:t>
            </a:r>
          </a:p>
        </p:txBody>
      </p:sp>
      <p:sp>
        <p:nvSpPr>
          <p:cNvPr id="3" name="Content Placeholder 2"/>
          <p:cNvSpPr>
            <a:spLocks noGrp="1"/>
          </p:cNvSpPr>
          <p:nvPr>
            <p:ph idx="1"/>
          </p:nvPr>
        </p:nvSpPr>
        <p:spPr>
          <a:xfrm>
            <a:off x="381000" y="1295400"/>
            <a:ext cx="8610600" cy="5410200"/>
          </a:xfrm>
        </p:spPr>
        <p:txBody>
          <a:bodyPr>
            <a:normAutofit lnSpcReduction="10000"/>
          </a:bodyPr>
          <a:lstStyle/>
          <a:p>
            <a:pPr algn="just"/>
            <a:r>
              <a:rPr lang="en-US" dirty="0">
                <a:solidFill>
                  <a:schemeClr val="accent4">
                    <a:lumMod val="60000"/>
                    <a:lumOff val="40000"/>
                  </a:schemeClr>
                </a:solidFill>
              </a:rPr>
              <a:t>The solution in this case is the collusion that leads to optimized goal of the microeconomic agents.</a:t>
            </a:r>
          </a:p>
          <a:p>
            <a:pPr algn="just"/>
            <a:r>
              <a:rPr lang="en-US" dirty="0">
                <a:solidFill>
                  <a:schemeClr val="accent4">
                    <a:lumMod val="60000"/>
                    <a:lumOff val="40000"/>
                  </a:schemeClr>
                </a:solidFill>
              </a:rPr>
              <a:t>Therefore, applying the same logic, we can propose that the collusion or the agreement between the agencies involved may lead to universal gain rather than  personalizing the pay offs. Personalizing the pay offs may retard achievement of the common goal and for the welfare state, it is not at all desirable. Here, individual agencies shall not suffer, but the way individual agencies perform shall be with more efficiency with less leakage and corruption.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i="1" dirty="0">
              <a:solidFill>
                <a:srgbClr val="00B0F0"/>
              </a:solidFill>
            </a:endParaRPr>
          </a:p>
          <a:p>
            <a:pPr algn="ctr">
              <a:buNone/>
            </a:pPr>
            <a:endParaRPr lang="en-US" i="1" dirty="0">
              <a:solidFill>
                <a:srgbClr val="00B0F0"/>
              </a:solidFill>
            </a:endParaRPr>
          </a:p>
          <a:p>
            <a:pPr algn="ctr">
              <a:buNone/>
            </a:pPr>
            <a:r>
              <a:rPr lang="en-US" sz="4400" i="1" dirty="0">
                <a:solidFill>
                  <a:srgbClr val="00B0F0"/>
                </a:solidFill>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372</TotalTime>
  <Words>1510</Words>
  <Application>Microsoft Office PowerPoint</Application>
  <PresentationFormat>On-screen Show (4:3)</PresentationFormat>
  <Paragraphs>123</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Metro</vt:lpstr>
      <vt:lpstr>Sustainability in Sustainable Development</vt:lpstr>
      <vt:lpstr>PowerPoint Presentation</vt:lpstr>
      <vt:lpstr>Research Questions</vt:lpstr>
      <vt:lpstr>Objectives</vt:lpstr>
      <vt:lpstr>Scheme of Presentation</vt:lpstr>
      <vt:lpstr>Sustainable Development: Concept and Meaning</vt:lpstr>
      <vt:lpstr>Sustainable Development</vt:lpstr>
      <vt:lpstr>Implementation of Programmes</vt:lpstr>
      <vt:lpstr>Conflicts</vt:lpstr>
      <vt:lpstr>Conflicts Contd..</vt:lpstr>
      <vt:lpstr>Implementation of Projects</vt:lpstr>
      <vt:lpstr>Conflicts</vt:lpstr>
      <vt:lpstr>Conflicts</vt:lpstr>
      <vt:lpstr>Theorizing ‘Conflicts’</vt:lpstr>
      <vt:lpstr>Game Theory: The ‘Prisoners’ Dilemma’</vt:lpstr>
      <vt:lpstr>Game Theory: The ‘Prisoners’ Dilemma’</vt:lpstr>
      <vt:lpstr>Prisoner’s Dilemma</vt:lpstr>
      <vt:lpstr>The ‘Prisoners’ Dilemma’</vt:lpstr>
      <vt:lpstr>Sustainability</vt:lpstr>
      <vt:lpstr>Suggestions</vt:lpstr>
      <vt:lpstr>Suggestions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Dr Santosh Kumar Meher</cp:lastModifiedBy>
  <cp:revision>69</cp:revision>
  <dcterms:created xsi:type="dcterms:W3CDTF">2018-02-02T14:24:39Z</dcterms:created>
  <dcterms:modified xsi:type="dcterms:W3CDTF">2023-02-20T17:26:56Z</dcterms:modified>
</cp:coreProperties>
</file>