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57" r:id="rId3"/>
    <p:sldId id="258" r:id="rId4"/>
    <p:sldId id="270" r:id="rId5"/>
    <p:sldId id="278" r:id="rId6"/>
    <p:sldId id="259" r:id="rId7"/>
    <p:sldId id="271" r:id="rId8"/>
    <p:sldId id="272" r:id="rId9"/>
    <p:sldId id="260" r:id="rId10"/>
    <p:sldId id="261" r:id="rId11"/>
    <p:sldId id="262" r:id="rId12"/>
    <p:sldId id="263" r:id="rId13"/>
    <p:sldId id="264" r:id="rId14"/>
    <p:sldId id="265" r:id="rId15"/>
    <p:sldId id="273" r:id="rId16"/>
    <p:sldId id="274" r:id="rId17"/>
    <p:sldId id="275" r:id="rId18"/>
    <p:sldId id="276" r:id="rId19"/>
    <p:sldId id="268" r:id="rId20"/>
    <p:sldId id="267" r:id="rId21"/>
    <p:sldId id="280" r:id="rId22"/>
    <p:sldId id="279" r:id="rId23"/>
    <p:sldId id="266" r:id="rId24"/>
    <p:sldId id="26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10"/>
  <c:chart>
    <c:plotArea>
      <c:layout/>
      <c:barChart>
        <c:barDir val="col"/>
        <c:grouping val="clustered"/>
        <c:ser>
          <c:idx val="0"/>
          <c:order val="0"/>
          <c:tx>
            <c:strRef>
              <c:f>Sheet1!$B$1</c:f>
              <c:strCache>
                <c:ptCount val="1"/>
                <c:pt idx="0">
                  <c:v>f</c:v>
                </c:pt>
              </c:strCache>
            </c:strRef>
          </c:tx>
          <c:dLbls>
            <c:txPr>
              <a:bodyPr/>
              <a:lstStyle/>
              <a:p>
                <a:pPr>
                  <a:defRPr>
                    <a:solidFill>
                      <a:srgbClr val="92D050"/>
                    </a:solidFill>
                  </a:defRPr>
                </a:pPr>
                <a:endParaRPr lang="en-US"/>
              </a:p>
            </c:txPr>
            <c:showVal val="1"/>
          </c:dLbls>
          <c:cat>
            <c:numRef>
              <c:f>Sheet1!$A$2:$A$7</c:f>
              <c:numCache>
                <c:formatCode>General</c:formatCode>
                <c:ptCount val="6"/>
                <c:pt idx="0">
                  <c:v>10</c:v>
                </c:pt>
                <c:pt idx="1">
                  <c:v>11</c:v>
                </c:pt>
                <c:pt idx="2">
                  <c:v>12</c:v>
                </c:pt>
                <c:pt idx="3">
                  <c:v>15</c:v>
                </c:pt>
                <c:pt idx="4">
                  <c:v>20</c:v>
                </c:pt>
                <c:pt idx="5">
                  <c:v>28</c:v>
                </c:pt>
              </c:numCache>
            </c:numRef>
          </c:cat>
          <c:val>
            <c:numRef>
              <c:f>Sheet1!$B$2:$B$7</c:f>
              <c:numCache>
                <c:formatCode>General</c:formatCode>
                <c:ptCount val="6"/>
                <c:pt idx="0">
                  <c:v>5</c:v>
                </c:pt>
                <c:pt idx="1">
                  <c:v>3</c:v>
                </c:pt>
                <c:pt idx="2">
                  <c:v>7</c:v>
                </c:pt>
                <c:pt idx="3">
                  <c:v>2</c:v>
                </c:pt>
                <c:pt idx="4">
                  <c:v>1</c:v>
                </c:pt>
                <c:pt idx="5">
                  <c:v>8</c:v>
                </c:pt>
              </c:numCache>
            </c:numRef>
          </c:val>
        </c:ser>
        <c:ser>
          <c:idx val="1"/>
          <c:order val="1"/>
          <c:tx>
            <c:strRef>
              <c:f>Sheet1!$C$1</c:f>
              <c:strCache>
                <c:ptCount val="1"/>
                <c:pt idx="0">
                  <c:v>c.f.</c:v>
                </c:pt>
              </c:strCache>
            </c:strRef>
          </c:tx>
          <c:dLbls>
            <c:txPr>
              <a:bodyPr/>
              <a:lstStyle/>
              <a:p>
                <a:pPr>
                  <a:defRPr>
                    <a:solidFill>
                      <a:srgbClr val="FF0000"/>
                    </a:solidFill>
                  </a:defRPr>
                </a:pPr>
                <a:endParaRPr lang="en-US"/>
              </a:p>
            </c:txPr>
            <c:showVal val="1"/>
          </c:dLbls>
          <c:cat>
            <c:numRef>
              <c:f>Sheet1!$A$2:$A$7</c:f>
              <c:numCache>
                <c:formatCode>General</c:formatCode>
                <c:ptCount val="6"/>
                <c:pt idx="0">
                  <c:v>10</c:v>
                </c:pt>
                <c:pt idx="1">
                  <c:v>11</c:v>
                </c:pt>
                <c:pt idx="2">
                  <c:v>12</c:v>
                </c:pt>
                <c:pt idx="3">
                  <c:v>15</c:v>
                </c:pt>
                <c:pt idx="4">
                  <c:v>20</c:v>
                </c:pt>
                <c:pt idx="5">
                  <c:v>28</c:v>
                </c:pt>
              </c:numCache>
            </c:numRef>
          </c:cat>
          <c:val>
            <c:numRef>
              <c:f>Sheet1!$C$2:$C$7</c:f>
              <c:numCache>
                <c:formatCode>General</c:formatCode>
                <c:ptCount val="6"/>
                <c:pt idx="0">
                  <c:v>5</c:v>
                </c:pt>
                <c:pt idx="1">
                  <c:v>8</c:v>
                </c:pt>
                <c:pt idx="2">
                  <c:v>15</c:v>
                </c:pt>
                <c:pt idx="3">
                  <c:v>17</c:v>
                </c:pt>
                <c:pt idx="4">
                  <c:v>18</c:v>
                </c:pt>
                <c:pt idx="5">
                  <c:v>26</c:v>
                </c:pt>
              </c:numCache>
            </c:numRef>
          </c:val>
        </c:ser>
        <c:dLbls/>
        <c:gapWidth val="300"/>
        <c:axId val="71670400"/>
        <c:axId val="71714688"/>
      </c:barChart>
      <c:catAx>
        <c:axId val="71670400"/>
        <c:scaling>
          <c:orientation val="minMax"/>
        </c:scaling>
        <c:axPos val="b"/>
        <c:title>
          <c:tx>
            <c:rich>
              <a:bodyPr/>
              <a:lstStyle/>
              <a:p>
                <a:pPr>
                  <a:defRPr/>
                </a:pPr>
                <a:r>
                  <a:rPr lang="en-US"/>
                  <a:t>Observations (Marks)</a:t>
                </a:r>
              </a:p>
            </c:rich>
          </c:tx>
          <c:layout/>
        </c:title>
        <c:numFmt formatCode="General" sourceLinked="1"/>
        <c:majorTickMark val="none"/>
        <c:tickLblPos val="nextTo"/>
        <c:crossAx val="71714688"/>
        <c:crosses val="autoZero"/>
        <c:auto val="1"/>
        <c:lblAlgn val="ctr"/>
        <c:lblOffset val="100"/>
      </c:catAx>
      <c:valAx>
        <c:axId val="71714688"/>
        <c:scaling>
          <c:orientation val="minMax"/>
        </c:scaling>
        <c:axPos val="l"/>
        <c:title>
          <c:tx>
            <c:rich>
              <a:bodyPr/>
              <a:lstStyle/>
              <a:p>
                <a:pPr>
                  <a:defRPr/>
                </a:pPr>
                <a:r>
                  <a:rPr lang="en-US"/>
                  <a:t>Frequency and cumulative frequency</a:t>
                </a:r>
              </a:p>
            </c:rich>
          </c:tx>
          <c:layout/>
        </c:title>
        <c:numFmt formatCode="General" sourceLinked="1"/>
        <c:tickLblPos val="nextTo"/>
        <c:crossAx val="71670400"/>
        <c:crosses val="autoZero"/>
        <c:crossBetween val="between"/>
      </c:valAx>
    </c:plotArea>
    <c:legend>
      <c:legendPos val="r"/>
      <c:layout/>
    </c:legend>
    <c:plotVisOnly val="1"/>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7A571C-E318-4D10-BC35-7500CCB7F58C}" type="datetimeFigureOut">
              <a:rPr lang="en-US" smtClean="0"/>
              <a:pPr/>
              <a:t>07/08/2020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A5979A-781D-486B-AB56-04822CC8105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A5979A-781D-486B-AB56-04822CC81059}"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F5E78A0A-3A0B-4B5F-88D0-8187BB81B0A1}" type="datetime2">
              <a:rPr lang="en-US" smtClean="0"/>
              <a:pPr/>
              <a:t>Friday, August 07, 2020</a:t>
            </a:fld>
            <a:endParaRPr lang="en-US"/>
          </a:p>
        </p:txBody>
      </p:sp>
      <p:sp>
        <p:nvSpPr>
          <p:cNvPr id="17" name="Footer Placeholder 16"/>
          <p:cNvSpPr>
            <a:spLocks noGrp="1"/>
          </p:cNvSpPr>
          <p:nvPr>
            <p:ph type="ftr" sz="quarter" idx="11"/>
          </p:nvPr>
        </p:nvSpPr>
        <p:spPr/>
        <p:txBody>
          <a:bodyPr/>
          <a:lstStyle>
            <a:extLst/>
          </a:lstStyle>
          <a:p>
            <a:r>
              <a:rPr lang="de-DE" smtClean="0"/>
              <a:t>Dr. Santosh Kumar Meher            santoshmeher.eco@yahoo.com</a:t>
            </a:r>
            <a:endParaRPr lang="en-US"/>
          </a:p>
        </p:txBody>
      </p:sp>
      <p:sp>
        <p:nvSpPr>
          <p:cNvPr id="29" name="Slide Number Placeholder 28"/>
          <p:cNvSpPr>
            <a:spLocks noGrp="1"/>
          </p:cNvSpPr>
          <p:nvPr>
            <p:ph type="sldNum" sz="quarter" idx="12"/>
          </p:nvPr>
        </p:nvSpPr>
        <p:spPr/>
        <p:txBody>
          <a:bodyPr/>
          <a:lstStyle>
            <a:extLst/>
          </a:lstStyle>
          <a:p>
            <a:fld id="{D7565501-6118-4BB2-8E80-1E0D5AC5369D}"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extLst/>
          </a:lstStyle>
          <a:p>
            <a:fld id="{D7565501-6118-4BB2-8E80-1E0D5AC5369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ABFEDF1-3438-4418-8308-D27DC202CA2B}" type="datetime2">
              <a:rPr lang="en-US" smtClean="0"/>
              <a:pPr/>
              <a:t>Friday, August 07, 2020</a:t>
            </a:fld>
            <a:endParaRPr lang="en-US"/>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extLst/>
          </a:lstStyle>
          <a:p>
            <a:fld id="{D7565501-6118-4BB2-8E80-1E0D5AC5369D}"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8E8D369-3A14-41CC-A1AE-A68B4D668EF8}" type="datetime2">
              <a:rPr lang="en-US" smtClean="0"/>
              <a:pPr/>
              <a:t>Friday, August 07, 2020</a:t>
            </a:fld>
            <a:endParaRPr lang="en-US"/>
          </a:p>
        </p:txBody>
      </p:sp>
      <p:sp>
        <p:nvSpPr>
          <p:cNvPr id="6" name="Footer Placeholder 5"/>
          <p:cNvSpPr>
            <a:spLocks noGrp="1"/>
          </p:cNvSpPr>
          <p:nvPr>
            <p:ph type="ftr" sz="quarter" idx="11"/>
          </p:nvPr>
        </p:nvSpPr>
        <p:spPr/>
        <p:txBody>
          <a:bodyPr/>
          <a:lstStyle>
            <a:extLst/>
          </a:lstStyle>
          <a:p>
            <a:r>
              <a:rPr lang="de-DE" smtClean="0"/>
              <a:t>Dr. Santosh Kumar Meher            santoshmeher.eco@yahoo.com</a:t>
            </a:r>
            <a:endParaRPr lang="en-US"/>
          </a:p>
        </p:txBody>
      </p:sp>
      <p:sp>
        <p:nvSpPr>
          <p:cNvPr id="7" name="Slide Number Placeholder 6"/>
          <p:cNvSpPr>
            <a:spLocks noGrp="1"/>
          </p:cNvSpPr>
          <p:nvPr>
            <p:ph type="sldNum" sz="quarter" idx="12"/>
          </p:nvPr>
        </p:nvSpPr>
        <p:spPr/>
        <p:txBody>
          <a:bodyPr/>
          <a:lstStyle>
            <a:extLst/>
          </a:lstStyle>
          <a:p>
            <a:fld id="{D7565501-6118-4BB2-8E80-1E0D5AC5369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752A149-4961-4754-8609-92EE70137DF0}" type="datetime2">
              <a:rPr lang="en-US" smtClean="0"/>
              <a:pPr/>
              <a:t>Friday, August 07, 2020</a:t>
            </a:fld>
            <a:endParaRPr lang="en-US"/>
          </a:p>
        </p:txBody>
      </p:sp>
      <p:sp>
        <p:nvSpPr>
          <p:cNvPr id="8" name="Footer Placeholder 7"/>
          <p:cNvSpPr>
            <a:spLocks noGrp="1"/>
          </p:cNvSpPr>
          <p:nvPr>
            <p:ph type="ftr" sz="quarter" idx="11"/>
          </p:nvPr>
        </p:nvSpPr>
        <p:spPr/>
        <p:txBody>
          <a:bodyPr/>
          <a:lstStyle>
            <a:extLst/>
          </a:lstStyle>
          <a:p>
            <a:r>
              <a:rPr lang="de-DE" smtClean="0"/>
              <a:t>Dr. Santosh Kumar Meher            santoshmeher.eco@yahoo.com</a:t>
            </a:r>
            <a:endParaRPr lang="en-US"/>
          </a:p>
        </p:txBody>
      </p:sp>
      <p:sp>
        <p:nvSpPr>
          <p:cNvPr id="9" name="Slide Number Placeholder 8"/>
          <p:cNvSpPr>
            <a:spLocks noGrp="1"/>
          </p:cNvSpPr>
          <p:nvPr>
            <p:ph type="sldNum" sz="quarter" idx="12"/>
          </p:nvPr>
        </p:nvSpPr>
        <p:spPr/>
        <p:txBody>
          <a:bodyPr/>
          <a:lstStyle>
            <a:extLst/>
          </a:lstStyle>
          <a:p>
            <a:fld id="{D7565501-6118-4BB2-8E80-1E0D5AC5369D}"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61F4D8D-9BE7-4471-88FE-FD696CB444C8}" type="datetime2">
              <a:rPr lang="en-US" smtClean="0"/>
              <a:pPr/>
              <a:t>Friday, August 07, 2020</a:t>
            </a:fld>
            <a:endParaRPr lang="en-US"/>
          </a:p>
        </p:txBody>
      </p:sp>
      <p:sp>
        <p:nvSpPr>
          <p:cNvPr id="4" name="Footer Placeholder 3"/>
          <p:cNvSpPr>
            <a:spLocks noGrp="1"/>
          </p:cNvSpPr>
          <p:nvPr>
            <p:ph type="ftr" sz="quarter" idx="11"/>
          </p:nvPr>
        </p:nvSpPr>
        <p:spPr/>
        <p:txBody>
          <a:bodyPr/>
          <a:lstStyle>
            <a:extLst/>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extLst/>
          </a:lstStyle>
          <a:p>
            <a:fld id="{D7565501-6118-4BB2-8E80-1E0D5AC5369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EA1D285-4363-4AE8-98A0-11BDA383F204}" type="datetime2">
              <a:rPr lang="en-US" smtClean="0"/>
              <a:pPr/>
              <a:t>Friday, August 07, 2020</a:t>
            </a:fld>
            <a:endParaRPr lang="en-US"/>
          </a:p>
        </p:txBody>
      </p:sp>
      <p:sp>
        <p:nvSpPr>
          <p:cNvPr id="3" name="Footer Placeholder 2"/>
          <p:cNvSpPr>
            <a:spLocks noGrp="1"/>
          </p:cNvSpPr>
          <p:nvPr>
            <p:ph type="ftr" sz="quarter" idx="11"/>
          </p:nvPr>
        </p:nvSpPr>
        <p:spPr/>
        <p:txBody>
          <a:bodyPr/>
          <a:lstStyle>
            <a:extLst/>
          </a:lstStyle>
          <a:p>
            <a:r>
              <a:rPr lang="de-DE" smtClean="0"/>
              <a:t>Dr. Santosh Kumar Meher            santoshmeher.eco@yahoo.com</a:t>
            </a:r>
            <a:endParaRPr lang="en-US"/>
          </a:p>
        </p:txBody>
      </p:sp>
      <p:sp>
        <p:nvSpPr>
          <p:cNvPr id="4" name="Slide Number Placeholder 3"/>
          <p:cNvSpPr>
            <a:spLocks noGrp="1"/>
          </p:cNvSpPr>
          <p:nvPr>
            <p:ph type="sldNum" sz="quarter" idx="12"/>
          </p:nvPr>
        </p:nvSpPr>
        <p:spPr/>
        <p:txBody>
          <a:bodyPr/>
          <a:lstStyle>
            <a:extLst/>
          </a:lstStyle>
          <a:p>
            <a:fld id="{D7565501-6118-4BB2-8E80-1E0D5AC5369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5F6F85F-1D2E-4F87-9D82-95FFD61A9983}" type="datetime2">
              <a:rPr lang="en-US" smtClean="0"/>
              <a:pPr/>
              <a:t>Friday, August 07, 2020</a:t>
            </a:fld>
            <a:endParaRPr lang="en-US"/>
          </a:p>
        </p:txBody>
      </p:sp>
      <p:sp>
        <p:nvSpPr>
          <p:cNvPr id="6" name="Footer Placeholder 5"/>
          <p:cNvSpPr>
            <a:spLocks noGrp="1"/>
          </p:cNvSpPr>
          <p:nvPr>
            <p:ph type="ftr" sz="quarter" idx="11"/>
          </p:nvPr>
        </p:nvSpPr>
        <p:spPr/>
        <p:txBody>
          <a:bodyPr/>
          <a:lstStyle>
            <a:extLst/>
          </a:lstStyle>
          <a:p>
            <a:r>
              <a:rPr lang="de-DE" smtClean="0"/>
              <a:t>Dr. Santosh Kumar Meher            santoshmeher.eco@yahoo.com</a:t>
            </a:r>
            <a:endParaRPr lang="en-US"/>
          </a:p>
        </p:txBody>
      </p:sp>
      <p:sp>
        <p:nvSpPr>
          <p:cNvPr id="7" name="Slide Number Placeholder 6"/>
          <p:cNvSpPr>
            <a:spLocks noGrp="1"/>
          </p:cNvSpPr>
          <p:nvPr>
            <p:ph type="sldNum" sz="quarter" idx="12"/>
          </p:nvPr>
        </p:nvSpPr>
        <p:spPr/>
        <p:txBody>
          <a:bodyPr/>
          <a:lstStyle>
            <a:extLst/>
          </a:lstStyle>
          <a:p>
            <a:fld id="{D7565501-6118-4BB2-8E80-1E0D5AC5369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36D0E86E-97E7-4993-A1CA-7F57FD030BD7}" type="datetime2">
              <a:rPr lang="en-US" smtClean="0"/>
              <a:pPr/>
              <a:t>Friday, August 07, 2020</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r>
              <a:rPr lang="de-DE" smtClean="0"/>
              <a:t>Dr. Santosh Kumar Meher            santoshmeher.eco@yahoo.com</a:t>
            </a:r>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D7565501-6118-4BB2-8E80-1E0D5AC536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2DB6467-252A-4241-90DD-B2D8D4E08A86}" type="datetime2">
              <a:rPr lang="en-US" smtClean="0"/>
              <a:pPr/>
              <a:t>Friday, August 07, 2020</a:t>
            </a:fld>
            <a:endParaRPr lang="en-US"/>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extLst/>
          </a:lstStyle>
          <a:p>
            <a:fld id="{D7565501-6118-4BB2-8E80-1E0D5AC536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4B97959-7E12-43BF-ABF8-28ACAF9989F1}" type="datetime2">
              <a:rPr lang="en-US" smtClean="0"/>
              <a:pPr/>
              <a:t>Friday, August 07, 2020</a:t>
            </a:fld>
            <a:endParaRPr lang="en-US"/>
          </a:p>
        </p:txBody>
      </p:sp>
      <p:sp>
        <p:nvSpPr>
          <p:cNvPr id="5" name="Footer Placeholder 4"/>
          <p:cNvSpPr>
            <a:spLocks noGrp="1"/>
          </p:cNvSpPr>
          <p:nvPr>
            <p:ph type="ftr" sz="quarter" idx="11"/>
          </p:nvPr>
        </p:nvSpPr>
        <p:spPr/>
        <p:txBody>
          <a:bodyPr/>
          <a:lstStyle>
            <a:extLst/>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extLst/>
          </a:lstStyle>
          <a:p>
            <a:fld id="{D7565501-6118-4BB2-8E80-1E0D5AC536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7B08E5BC-9D8F-4E40-94C3-BE59C610D3A4}" type="datetime2">
              <a:rPr lang="en-US" smtClean="0"/>
              <a:pPr/>
              <a:t>Friday, August 07, 2020</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r>
              <a:rPr lang="de-DE" smtClean="0"/>
              <a:t>Dr. Santosh Kumar Meher            santoshmeher.eco@yahoo.com</a:t>
            </a: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D7565501-6118-4BB2-8E80-1E0D5AC5369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29ECAC4-9BD0-43A2-9F10-EFAC24E1106B}"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1</a:t>
            </a:fld>
            <a:endParaRPr lang="en-US"/>
          </a:p>
        </p:txBody>
      </p:sp>
      <p:sp>
        <p:nvSpPr>
          <p:cNvPr id="2" name="Title 1"/>
          <p:cNvSpPr>
            <a:spLocks noGrp="1"/>
          </p:cNvSpPr>
          <p:nvPr>
            <p:ph type="ctrTitle"/>
          </p:nvPr>
        </p:nvSpPr>
        <p:spPr/>
        <p:txBody>
          <a:bodyPr/>
          <a:lstStyle/>
          <a:p>
            <a:r>
              <a:rPr lang="en-US" dirty="0" smtClean="0"/>
              <a:t>Statistics Module 2</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Santosh</a:t>
            </a:r>
            <a:r>
              <a:rPr lang="en-US" dirty="0" smtClean="0"/>
              <a:t> Kumar </a:t>
            </a:r>
            <a:r>
              <a:rPr lang="en-US" dirty="0" err="1" smtClean="0"/>
              <a:t>Meher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txBody>
          <a:bodyPr>
            <a:normAutofit/>
          </a:bodyPr>
          <a:lstStyle/>
          <a:p>
            <a:pPr>
              <a:buNone/>
            </a:pPr>
            <a:r>
              <a:rPr lang="en-US" dirty="0" smtClean="0"/>
              <a:t>After studying this module the students will learn </a:t>
            </a:r>
          </a:p>
          <a:p>
            <a:r>
              <a:rPr lang="en-US" dirty="0" smtClean="0"/>
              <a:t>Meaning of Raw Data</a:t>
            </a:r>
          </a:p>
          <a:p>
            <a:r>
              <a:rPr lang="en-US" dirty="0" smtClean="0"/>
              <a:t>How Raw data is handled?</a:t>
            </a:r>
          </a:p>
          <a:p>
            <a:r>
              <a:rPr lang="en-US" dirty="0" smtClean="0"/>
              <a:t>Meaning of Tally marks</a:t>
            </a:r>
          </a:p>
          <a:p>
            <a:r>
              <a:rPr lang="en-US" dirty="0" smtClean="0"/>
              <a:t>Meaning of Frequency</a:t>
            </a:r>
          </a:p>
          <a:p>
            <a:r>
              <a:rPr lang="en-US" dirty="0" smtClean="0"/>
              <a:t>Meaning of Frequency Distribution</a:t>
            </a:r>
          </a:p>
          <a:p>
            <a:r>
              <a:rPr lang="en-US" dirty="0" smtClean="0"/>
              <a:t>Concept of Cumulative Frequency</a:t>
            </a:r>
          </a:p>
          <a:p>
            <a:r>
              <a:rPr lang="en-US" dirty="0" smtClean="0"/>
              <a:t>To be able to distinguish frequency distribution from probability distribution</a:t>
            </a:r>
          </a:p>
          <a:p>
            <a:r>
              <a:rPr lang="en-US" dirty="0" smtClean="0"/>
              <a:t>Types of the variables useful for data analysis (Frequency Distribution and Probability distribution)</a:t>
            </a:r>
          </a:p>
          <a:p>
            <a:endParaRPr lang="en-US" dirty="0"/>
          </a:p>
        </p:txBody>
      </p:sp>
      <p:sp>
        <p:nvSpPr>
          <p:cNvPr id="4" name="Date Placeholder 3"/>
          <p:cNvSpPr>
            <a:spLocks noGrp="1"/>
          </p:cNvSpPr>
          <p:nvPr>
            <p:ph type="dt" sz="half" idx="10"/>
          </p:nvPr>
        </p:nvSpPr>
        <p:spPr/>
        <p:txBody>
          <a:bodyPr/>
          <a:lstStyle/>
          <a:p>
            <a:fld id="{E7011944-6139-4B2B-8926-54A14B69D236}"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dirty="0" smtClean="0"/>
              <a:t>Dr. Santosh Kumar Meher            santoshmeher.eco@yahoo.com</a:t>
            </a:r>
            <a:endParaRPr lang="en-US" dirty="0"/>
          </a:p>
        </p:txBody>
      </p:sp>
      <p:sp>
        <p:nvSpPr>
          <p:cNvPr id="5" name="Slide Number Placeholder 4"/>
          <p:cNvSpPr>
            <a:spLocks noGrp="1"/>
          </p:cNvSpPr>
          <p:nvPr>
            <p:ph type="sldNum" sz="quarter" idx="12"/>
          </p:nvPr>
        </p:nvSpPr>
        <p:spPr/>
        <p:txBody>
          <a:bodyPr/>
          <a:lstStyle/>
          <a:p>
            <a:fld id="{D7565501-6118-4BB2-8E80-1E0D5AC5369D}"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Raw Data</a:t>
            </a:r>
            <a:endParaRPr lang="en-US" dirty="0"/>
          </a:p>
        </p:txBody>
      </p:sp>
      <p:sp>
        <p:nvSpPr>
          <p:cNvPr id="3" name="Content Placeholder 2"/>
          <p:cNvSpPr>
            <a:spLocks noGrp="1"/>
          </p:cNvSpPr>
          <p:nvPr>
            <p:ph idx="1"/>
          </p:nvPr>
        </p:nvSpPr>
        <p:spPr>
          <a:xfrm>
            <a:off x="228600" y="838200"/>
            <a:ext cx="8686800" cy="5715000"/>
          </a:xfrm>
        </p:spPr>
        <p:txBody>
          <a:bodyPr>
            <a:normAutofit fontScale="85000" lnSpcReduction="10000"/>
          </a:bodyPr>
          <a:lstStyle/>
          <a:p>
            <a:r>
              <a:rPr lang="en-US" dirty="0" smtClean="0"/>
              <a:t>At the first stage of statistical investigation the statistician lays down the objectives of the study. Accordingly he or she plans to collect data or information suitable to his study or investigation. The investigator selects the units from which data is to be collected and collects data. </a:t>
            </a:r>
          </a:p>
          <a:p>
            <a:r>
              <a:rPr lang="en-US" dirty="0" smtClean="0"/>
              <a:t>Adopting either census or sample method the data set we get is called the raw data. The meaning of raw data is that it is available in the raw form, i.e., the data has not been processed so far to make it suitable for desired further </a:t>
            </a:r>
            <a:r>
              <a:rPr lang="en-US" dirty="0" smtClean="0"/>
              <a:t>treatment</a:t>
            </a:r>
            <a:r>
              <a:rPr lang="en-US" dirty="0" smtClean="0"/>
              <a:t> </a:t>
            </a:r>
            <a:r>
              <a:rPr lang="en-US" dirty="0" smtClean="0"/>
              <a:t>in the form of either presentation in the table or diagram or mathematical </a:t>
            </a:r>
            <a:r>
              <a:rPr lang="en-US" dirty="0" smtClean="0"/>
              <a:t>operation/manipulation</a:t>
            </a:r>
            <a:r>
              <a:rPr lang="en-US" dirty="0" smtClean="0"/>
              <a:t>. </a:t>
            </a:r>
            <a:endParaRPr lang="en-US" dirty="0" smtClean="0"/>
          </a:p>
          <a:p>
            <a:r>
              <a:rPr lang="en-US" dirty="0" smtClean="0"/>
              <a:t>Raw data is termed as the first hand data. </a:t>
            </a:r>
          </a:p>
          <a:p>
            <a:r>
              <a:rPr lang="en-US" dirty="0" smtClean="0"/>
              <a:t>This data is less useful to a statistician unless it is </a:t>
            </a:r>
            <a:r>
              <a:rPr lang="en-US" dirty="0" smtClean="0"/>
              <a:t>processed</a:t>
            </a:r>
            <a:r>
              <a:rPr lang="en-US" dirty="0" smtClean="0"/>
              <a:t>.</a:t>
            </a:r>
            <a:endParaRPr lang="en-US" dirty="0"/>
          </a:p>
        </p:txBody>
      </p:sp>
      <p:sp>
        <p:nvSpPr>
          <p:cNvPr id="4" name="Date Placeholder 3"/>
          <p:cNvSpPr>
            <a:spLocks noGrp="1"/>
          </p:cNvSpPr>
          <p:nvPr>
            <p:ph type="dt" sz="half" idx="10"/>
          </p:nvPr>
        </p:nvSpPr>
        <p:spPr/>
        <p:txBody>
          <a:bodyPr/>
          <a:lstStyle/>
          <a:p>
            <a:fld id="{FBEF8DBB-055A-4AE7-82FF-82D8C53BF07F}"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Raw Data</a:t>
            </a:r>
            <a:endParaRPr lang="en-US" dirty="0"/>
          </a:p>
        </p:txBody>
      </p:sp>
      <p:sp>
        <p:nvSpPr>
          <p:cNvPr id="3" name="Content Placeholder 2"/>
          <p:cNvSpPr>
            <a:spLocks noGrp="1"/>
          </p:cNvSpPr>
          <p:nvPr>
            <p:ph idx="1"/>
          </p:nvPr>
        </p:nvSpPr>
        <p:spPr/>
        <p:txBody>
          <a:bodyPr/>
          <a:lstStyle/>
          <a:p>
            <a:pPr marL="0" indent="0">
              <a:buFont typeface="+mj-lt"/>
              <a:buAutoNum type="arabicPeriod"/>
            </a:pPr>
            <a:r>
              <a:rPr lang="en-US" dirty="0" smtClean="0"/>
              <a:t>Weight of 5 students (</a:t>
            </a:r>
            <a:r>
              <a:rPr lang="en-US" dirty="0" err="1" smtClean="0"/>
              <a:t>kgs</a:t>
            </a:r>
            <a:r>
              <a:rPr lang="en-US" dirty="0" smtClean="0"/>
              <a:t>.): 63, 29, 51, 34, 27</a:t>
            </a:r>
          </a:p>
          <a:p>
            <a:pPr marL="0" indent="0">
              <a:buFont typeface="+mj-lt"/>
              <a:buAutoNum type="arabicPeriod"/>
            </a:pPr>
            <a:r>
              <a:rPr lang="en-US" dirty="0" smtClean="0"/>
              <a:t>Marks obtained by 20 students in the class:</a:t>
            </a:r>
          </a:p>
          <a:p>
            <a:pPr marL="0" indent="0">
              <a:buNone/>
            </a:pPr>
            <a:r>
              <a:rPr lang="en-US" dirty="0" smtClean="0"/>
              <a:t>17,95,56,21,0,32,65,78,89,95,21,65,78,17,95,65,5,6,56,56.</a:t>
            </a:r>
          </a:p>
          <a:p>
            <a:pPr marL="0" indent="0">
              <a:buNone/>
            </a:pPr>
            <a:r>
              <a:rPr lang="en-US" dirty="0" smtClean="0"/>
              <a:t>The available in the form in which it was originally collected is called the raw data.</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Handling</a:t>
            </a:r>
            <a:endParaRPr lang="en-US" dirty="0"/>
          </a:p>
        </p:txBody>
      </p:sp>
      <p:sp>
        <p:nvSpPr>
          <p:cNvPr id="3" name="Content Placeholder 2"/>
          <p:cNvSpPr>
            <a:spLocks noGrp="1"/>
          </p:cNvSpPr>
          <p:nvPr>
            <p:ph idx="1"/>
          </p:nvPr>
        </p:nvSpPr>
        <p:spPr/>
        <p:txBody>
          <a:bodyPr/>
          <a:lstStyle/>
          <a:p>
            <a:r>
              <a:rPr lang="en-US" dirty="0" smtClean="0"/>
              <a:t>Processing the data according to the suitability of analysis</a:t>
            </a:r>
          </a:p>
          <a:p>
            <a:r>
              <a:rPr lang="en-US" dirty="0" smtClean="0"/>
              <a:t>Presenting the data in terms of a table</a:t>
            </a:r>
          </a:p>
          <a:p>
            <a:r>
              <a:rPr lang="en-US" dirty="0" smtClean="0"/>
              <a:t>Applying statistical or mathematical tools to </a:t>
            </a:r>
            <a:r>
              <a:rPr lang="en-US" dirty="0" err="1" smtClean="0"/>
              <a:t>analyse</a:t>
            </a:r>
            <a:r>
              <a:rPr lang="en-US" dirty="0" smtClean="0"/>
              <a:t> the data</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Data Handling</a:t>
            </a:r>
            <a:endParaRPr lang="en-US" dirty="0"/>
          </a:p>
        </p:txBody>
      </p:sp>
      <p:sp>
        <p:nvSpPr>
          <p:cNvPr id="3" name="Content Placeholder 2"/>
          <p:cNvSpPr>
            <a:spLocks noGrp="1"/>
          </p:cNvSpPr>
          <p:nvPr>
            <p:ph idx="1"/>
          </p:nvPr>
        </p:nvSpPr>
        <p:spPr>
          <a:xfrm>
            <a:off x="228600" y="990600"/>
            <a:ext cx="8686800" cy="5562600"/>
          </a:xfrm>
        </p:spPr>
        <p:txBody>
          <a:bodyPr>
            <a:normAutofit fontScale="92500" lnSpcReduction="20000"/>
          </a:bodyPr>
          <a:lstStyle/>
          <a:p>
            <a:r>
              <a:rPr lang="en-US" dirty="0" smtClean="0"/>
              <a:t>Data handling means making the data set finally useful for interpretation.</a:t>
            </a:r>
          </a:p>
          <a:p>
            <a:r>
              <a:rPr lang="en-US" dirty="0" smtClean="0"/>
              <a:t>There are various steps of data handling. </a:t>
            </a:r>
          </a:p>
          <a:p>
            <a:r>
              <a:rPr lang="en-US" dirty="0" smtClean="0"/>
              <a:t>Raw data is processed to make it useful for further treatment.</a:t>
            </a:r>
          </a:p>
          <a:p>
            <a:r>
              <a:rPr lang="en-US" dirty="0" smtClean="0"/>
              <a:t>It is arranged, compiled and shaped in to tabular form.</a:t>
            </a:r>
          </a:p>
          <a:p>
            <a:r>
              <a:rPr lang="en-US" dirty="0" smtClean="0"/>
              <a:t>It must be remembered that the data is sought for one or more variables. Variables are those whose values vary with the units from which the data is collected. </a:t>
            </a:r>
          </a:p>
          <a:p>
            <a:r>
              <a:rPr lang="en-US" dirty="0" smtClean="0"/>
              <a:t>Therefore, the relevant information is very carefully arranged for each variable and is presented in terms of a table.</a:t>
            </a:r>
          </a:p>
          <a:p>
            <a:r>
              <a:rPr lang="en-US" dirty="0" smtClean="0"/>
              <a:t>The values of the variables are known as observations.</a:t>
            </a:r>
            <a:endParaRPr lang="en-US" dirty="0"/>
          </a:p>
        </p:txBody>
      </p:sp>
      <p:sp>
        <p:nvSpPr>
          <p:cNvPr id="4" name="Date Placeholder 3"/>
          <p:cNvSpPr>
            <a:spLocks noGrp="1"/>
          </p:cNvSpPr>
          <p:nvPr>
            <p:ph type="dt" sz="half" idx="10"/>
          </p:nvPr>
        </p:nvSpPr>
        <p:spPr/>
        <p:txBody>
          <a:bodyPr/>
          <a:lstStyle/>
          <a:p>
            <a:fld id="{D171F073-14BE-476F-BC01-1BF42F63A9AE}"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Arranging the Raw Data</a:t>
            </a:r>
            <a:endParaRPr lang="en-US" dirty="0"/>
          </a:p>
        </p:txBody>
      </p:sp>
      <p:sp>
        <p:nvSpPr>
          <p:cNvPr id="3" name="Content Placeholder 2"/>
          <p:cNvSpPr>
            <a:spLocks noGrp="1"/>
          </p:cNvSpPr>
          <p:nvPr>
            <p:ph idx="1"/>
          </p:nvPr>
        </p:nvSpPr>
        <p:spPr/>
        <p:txBody>
          <a:bodyPr>
            <a:normAutofit fontScale="92500"/>
          </a:bodyPr>
          <a:lstStyle/>
          <a:p>
            <a:r>
              <a:rPr lang="en-US" dirty="0" smtClean="0"/>
              <a:t>In case 1 given in slide 4, we can write the series by simply copying the data as X: 63, 29, 51, 34, 27 or arranging in order of magnitude we can rewrite it as X: 27,29,34,51,63. Here, each observation is present only one time in the series.</a:t>
            </a:r>
          </a:p>
          <a:p>
            <a:r>
              <a:rPr lang="en-US" dirty="0" smtClean="0"/>
              <a:t>But, in case 2, we find that some observations are found more than once. Hence, we can group them using tally bars and frequency. The way the data is presented is shown in the next slide.</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Grouped Data</a:t>
            </a:r>
            <a:endParaRPr lang="en-US" dirty="0"/>
          </a:p>
        </p:txBody>
      </p:sp>
      <p:graphicFrame>
        <p:nvGraphicFramePr>
          <p:cNvPr id="7" name="Content Placeholder 6"/>
          <p:cNvGraphicFramePr>
            <a:graphicFrameLocks noGrp="1"/>
          </p:cNvGraphicFramePr>
          <p:nvPr>
            <p:ph idx="1"/>
          </p:nvPr>
        </p:nvGraphicFramePr>
        <p:xfrm>
          <a:off x="914400" y="1784350"/>
          <a:ext cx="7772400" cy="3708400"/>
        </p:xfrm>
        <a:graphic>
          <a:graphicData uri="http://schemas.openxmlformats.org/drawingml/2006/table">
            <a:tbl>
              <a:tblPr firstRow="1" bandRow="1">
                <a:tableStyleId>{5C22544A-7EE6-4342-B048-85BDC9FD1C3A}</a:tableStyleId>
              </a:tblPr>
              <a:tblGrid>
                <a:gridCol w="2590800"/>
                <a:gridCol w="2590800"/>
                <a:gridCol w="2590800"/>
              </a:tblGrid>
              <a:tr h="370840">
                <a:tc>
                  <a:txBody>
                    <a:bodyPr/>
                    <a:lstStyle/>
                    <a:p>
                      <a:r>
                        <a:rPr lang="en-US" dirty="0" smtClean="0"/>
                        <a:t>Observations (X)</a:t>
                      </a:r>
                      <a:endParaRPr lang="en-US" dirty="0"/>
                    </a:p>
                  </a:txBody>
                  <a:tcPr/>
                </a:tc>
                <a:tc>
                  <a:txBody>
                    <a:bodyPr/>
                    <a:lstStyle/>
                    <a:p>
                      <a:r>
                        <a:rPr lang="en-US" dirty="0" smtClean="0"/>
                        <a:t>Tally mark</a:t>
                      </a:r>
                      <a:endParaRPr lang="en-US" dirty="0"/>
                    </a:p>
                  </a:txBody>
                  <a:tcPr/>
                </a:tc>
                <a:tc>
                  <a:txBody>
                    <a:bodyPr/>
                    <a:lstStyle/>
                    <a:p>
                      <a:r>
                        <a:rPr lang="en-US" dirty="0" smtClean="0"/>
                        <a:t>Frequency</a:t>
                      </a:r>
                      <a:endParaRPr lang="en-US" dirty="0"/>
                    </a:p>
                  </a:txBody>
                  <a:tcPr/>
                </a:tc>
              </a:tr>
              <a:tr h="370840">
                <a:tc>
                  <a:txBody>
                    <a:bodyPr/>
                    <a:lstStyle/>
                    <a:p>
                      <a:r>
                        <a:rPr lang="en-US" dirty="0" smtClean="0"/>
                        <a:t>0</a:t>
                      </a:r>
                      <a:endParaRPr lang="en-US" dirty="0"/>
                    </a:p>
                  </a:txBody>
                  <a:tcPr/>
                </a:tc>
                <a:tc>
                  <a:txBody>
                    <a:bodyPr/>
                    <a:lstStyle/>
                    <a:p>
                      <a:r>
                        <a:rPr lang="en-US" dirty="0" smtClean="0"/>
                        <a:t>I</a:t>
                      </a:r>
                      <a:endParaRPr lang="en-US" dirty="0"/>
                    </a:p>
                  </a:txBody>
                  <a:tcPr/>
                </a:tc>
                <a:tc>
                  <a:txBody>
                    <a:bodyPr/>
                    <a:lstStyle/>
                    <a:p>
                      <a:r>
                        <a:rPr lang="en-US" dirty="0" smtClean="0"/>
                        <a:t>1</a:t>
                      </a:r>
                      <a:endParaRPr lang="en-US" dirty="0"/>
                    </a:p>
                  </a:txBody>
                  <a:tcPr/>
                </a:tc>
              </a:tr>
              <a:tr h="370840">
                <a:tc>
                  <a:txBody>
                    <a:bodyPr/>
                    <a:lstStyle/>
                    <a:p>
                      <a:r>
                        <a:rPr lang="en-US" dirty="0" smtClean="0"/>
                        <a:t>5</a:t>
                      </a:r>
                      <a:endParaRPr lang="en-US" dirty="0"/>
                    </a:p>
                  </a:txBody>
                  <a:tcPr/>
                </a:tc>
                <a:tc>
                  <a:txBody>
                    <a:bodyPr/>
                    <a:lstStyle/>
                    <a:p>
                      <a:r>
                        <a:rPr lang="en-US" dirty="0" smtClean="0"/>
                        <a:t>I</a:t>
                      </a:r>
                      <a:endParaRPr lang="en-US" dirty="0"/>
                    </a:p>
                  </a:txBody>
                  <a:tcPr/>
                </a:tc>
                <a:tc>
                  <a:txBody>
                    <a:bodyPr/>
                    <a:lstStyle/>
                    <a:p>
                      <a:r>
                        <a:rPr lang="en-US" dirty="0" smtClean="0"/>
                        <a:t>1</a:t>
                      </a:r>
                      <a:endParaRPr lang="en-US" dirty="0"/>
                    </a:p>
                  </a:txBody>
                  <a:tcPr/>
                </a:tc>
              </a:tr>
              <a:tr h="370840">
                <a:tc>
                  <a:txBody>
                    <a:bodyPr/>
                    <a:lstStyle/>
                    <a:p>
                      <a:r>
                        <a:rPr lang="en-US" dirty="0" smtClean="0"/>
                        <a:t>6</a:t>
                      </a:r>
                      <a:endParaRPr lang="en-US" dirty="0"/>
                    </a:p>
                  </a:txBody>
                  <a:tcPr/>
                </a:tc>
                <a:tc>
                  <a:txBody>
                    <a:bodyPr/>
                    <a:lstStyle/>
                    <a:p>
                      <a:r>
                        <a:rPr lang="en-US" dirty="0" smtClean="0"/>
                        <a:t>I</a:t>
                      </a:r>
                      <a:endParaRPr lang="en-US" dirty="0"/>
                    </a:p>
                  </a:txBody>
                  <a:tcPr/>
                </a:tc>
                <a:tc>
                  <a:txBody>
                    <a:bodyPr/>
                    <a:lstStyle/>
                    <a:p>
                      <a:r>
                        <a:rPr lang="en-US" dirty="0" smtClean="0"/>
                        <a:t>1</a:t>
                      </a:r>
                      <a:endParaRPr lang="en-US" dirty="0"/>
                    </a:p>
                  </a:txBody>
                  <a:tcPr/>
                </a:tc>
              </a:tr>
              <a:tr h="370840">
                <a:tc>
                  <a:txBody>
                    <a:bodyPr/>
                    <a:lstStyle/>
                    <a:p>
                      <a:r>
                        <a:rPr lang="en-US" dirty="0" smtClean="0"/>
                        <a:t>21</a:t>
                      </a:r>
                      <a:endParaRPr lang="en-US" dirty="0"/>
                    </a:p>
                  </a:txBody>
                  <a:tcPr/>
                </a:tc>
                <a:tc>
                  <a:txBody>
                    <a:bodyPr/>
                    <a:lstStyle/>
                    <a:p>
                      <a:r>
                        <a:rPr lang="en-US" dirty="0" smtClean="0"/>
                        <a:t>IIII II</a:t>
                      </a:r>
                      <a:endParaRPr lang="en-US" dirty="0"/>
                    </a:p>
                  </a:txBody>
                  <a:tcPr/>
                </a:tc>
                <a:tc>
                  <a:txBody>
                    <a:bodyPr/>
                    <a:lstStyle/>
                    <a:p>
                      <a:r>
                        <a:rPr lang="en-US" dirty="0" smtClean="0"/>
                        <a:t>7</a:t>
                      </a:r>
                      <a:endParaRPr lang="en-US" dirty="0"/>
                    </a:p>
                  </a:txBody>
                  <a:tcPr/>
                </a:tc>
              </a:tr>
              <a:tr h="370840">
                <a:tc>
                  <a:txBody>
                    <a:bodyPr/>
                    <a:lstStyle/>
                    <a:p>
                      <a:r>
                        <a:rPr lang="en-US" dirty="0" smtClean="0"/>
                        <a:t>56</a:t>
                      </a:r>
                      <a:endParaRPr lang="en-US" dirty="0"/>
                    </a:p>
                  </a:txBody>
                  <a:tcPr/>
                </a:tc>
                <a:tc>
                  <a:txBody>
                    <a:bodyPr/>
                    <a:lstStyle/>
                    <a:p>
                      <a:r>
                        <a:rPr lang="en-US" dirty="0" smtClean="0"/>
                        <a:t>II</a:t>
                      </a:r>
                      <a:endParaRPr lang="en-US" dirty="0"/>
                    </a:p>
                  </a:txBody>
                  <a:tcPr/>
                </a:tc>
                <a:tc>
                  <a:txBody>
                    <a:bodyPr/>
                    <a:lstStyle/>
                    <a:p>
                      <a:r>
                        <a:rPr lang="en-US" dirty="0" smtClean="0"/>
                        <a:t>2</a:t>
                      </a:r>
                      <a:endParaRPr lang="en-US" dirty="0"/>
                    </a:p>
                  </a:txBody>
                  <a:tcPr/>
                </a:tc>
              </a:tr>
              <a:tr h="370840">
                <a:tc>
                  <a:txBody>
                    <a:bodyPr/>
                    <a:lstStyle/>
                    <a:p>
                      <a:r>
                        <a:rPr lang="en-US" dirty="0" smtClean="0"/>
                        <a:t>65</a:t>
                      </a:r>
                      <a:endParaRPr lang="en-US" dirty="0"/>
                    </a:p>
                  </a:txBody>
                  <a:tcPr/>
                </a:tc>
                <a:tc>
                  <a:txBody>
                    <a:bodyPr/>
                    <a:lstStyle/>
                    <a:p>
                      <a:r>
                        <a:rPr lang="en-US" dirty="0" smtClean="0"/>
                        <a:t>II</a:t>
                      </a:r>
                      <a:endParaRPr lang="en-US" dirty="0"/>
                    </a:p>
                  </a:txBody>
                  <a:tcPr/>
                </a:tc>
                <a:tc>
                  <a:txBody>
                    <a:bodyPr/>
                    <a:lstStyle/>
                    <a:p>
                      <a:r>
                        <a:rPr lang="en-US" dirty="0" smtClean="0"/>
                        <a:t>3</a:t>
                      </a:r>
                      <a:endParaRPr lang="en-US" dirty="0"/>
                    </a:p>
                  </a:txBody>
                  <a:tcPr/>
                </a:tc>
              </a:tr>
              <a:tr h="370840">
                <a:tc>
                  <a:txBody>
                    <a:bodyPr/>
                    <a:lstStyle/>
                    <a:p>
                      <a:r>
                        <a:rPr lang="en-US" dirty="0" smtClean="0"/>
                        <a:t>78</a:t>
                      </a:r>
                      <a:endParaRPr lang="en-US" dirty="0"/>
                    </a:p>
                  </a:txBody>
                  <a:tcPr/>
                </a:tc>
                <a:tc>
                  <a:txBody>
                    <a:bodyPr/>
                    <a:lstStyle/>
                    <a:p>
                      <a:r>
                        <a:rPr lang="en-US" dirty="0" smtClean="0"/>
                        <a:t>II</a:t>
                      </a:r>
                      <a:endParaRPr lang="en-US" dirty="0"/>
                    </a:p>
                  </a:txBody>
                  <a:tcPr/>
                </a:tc>
                <a:tc>
                  <a:txBody>
                    <a:bodyPr/>
                    <a:lstStyle/>
                    <a:p>
                      <a:r>
                        <a:rPr lang="en-US" dirty="0" smtClean="0"/>
                        <a:t>2</a:t>
                      </a:r>
                      <a:endParaRPr lang="en-US" dirty="0"/>
                    </a:p>
                  </a:txBody>
                  <a:tcPr/>
                </a:tc>
              </a:tr>
              <a:tr h="370840">
                <a:tc>
                  <a:txBody>
                    <a:bodyPr/>
                    <a:lstStyle/>
                    <a:p>
                      <a:r>
                        <a:rPr lang="en-US" dirty="0" smtClean="0"/>
                        <a:t>95</a:t>
                      </a:r>
                      <a:endParaRPr lang="en-US" dirty="0"/>
                    </a:p>
                  </a:txBody>
                  <a:tcPr/>
                </a:tc>
                <a:tc>
                  <a:txBody>
                    <a:bodyPr/>
                    <a:lstStyle/>
                    <a:p>
                      <a:r>
                        <a:rPr lang="en-US" dirty="0" smtClean="0"/>
                        <a:t>II</a:t>
                      </a:r>
                      <a:endParaRPr lang="en-US" dirty="0"/>
                    </a:p>
                  </a:txBody>
                  <a:tcPr/>
                </a:tc>
                <a:tc>
                  <a:txBody>
                    <a:bodyPr/>
                    <a:lstStyle/>
                    <a:p>
                      <a:r>
                        <a:rPr lang="en-US" dirty="0" smtClean="0"/>
                        <a:t>3</a:t>
                      </a:r>
                      <a:endParaRPr lang="en-US" dirty="0"/>
                    </a:p>
                  </a:txBody>
                  <a:tcPr/>
                </a:tc>
              </a:tr>
              <a:tr h="370840">
                <a:tc>
                  <a:txBody>
                    <a:bodyPr/>
                    <a:lstStyle/>
                    <a:p>
                      <a:r>
                        <a:rPr lang="en-US" dirty="0" smtClean="0"/>
                        <a:t>Total</a:t>
                      </a:r>
                      <a:endParaRPr lang="en-US" dirty="0"/>
                    </a:p>
                  </a:txBody>
                  <a:tcPr/>
                </a:tc>
                <a:tc>
                  <a:txBody>
                    <a:bodyPr/>
                    <a:lstStyle/>
                    <a:p>
                      <a:r>
                        <a:rPr lang="en-US" dirty="0" smtClean="0"/>
                        <a:t>IIII </a:t>
                      </a:r>
                      <a:r>
                        <a:rPr lang="en-US" dirty="0" err="1" smtClean="0"/>
                        <a:t>IIII</a:t>
                      </a:r>
                      <a:r>
                        <a:rPr lang="en-US" dirty="0" smtClean="0"/>
                        <a:t> </a:t>
                      </a:r>
                      <a:r>
                        <a:rPr lang="or-IN" dirty="0" smtClean="0"/>
                        <a:t> </a:t>
                      </a:r>
                      <a:r>
                        <a:rPr lang="en-US" dirty="0" smtClean="0"/>
                        <a:t>IIII </a:t>
                      </a:r>
                      <a:r>
                        <a:rPr lang="en-US" dirty="0" err="1" smtClean="0"/>
                        <a:t>IIII</a:t>
                      </a:r>
                      <a:r>
                        <a:rPr lang="en-US" dirty="0" smtClean="0"/>
                        <a:t> </a:t>
                      </a:r>
                      <a:endParaRPr lang="en-US" dirty="0"/>
                    </a:p>
                  </a:txBody>
                  <a:tcPr/>
                </a:tc>
                <a:tc>
                  <a:txBody>
                    <a:bodyPr/>
                    <a:lstStyle/>
                    <a:p>
                      <a:r>
                        <a:rPr lang="or-IN" dirty="0" smtClean="0"/>
                        <a:t>20 </a:t>
                      </a:r>
                      <a:endParaRPr lang="en-US" dirty="0"/>
                    </a:p>
                  </a:txBody>
                  <a:tcPr/>
                </a:tc>
              </a:tr>
            </a:tbl>
          </a:graphicData>
        </a:graphic>
      </p:graphicFrame>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dirty="0" smtClean="0"/>
              <a:t>Dr. Santosh Kumar Meher            santoshmeher.eco@yahoo.com</a:t>
            </a:r>
            <a:endParaRPr lang="en-US" dirty="0"/>
          </a:p>
        </p:txBody>
      </p:sp>
      <p:sp>
        <p:nvSpPr>
          <p:cNvPr id="6" name="Slide Number Placeholder 5"/>
          <p:cNvSpPr>
            <a:spLocks noGrp="1"/>
          </p:cNvSpPr>
          <p:nvPr>
            <p:ph type="sldNum" sz="quarter" idx="12"/>
          </p:nvPr>
        </p:nvSpPr>
        <p:spPr/>
        <p:txBody>
          <a:bodyPr/>
          <a:lstStyle/>
          <a:p>
            <a:fld id="{D7565501-6118-4BB2-8E80-1E0D5AC5369D}" type="slidenum">
              <a:rPr lang="en-US" smtClean="0"/>
              <a:pPr/>
              <a:t>8</a:t>
            </a:fld>
            <a:endParaRPr lang="en-US"/>
          </a:p>
        </p:txBody>
      </p:sp>
      <p:cxnSp>
        <p:nvCxnSpPr>
          <p:cNvPr id="10" name="Straight Connector 9"/>
          <p:cNvCxnSpPr/>
          <p:nvPr/>
        </p:nvCxnSpPr>
        <p:spPr>
          <a:xfrm flipV="1">
            <a:off x="3581400" y="3352800"/>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886200" y="5257800"/>
            <a:ext cx="228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581400" y="5257800"/>
            <a:ext cx="228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495800" y="5181600"/>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191000" y="5181600"/>
            <a:ext cx="228600" cy="152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Handling</a:t>
            </a:r>
            <a:endParaRPr lang="en-US" dirty="0"/>
          </a:p>
        </p:txBody>
      </p:sp>
      <p:sp>
        <p:nvSpPr>
          <p:cNvPr id="3" name="Content Placeholder 2"/>
          <p:cNvSpPr>
            <a:spLocks noGrp="1"/>
          </p:cNvSpPr>
          <p:nvPr>
            <p:ph idx="1"/>
          </p:nvPr>
        </p:nvSpPr>
        <p:spPr/>
        <p:txBody>
          <a:bodyPr/>
          <a:lstStyle/>
          <a:p>
            <a:r>
              <a:rPr lang="en-US" dirty="0" smtClean="0"/>
              <a:t>The tabulated data is presented in terms of diagram. The choice of diagram depends on the nature of the data set.</a:t>
            </a:r>
          </a:p>
          <a:p>
            <a:r>
              <a:rPr lang="en-US" dirty="0" smtClean="0"/>
              <a:t>The tabulated data is treated mathematically too, i.e., by using various mathematical and statistical tools to gather more and subtle information.</a:t>
            </a:r>
          </a:p>
          <a:p>
            <a:pPr>
              <a:buNone/>
            </a:pPr>
            <a:endParaRPr lang="en-US" dirty="0"/>
          </a:p>
        </p:txBody>
      </p:sp>
      <p:sp>
        <p:nvSpPr>
          <p:cNvPr id="4" name="Date Placeholder 3"/>
          <p:cNvSpPr>
            <a:spLocks noGrp="1"/>
          </p:cNvSpPr>
          <p:nvPr>
            <p:ph type="dt" sz="half" idx="10"/>
          </p:nvPr>
        </p:nvSpPr>
        <p:spPr/>
        <p:txBody>
          <a:bodyPr/>
          <a:lstStyle/>
          <a:p>
            <a:fld id="{030D0D0F-0518-46C4-9E29-7121DA4709C9}"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Tabulation of data</a:t>
            </a:r>
            <a:endParaRPr lang="en-US" dirty="0"/>
          </a:p>
        </p:txBody>
      </p:sp>
      <p:sp>
        <p:nvSpPr>
          <p:cNvPr id="3" name="Content Placeholder 2"/>
          <p:cNvSpPr>
            <a:spLocks noGrp="1"/>
          </p:cNvSpPr>
          <p:nvPr>
            <p:ph idx="1"/>
          </p:nvPr>
        </p:nvSpPr>
        <p:spPr>
          <a:xfrm>
            <a:off x="228600" y="914400"/>
            <a:ext cx="8686800" cy="5715000"/>
          </a:xfrm>
        </p:spPr>
        <p:txBody>
          <a:bodyPr>
            <a:normAutofit/>
          </a:bodyPr>
          <a:lstStyle/>
          <a:p>
            <a:r>
              <a:rPr lang="en-US" dirty="0" smtClean="0"/>
              <a:t>Tally bars are used while tabulating the data. The observations or the values obtained for a variable are noted down in a column first. Then, after counting the number of times each observation of value is present in the data set, the tally marks are assigned against each value/observation. </a:t>
            </a:r>
          </a:p>
          <a:p>
            <a:r>
              <a:rPr lang="en-US" dirty="0" smtClean="0"/>
              <a:t>Tally bars are shown in the form of vertical bars, with each bar referring to one unit. So after counting the observations we assign as many vertical bars as the number of times a value is repeated in the data set. </a:t>
            </a:r>
            <a:endParaRPr lang="en-US" dirty="0"/>
          </a:p>
        </p:txBody>
      </p:sp>
      <p:sp>
        <p:nvSpPr>
          <p:cNvPr id="4" name="Date Placeholder 3"/>
          <p:cNvSpPr>
            <a:spLocks noGrp="1"/>
          </p:cNvSpPr>
          <p:nvPr>
            <p:ph type="dt" sz="half" idx="10"/>
          </p:nvPr>
        </p:nvSpPr>
        <p:spPr/>
        <p:txBody>
          <a:bodyPr/>
          <a:lstStyle/>
          <a:p>
            <a:fld id="{E3507738-9195-43F6-A4A8-EACEEDD71621}"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630936"/>
          </a:xfrm>
        </p:spPr>
        <p:txBody>
          <a:bodyPr/>
          <a:lstStyle/>
          <a:p>
            <a:r>
              <a:rPr lang="en-US" dirty="0" smtClean="0"/>
              <a:t>Tally Bars</a:t>
            </a:r>
            <a:endParaRPr lang="en-US" dirty="0"/>
          </a:p>
        </p:txBody>
      </p:sp>
      <p:sp>
        <p:nvSpPr>
          <p:cNvPr id="3" name="Content Placeholder 2"/>
          <p:cNvSpPr>
            <a:spLocks noGrp="1"/>
          </p:cNvSpPr>
          <p:nvPr>
            <p:ph idx="1"/>
          </p:nvPr>
        </p:nvSpPr>
        <p:spPr>
          <a:xfrm>
            <a:off x="228600" y="1219200"/>
            <a:ext cx="8686800" cy="5212560"/>
          </a:xfrm>
        </p:spPr>
        <p:txBody>
          <a:bodyPr>
            <a:normAutofit fontScale="92500" lnSpcReduction="20000"/>
          </a:bodyPr>
          <a:lstStyle/>
          <a:p>
            <a:r>
              <a:rPr lang="en-US" dirty="0" smtClean="0"/>
              <a:t>Each tally bar represents one unit. </a:t>
            </a:r>
          </a:p>
          <a:p>
            <a:r>
              <a:rPr lang="en-US" dirty="0" smtClean="0"/>
              <a:t>It is important to know how tally bars are drawn and assigned to each observation.</a:t>
            </a:r>
          </a:p>
          <a:p>
            <a:r>
              <a:rPr lang="en-US" dirty="0" smtClean="0"/>
              <a:t>When an observation is found only once, we put only one vertical bar or tally bar against it in the second column, i.e., as ‘I’. Similarly, for the observations found twice, thrice or four times in the data set, we put the tally bars as ‘II’, ‘III’ and ‘IIII’ (not IV) respectively. But, when an observation is found to have been repeated five times we draw four vertical bars and cross them by putting a slash, i.e., ‘IIII’. Thus, to represent each five units we put the tally marks as above. To represent six units, add one more vertical bar to the right of ‘IIII’, i.e., writing as ‘IIII I’, and so on.</a:t>
            </a:r>
            <a:endParaRPr lang="en-US" dirty="0"/>
          </a:p>
        </p:txBody>
      </p:sp>
      <p:sp>
        <p:nvSpPr>
          <p:cNvPr id="9" name="Date Placeholder 8"/>
          <p:cNvSpPr>
            <a:spLocks noGrp="1"/>
          </p:cNvSpPr>
          <p:nvPr>
            <p:ph type="dt" sz="half" idx="10"/>
          </p:nvPr>
        </p:nvSpPr>
        <p:spPr/>
        <p:txBody>
          <a:bodyPr/>
          <a:lstStyle/>
          <a:p>
            <a:fld id="{B080ADB0-140D-4109-8A74-651E9FCC473D}" type="datetime2">
              <a:rPr lang="en-US" smtClean="0"/>
              <a:pPr/>
              <a:t>Friday, August 07, 2020</a:t>
            </a:fld>
            <a:endParaRPr lang="en-US"/>
          </a:p>
        </p:txBody>
      </p:sp>
      <p:sp>
        <p:nvSpPr>
          <p:cNvPr id="11" name="Footer Placeholder 10"/>
          <p:cNvSpPr>
            <a:spLocks noGrp="1"/>
          </p:cNvSpPr>
          <p:nvPr>
            <p:ph type="ftr" sz="quarter" idx="11"/>
          </p:nvPr>
        </p:nvSpPr>
        <p:spPr/>
        <p:txBody>
          <a:bodyPr/>
          <a:lstStyle/>
          <a:p>
            <a:r>
              <a:rPr lang="de-DE" smtClean="0"/>
              <a:t>Dr. Santosh Kumar Meher            santoshmeher.eco@yahoo.com</a:t>
            </a:r>
            <a:endParaRPr lang="en-US"/>
          </a:p>
        </p:txBody>
      </p:sp>
      <p:sp>
        <p:nvSpPr>
          <p:cNvPr id="10" name="Slide Number Placeholder 9"/>
          <p:cNvSpPr>
            <a:spLocks noGrp="1"/>
          </p:cNvSpPr>
          <p:nvPr>
            <p:ph type="sldNum" sz="quarter" idx="12"/>
          </p:nvPr>
        </p:nvSpPr>
        <p:spPr/>
        <p:txBody>
          <a:bodyPr/>
          <a:lstStyle/>
          <a:p>
            <a:fld id="{D7565501-6118-4BB2-8E80-1E0D5AC5369D}" type="slidenum">
              <a:rPr lang="en-US" smtClean="0"/>
              <a:pPr/>
              <a:t>11</a:t>
            </a:fld>
            <a:endParaRPr lang="en-US"/>
          </a:p>
        </p:txBody>
      </p:sp>
      <p:cxnSp>
        <p:nvCxnSpPr>
          <p:cNvPr id="6" name="Straight Connector 5"/>
          <p:cNvCxnSpPr/>
          <p:nvPr/>
        </p:nvCxnSpPr>
        <p:spPr>
          <a:xfrm rot="10800000" flipV="1">
            <a:off x="2438400" y="5486400"/>
            <a:ext cx="3048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flipV="1">
            <a:off x="7620000" y="4572000"/>
            <a:ext cx="3048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flipV="1">
            <a:off x="4953000" y="5486400"/>
            <a:ext cx="304800" cy="152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Frequency is calculated for each observation and conventionally noted against it in the immediate next column. It is the alternative way of expressing the number of times an observation is repeated in the data set. </a:t>
            </a:r>
          </a:p>
          <a:p>
            <a:r>
              <a:rPr lang="en-US" dirty="0" smtClean="0"/>
              <a:t>Frequency matches the tally marks.</a:t>
            </a:r>
          </a:p>
          <a:p>
            <a:r>
              <a:rPr lang="en-US" dirty="0" smtClean="0"/>
              <a:t>It is just to express the tally marks in terms of counting numbers.</a:t>
            </a:r>
          </a:p>
          <a:p>
            <a:r>
              <a:rPr lang="en-US" dirty="0" smtClean="0"/>
              <a:t>After assigning frequency against each observation or item we become comfortable with further treatment of the data</a:t>
            </a:r>
            <a:endParaRPr lang="en-US" dirty="0"/>
          </a:p>
        </p:txBody>
      </p:sp>
      <p:sp>
        <p:nvSpPr>
          <p:cNvPr id="4" name="Date Placeholder 3"/>
          <p:cNvSpPr>
            <a:spLocks noGrp="1"/>
          </p:cNvSpPr>
          <p:nvPr>
            <p:ph type="dt" sz="half" idx="10"/>
          </p:nvPr>
        </p:nvSpPr>
        <p:spPr/>
        <p:txBody>
          <a:bodyPr/>
          <a:lstStyle/>
          <a:p>
            <a:fld id="{8FC70AE0-E9F4-4457-B05E-260761C56090}"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b="1" dirty="0" smtClean="0"/>
              <a:t>Frequency Distribution</a:t>
            </a:r>
            <a:endParaRPr lang="en-US" sz="3600" b="1" dirty="0"/>
          </a:p>
        </p:txBody>
      </p:sp>
      <p:sp>
        <p:nvSpPr>
          <p:cNvPr id="3" name="Content Placeholder 2"/>
          <p:cNvSpPr>
            <a:spLocks noGrp="1"/>
          </p:cNvSpPr>
          <p:nvPr>
            <p:ph idx="1"/>
          </p:nvPr>
        </p:nvSpPr>
        <p:spPr>
          <a:xfrm>
            <a:off x="228600" y="914400"/>
            <a:ext cx="8686800" cy="5211763"/>
          </a:xfrm>
        </p:spPr>
        <p:txBody>
          <a:bodyPr>
            <a:normAutofit fontScale="92500"/>
          </a:bodyPr>
          <a:lstStyle/>
          <a:p>
            <a:r>
              <a:rPr lang="en-US" dirty="0" smtClean="0"/>
              <a:t>Distribution of data on the basis of information pertaining to each observation in the data set is done to make the data convenient for further treatment.</a:t>
            </a:r>
          </a:p>
          <a:p>
            <a:r>
              <a:rPr lang="en-US" dirty="0" smtClean="0"/>
              <a:t>Frequency distribution is nothing but presenting data by assigning or noting down frequency against each observation of the variable(s) under investigation.</a:t>
            </a:r>
          </a:p>
          <a:p>
            <a:r>
              <a:rPr lang="en-US" dirty="0" smtClean="0"/>
              <a:t>When none of the item or observation is found to have been repeated, i.e., they are observed only once, there is no need to write a frequency column because here the frequency is one (1) for each observation. Such a distribution of data set is called ‘Individual Series’.</a:t>
            </a:r>
            <a:endParaRPr lang="en-US" dirty="0"/>
          </a:p>
        </p:txBody>
      </p:sp>
      <p:sp>
        <p:nvSpPr>
          <p:cNvPr id="4" name="Date Placeholder 3"/>
          <p:cNvSpPr>
            <a:spLocks noGrp="1"/>
          </p:cNvSpPr>
          <p:nvPr>
            <p:ph type="dt" sz="half" idx="10"/>
          </p:nvPr>
        </p:nvSpPr>
        <p:spPr/>
        <p:txBody>
          <a:bodyPr/>
          <a:lstStyle/>
          <a:p>
            <a:fld id="{11560274-6D7D-4D23-8759-310334987227}"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Frequency Distribution: Types</a:t>
            </a:r>
            <a:endParaRPr lang="en-US" sz="3200" b="1" dirty="0"/>
          </a:p>
        </p:txBody>
      </p:sp>
      <p:sp>
        <p:nvSpPr>
          <p:cNvPr id="3" name="Content Placeholder 2"/>
          <p:cNvSpPr>
            <a:spLocks noGrp="1"/>
          </p:cNvSpPr>
          <p:nvPr>
            <p:ph idx="1"/>
          </p:nvPr>
        </p:nvSpPr>
        <p:spPr/>
        <p:txBody>
          <a:bodyPr>
            <a:normAutofit/>
          </a:bodyPr>
          <a:lstStyle/>
          <a:p>
            <a:r>
              <a:rPr lang="en-US" dirty="0" smtClean="0"/>
              <a:t>Frequency distribution is done in two ways according to the nature of data. This is mostly based on the range of the data, i.e., (Highest value – Lowest Value). The two forms of frequency distribution are:</a:t>
            </a:r>
          </a:p>
          <a:p>
            <a:pPr marL="514350" indent="-514350">
              <a:buFont typeface="+mj-lt"/>
              <a:buAutoNum type="arabicPeriod"/>
            </a:pPr>
            <a:r>
              <a:rPr lang="en-US" dirty="0" smtClean="0"/>
              <a:t>Discrete Frequency Distribution or Discrete Series, and</a:t>
            </a:r>
          </a:p>
          <a:p>
            <a:pPr marL="514350" indent="-514350">
              <a:buFont typeface="+mj-lt"/>
              <a:buAutoNum type="arabicPeriod"/>
            </a:pPr>
            <a:r>
              <a:rPr lang="en-US" dirty="0" smtClean="0"/>
              <a:t>Continuous Frequency Distribution or Continuous Series.</a:t>
            </a:r>
          </a:p>
          <a:p>
            <a:pPr>
              <a:buNone/>
            </a:pPr>
            <a:endParaRPr lang="en-US" dirty="0"/>
          </a:p>
        </p:txBody>
      </p:sp>
      <p:sp>
        <p:nvSpPr>
          <p:cNvPr id="4" name="Date Placeholder 3"/>
          <p:cNvSpPr>
            <a:spLocks noGrp="1"/>
          </p:cNvSpPr>
          <p:nvPr>
            <p:ph type="dt" sz="half" idx="10"/>
          </p:nvPr>
        </p:nvSpPr>
        <p:spPr/>
        <p:txBody>
          <a:bodyPr/>
          <a:lstStyle/>
          <a:p>
            <a:fld id="{0F695B19-E336-4227-881F-360386B50A7B}" type="datetime2">
              <a:rPr lang="en-US" smtClean="0"/>
              <a:pPr/>
              <a:t>Friday, August 07, 2020</a:t>
            </a:fld>
            <a:endParaRPr lang="en-US"/>
          </a:p>
        </p:txBody>
      </p:sp>
      <p:sp>
        <p:nvSpPr>
          <p:cNvPr id="6" name="Footer Placeholder 5"/>
          <p:cNvSpPr>
            <a:spLocks noGrp="1"/>
          </p:cNvSpPr>
          <p:nvPr>
            <p:ph type="ftr" sz="quarter" idx="11"/>
          </p:nvPr>
        </p:nvSpPr>
        <p:spPr/>
        <p:txBody>
          <a:bodyPr/>
          <a:lstStyle/>
          <a:p>
            <a:r>
              <a:rPr lang="de-DE" smtClean="0"/>
              <a:t>Dr. Santosh Kumar Meher            santoshmeher.eco@yahoo.com</a:t>
            </a:r>
            <a:endParaRPr lang="en-US"/>
          </a:p>
        </p:txBody>
      </p:sp>
      <p:sp>
        <p:nvSpPr>
          <p:cNvPr id="5" name="Slide Number Placeholder 4"/>
          <p:cNvSpPr>
            <a:spLocks noGrp="1"/>
          </p:cNvSpPr>
          <p:nvPr>
            <p:ph type="sldNum" sz="quarter" idx="12"/>
          </p:nvPr>
        </p:nvSpPr>
        <p:spPr/>
        <p:txBody>
          <a:bodyPr/>
          <a:lstStyle/>
          <a:p>
            <a:fld id="{D7565501-6118-4BB2-8E80-1E0D5AC5369D}"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630936"/>
          </a:xfrm>
        </p:spPr>
        <p:txBody>
          <a:bodyPr/>
          <a:lstStyle/>
          <a:p>
            <a:r>
              <a:rPr lang="en-US" sz="3600" dirty="0" smtClean="0"/>
              <a:t>Discrete Frequency Distribution</a:t>
            </a:r>
            <a:endParaRPr lang="en-US" sz="3600" dirty="0"/>
          </a:p>
        </p:txBody>
      </p:sp>
      <p:sp>
        <p:nvSpPr>
          <p:cNvPr id="3" name="Content Placeholder 2"/>
          <p:cNvSpPr>
            <a:spLocks noGrp="1"/>
          </p:cNvSpPr>
          <p:nvPr>
            <p:ph idx="1"/>
          </p:nvPr>
        </p:nvSpPr>
        <p:spPr/>
        <p:txBody>
          <a:bodyPr>
            <a:normAutofit fontScale="92500" lnSpcReduction="20000"/>
          </a:bodyPr>
          <a:lstStyle/>
          <a:p>
            <a:r>
              <a:rPr lang="en-US" dirty="0" smtClean="0"/>
              <a:t>In a discrete frequency distribution, frequencies are distributed among the discrete variables. This is presented in the table by writing down the </a:t>
            </a:r>
            <a:r>
              <a:rPr lang="en-US" dirty="0" err="1" smtClean="0"/>
              <a:t>variate</a:t>
            </a:r>
            <a:r>
              <a:rPr lang="en-US" dirty="0" smtClean="0"/>
              <a:t> values in one column and noting down the frequencies against the </a:t>
            </a:r>
            <a:r>
              <a:rPr lang="en-US" dirty="0" err="1" smtClean="0"/>
              <a:t>variate</a:t>
            </a:r>
            <a:r>
              <a:rPr lang="en-US" dirty="0" smtClean="0"/>
              <a:t> values in the next column. Thus, there are two columns with headings </a:t>
            </a:r>
            <a:r>
              <a:rPr lang="en-US" i="1" dirty="0" smtClean="0"/>
              <a:t>‘</a:t>
            </a:r>
            <a:r>
              <a:rPr lang="en-US" i="1" dirty="0" smtClean="0">
                <a:solidFill>
                  <a:srgbClr val="FF0000"/>
                </a:solidFill>
              </a:rPr>
              <a:t>X’</a:t>
            </a:r>
            <a:r>
              <a:rPr lang="en-US" dirty="0" smtClean="0"/>
              <a:t> and </a:t>
            </a:r>
            <a:r>
              <a:rPr lang="en-US" dirty="0" smtClean="0">
                <a:solidFill>
                  <a:srgbClr val="FF0000"/>
                </a:solidFill>
              </a:rPr>
              <a:t>‘</a:t>
            </a:r>
            <a:r>
              <a:rPr lang="en-US" i="1" dirty="0" smtClean="0">
                <a:solidFill>
                  <a:srgbClr val="FF0000"/>
                </a:solidFill>
              </a:rPr>
              <a:t>f’</a:t>
            </a:r>
            <a:r>
              <a:rPr lang="en-US" i="1" dirty="0" smtClean="0"/>
              <a:t>.</a:t>
            </a:r>
          </a:p>
          <a:p>
            <a:r>
              <a:rPr lang="en-US" i="1" dirty="0" smtClean="0"/>
              <a:t>‘X’  </a:t>
            </a:r>
            <a:r>
              <a:rPr lang="en-US" dirty="0" smtClean="0"/>
              <a:t>denotes the variable that takes a number of </a:t>
            </a:r>
            <a:r>
              <a:rPr lang="en-US" dirty="0" err="1" smtClean="0"/>
              <a:t>variate</a:t>
            </a:r>
            <a:r>
              <a:rPr lang="en-US" dirty="0" smtClean="0"/>
              <a:t> values (called observations) and ‘</a:t>
            </a:r>
            <a:r>
              <a:rPr lang="en-US" i="1" dirty="0" smtClean="0"/>
              <a:t>f’ </a:t>
            </a:r>
            <a:r>
              <a:rPr lang="en-US" dirty="0" smtClean="0"/>
              <a:t>denotes frequency.</a:t>
            </a:r>
          </a:p>
          <a:p>
            <a:r>
              <a:rPr lang="en-US" dirty="0" smtClean="0"/>
              <a:t>The sum total of frequencies is equal to the number of observations or items.</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Continuous Frequency Distribution</a:t>
            </a:r>
            <a:endParaRPr lang="en-US" sz="3200" dirty="0"/>
          </a:p>
        </p:txBody>
      </p:sp>
      <p:sp>
        <p:nvSpPr>
          <p:cNvPr id="3" name="Content Placeholder 2"/>
          <p:cNvSpPr>
            <a:spLocks noGrp="1"/>
          </p:cNvSpPr>
          <p:nvPr>
            <p:ph idx="1"/>
          </p:nvPr>
        </p:nvSpPr>
        <p:spPr/>
        <p:txBody>
          <a:bodyPr>
            <a:normAutofit lnSpcReduction="10000"/>
          </a:bodyPr>
          <a:lstStyle/>
          <a:p>
            <a:r>
              <a:rPr lang="en-US" dirty="0" smtClean="0"/>
              <a:t>In a continuous frequency distribution the frequencies are distributed among class intervals, i.e., assigning the total frequency of all observations lying within a given range or limit defined by the class interval.</a:t>
            </a:r>
          </a:p>
          <a:p>
            <a:r>
              <a:rPr lang="en-US" dirty="0" smtClean="0"/>
              <a:t>Lower  and upper limits of the class interval</a:t>
            </a:r>
          </a:p>
          <a:p>
            <a:r>
              <a:rPr lang="en-US" dirty="0" smtClean="0"/>
              <a:t>Within the class interval the frequency assigned against it is assumed to be equally distributed among the </a:t>
            </a:r>
            <a:r>
              <a:rPr lang="en-US" dirty="0" err="1" smtClean="0"/>
              <a:t>variate</a:t>
            </a:r>
            <a:r>
              <a:rPr lang="en-US" dirty="0" smtClean="0"/>
              <a:t> values that are expected to lie within it.</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Equal Class intervals</a:t>
            </a:r>
            <a:endParaRPr lang="en-US" dirty="0"/>
          </a:p>
        </p:txBody>
      </p:sp>
      <p:graphicFrame>
        <p:nvGraphicFramePr>
          <p:cNvPr id="7" name="Content Placeholder 6"/>
          <p:cNvGraphicFramePr>
            <a:graphicFrameLocks noGrp="1"/>
          </p:cNvGraphicFramePr>
          <p:nvPr>
            <p:ph idx="1"/>
          </p:nvPr>
        </p:nvGraphicFramePr>
        <p:xfrm>
          <a:off x="914400" y="1784350"/>
          <a:ext cx="5181600" cy="2595880"/>
        </p:xfrm>
        <a:graphic>
          <a:graphicData uri="http://schemas.openxmlformats.org/drawingml/2006/table">
            <a:tbl>
              <a:tblPr firstRow="1" bandRow="1">
                <a:tableStyleId>{5C22544A-7EE6-4342-B048-85BDC9FD1C3A}</a:tableStyleId>
              </a:tblPr>
              <a:tblGrid>
                <a:gridCol w="2590800"/>
                <a:gridCol w="2590800"/>
              </a:tblGrid>
              <a:tr h="370840">
                <a:tc>
                  <a:txBody>
                    <a:bodyPr/>
                    <a:lstStyle/>
                    <a:p>
                      <a:r>
                        <a:rPr lang="en-US" dirty="0" smtClean="0"/>
                        <a:t>Class</a:t>
                      </a:r>
                      <a:endParaRPr lang="en-US" dirty="0"/>
                    </a:p>
                  </a:txBody>
                  <a:tcPr/>
                </a:tc>
                <a:tc>
                  <a:txBody>
                    <a:bodyPr/>
                    <a:lstStyle/>
                    <a:p>
                      <a:r>
                        <a:rPr lang="en-US" dirty="0" smtClean="0"/>
                        <a:t>Frequency</a:t>
                      </a:r>
                      <a:endParaRPr lang="en-US" dirty="0"/>
                    </a:p>
                  </a:txBody>
                  <a:tcPr/>
                </a:tc>
              </a:tr>
              <a:tr h="370840">
                <a:tc>
                  <a:txBody>
                    <a:bodyPr/>
                    <a:lstStyle/>
                    <a:p>
                      <a:r>
                        <a:rPr lang="en-US" dirty="0" smtClean="0"/>
                        <a:t>0-10</a:t>
                      </a:r>
                      <a:endParaRPr lang="en-US" dirty="0"/>
                    </a:p>
                  </a:txBody>
                  <a:tcPr/>
                </a:tc>
                <a:tc>
                  <a:txBody>
                    <a:bodyPr/>
                    <a:lstStyle/>
                    <a:p>
                      <a:r>
                        <a:rPr lang="en-US" dirty="0" smtClean="0"/>
                        <a:t>5</a:t>
                      </a:r>
                      <a:endParaRPr lang="en-US" dirty="0"/>
                    </a:p>
                  </a:txBody>
                  <a:tcPr/>
                </a:tc>
              </a:tr>
              <a:tr h="370840">
                <a:tc>
                  <a:txBody>
                    <a:bodyPr/>
                    <a:lstStyle/>
                    <a:p>
                      <a:r>
                        <a:rPr lang="en-US" dirty="0" smtClean="0"/>
                        <a:t>10-20</a:t>
                      </a:r>
                      <a:endParaRPr lang="en-US" dirty="0"/>
                    </a:p>
                  </a:txBody>
                  <a:tcPr/>
                </a:tc>
                <a:tc>
                  <a:txBody>
                    <a:bodyPr/>
                    <a:lstStyle/>
                    <a:p>
                      <a:r>
                        <a:rPr lang="en-US" dirty="0" smtClean="0"/>
                        <a:t>3</a:t>
                      </a:r>
                      <a:endParaRPr lang="en-US" dirty="0"/>
                    </a:p>
                  </a:txBody>
                  <a:tcPr/>
                </a:tc>
              </a:tr>
              <a:tr h="370840">
                <a:tc>
                  <a:txBody>
                    <a:bodyPr/>
                    <a:lstStyle/>
                    <a:p>
                      <a:r>
                        <a:rPr lang="en-US" dirty="0" smtClean="0"/>
                        <a:t>20-30</a:t>
                      </a:r>
                      <a:endParaRPr lang="en-US" dirty="0"/>
                    </a:p>
                  </a:txBody>
                  <a:tcPr/>
                </a:tc>
                <a:tc>
                  <a:txBody>
                    <a:bodyPr/>
                    <a:lstStyle/>
                    <a:p>
                      <a:r>
                        <a:rPr lang="en-US" dirty="0" smtClean="0"/>
                        <a:t>8</a:t>
                      </a:r>
                      <a:endParaRPr lang="en-US" dirty="0"/>
                    </a:p>
                  </a:txBody>
                  <a:tcPr/>
                </a:tc>
              </a:tr>
              <a:tr h="370840">
                <a:tc>
                  <a:txBody>
                    <a:bodyPr/>
                    <a:lstStyle/>
                    <a:p>
                      <a:r>
                        <a:rPr lang="en-US" dirty="0" smtClean="0"/>
                        <a:t>30-40</a:t>
                      </a:r>
                      <a:endParaRPr lang="en-US" dirty="0"/>
                    </a:p>
                  </a:txBody>
                  <a:tcPr/>
                </a:tc>
                <a:tc>
                  <a:txBody>
                    <a:bodyPr/>
                    <a:lstStyle/>
                    <a:p>
                      <a:r>
                        <a:rPr lang="en-US" dirty="0" smtClean="0"/>
                        <a:t>2</a:t>
                      </a:r>
                      <a:endParaRPr lang="en-US" dirty="0"/>
                    </a:p>
                  </a:txBody>
                  <a:tcPr/>
                </a:tc>
              </a:tr>
              <a:tr h="370840">
                <a:tc>
                  <a:txBody>
                    <a:bodyPr/>
                    <a:lstStyle/>
                    <a:p>
                      <a:r>
                        <a:rPr lang="en-US" dirty="0" smtClean="0"/>
                        <a:t>40-50</a:t>
                      </a:r>
                      <a:endParaRPr lang="en-US" dirty="0"/>
                    </a:p>
                  </a:txBody>
                  <a:tcPr/>
                </a:tc>
                <a:tc>
                  <a:txBody>
                    <a:bodyPr/>
                    <a:lstStyle/>
                    <a:p>
                      <a:r>
                        <a:rPr lang="en-US" dirty="0" smtClean="0"/>
                        <a:t>0*</a:t>
                      </a:r>
                      <a:endParaRPr lang="en-US" dirty="0"/>
                    </a:p>
                  </a:txBody>
                  <a:tcPr/>
                </a:tc>
              </a:tr>
              <a:tr h="370840">
                <a:tc>
                  <a:txBody>
                    <a:bodyPr/>
                    <a:lstStyle/>
                    <a:p>
                      <a:r>
                        <a:rPr lang="en-US" dirty="0" smtClean="0"/>
                        <a:t>50-60</a:t>
                      </a:r>
                      <a:endParaRPr lang="en-US" dirty="0"/>
                    </a:p>
                  </a:txBody>
                  <a:tcPr/>
                </a:tc>
                <a:tc>
                  <a:txBody>
                    <a:bodyPr/>
                    <a:lstStyle/>
                    <a:p>
                      <a:r>
                        <a:rPr lang="en-US" dirty="0" smtClean="0"/>
                        <a:t>5</a:t>
                      </a:r>
                      <a:endParaRPr lang="en-US" dirty="0"/>
                    </a:p>
                  </a:txBody>
                  <a:tcPr/>
                </a:tc>
              </a:tr>
            </a:tbl>
          </a:graphicData>
        </a:graphic>
      </p:graphicFrame>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Unequal Class intervals</a:t>
            </a:r>
            <a:endParaRPr lang="en-US" dirty="0"/>
          </a:p>
        </p:txBody>
      </p:sp>
      <p:graphicFrame>
        <p:nvGraphicFramePr>
          <p:cNvPr id="7" name="Content Placeholder 6"/>
          <p:cNvGraphicFramePr>
            <a:graphicFrameLocks noGrp="1"/>
          </p:cNvGraphicFramePr>
          <p:nvPr>
            <p:ph idx="1"/>
          </p:nvPr>
        </p:nvGraphicFramePr>
        <p:xfrm>
          <a:off x="914400" y="1784350"/>
          <a:ext cx="7772400" cy="2595880"/>
        </p:xfrm>
        <a:graphic>
          <a:graphicData uri="http://schemas.openxmlformats.org/drawingml/2006/table">
            <a:tbl>
              <a:tblPr firstRow="1" bandRow="1">
                <a:tableStyleId>{5C22544A-7EE6-4342-B048-85BDC9FD1C3A}</a:tableStyleId>
              </a:tblPr>
              <a:tblGrid>
                <a:gridCol w="3886200"/>
                <a:gridCol w="3886200"/>
              </a:tblGrid>
              <a:tr h="370840">
                <a:tc>
                  <a:txBody>
                    <a:bodyPr/>
                    <a:lstStyle/>
                    <a:p>
                      <a:r>
                        <a:rPr lang="en-US" dirty="0" smtClean="0"/>
                        <a:t>Class</a:t>
                      </a:r>
                      <a:endParaRPr lang="en-US" dirty="0"/>
                    </a:p>
                  </a:txBody>
                  <a:tcPr/>
                </a:tc>
                <a:tc>
                  <a:txBody>
                    <a:bodyPr/>
                    <a:lstStyle/>
                    <a:p>
                      <a:r>
                        <a:rPr lang="en-US" dirty="0" smtClean="0"/>
                        <a:t>Frequency</a:t>
                      </a:r>
                      <a:endParaRPr lang="en-US" dirty="0"/>
                    </a:p>
                  </a:txBody>
                  <a:tcPr/>
                </a:tc>
              </a:tr>
              <a:tr h="370840">
                <a:tc>
                  <a:txBody>
                    <a:bodyPr/>
                    <a:lstStyle/>
                    <a:p>
                      <a:r>
                        <a:rPr lang="en-US" dirty="0" smtClean="0"/>
                        <a:t>0-10</a:t>
                      </a:r>
                      <a:endParaRPr lang="en-US" dirty="0"/>
                    </a:p>
                  </a:txBody>
                  <a:tcPr/>
                </a:tc>
                <a:tc>
                  <a:txBody>
                    <a:bodyPr/>
                    <a:lstStyle/>
                    <a:p>
                      <a:r>
                        <a:rPr lang="en-US" dirty="0" smtClean="0"/>
                        <a:t>5</a:t>
                      </a:r>
                      <a:endParaRPr lang="en-US" dirty="0"/>
                    </a:p>
                  </a:txBody>
                  <a:tcPr/>
                </a:tc>
              </a:tr>
              <a:tr h="370840">
                <a:tc>
                  <a:txBody>
                    <a:bodyPr/>
                    <a:lstStyle/>
                    <a:p>
                      <a:r>
                        <a:rPr lang="en-US" dirty="0" smtClean="0"/>
                        <a:t>10-30</a:t>
                      </a:r>
                      <a:endParaRPr lang="en-US" dirty="0"/>
                    </a:p>
                  </a:txBody>
                  <a:tcPr/>
                </a:tc>
                <a:tc>
                  <a:txBody>
                    <a:bodyPr/>
                    <a:lstStyle/>
                    <a:p>
                      <a:r>
                        <a:rPr lang="en-US" dirty="0" smtClean="0"/>
                        <a:t>2</a:t>
                      </a:r>
                      <a:endParaRPr lang="en-US" dirty="0"/>
                    </a:p>
                  </a:txBody>
                  <a:tcPr/>
                </a:tc>
              </a:tr>
              <a:tr h="370840">
                <a:tc>
                  <a:txBody>
                    <a:bodyPr/>
                    <a:lstStyle/>
                    <a:p>
                      <a:r>
                        <a:rPr lang="en-US" dirty="0" smtClean="0"/>
                        <a:t>30-45</a:t>
                      </a:r>
                      <a:endParaRPr lang="en-US" dirty="0"/>
                    </a:p>
                  </a:txBody>
                  <a:tcPr/>
                </a:tc>
                <a:tc>
                  <a:txBody>
                    <a:bodyPr/>
                    <a:lstStyle/>
                    <a:p>
                      <a:r>
                        <a:rPr lang="en-US" dirty="0" smtClean="0"/>
                        <a:t>6</a:t>
                      </a:r>
                      <a:endParaRPr lang="en-US" dirty="0"/>
                    </a:p>
                  </a:txBody>
                  <a:tcPr/>
                </a:tc>
              </a:tr>
              <a:tr h="370840">
                <a:tc>
                  <a:txBody>
                    <a:bodyPr/>
                    <a:lstStyle/>
                    <a:p>
                      <a:r>
                        <a:rPr lang="en-US" dirty="0" smtClean="0"/>
                        <a:t>45-80</a:t>
                      </a:r>
                      <a:endParaRPr lang="en-US" dirty="0"/>
                    </a:p>
                  </a:txBody>
                  <a:tcPr/>
                </a:tc>
                <a:tc>
                  <a:txBody>
                    <a:bodyPr/>
                    <a:lstStyle/>
                    <a:p>
                      <a:r>
                        <a:rPr lang="en-US" dirty="0" smtClean="0"/>
                        <a:t>3</a:t>
                      </a:r>
                      <a:endParaRPr lang="en-US" dirty="0"/>
                    </a:p>
                  </a:txBody>
                  <a:tcPr/>
                </a:tc>
              </a:tr>
              <a:tr h="370840">
                <a:tc>
                  <a:txBody>
                    <a:bodyPr/>
                    <a:lstStyle/>
                    <a:p>
                      <a:r>
                        <a:rPr lang="en-US" dirty="0" smtClean="0"/>
                        <a:t>80-90</a:t>
                      </a:r>
                      <a:endParaRPr lang="en-US" dirty="0"/>
                    </a:p>
                  </a:txBody>
                  <a:tcPr/>
                </a:tc>
                <a:tc>
                  <a:txBody>
                    <a:bodyPr/>
                    <a:lstStyle/>
                    <a:p>
                      <a:r>
                        <a:rPr lang="en-US" dirty="0" smtClean="0"/>
                        <a:t>2</a:t>
                      </a:r>
                      <a:endParaRPr lang="en-US" dirty="0"/>
                    </a:p>
                  </a:txBody>
                  <a:tcPr/>
                </a:tc>
              </a:tr>
              <a:tr h="370840">
                <a:tc>
                  <a:txBody>
                    <a:bodyPr/>
                    <a:lstStyle/>
                    <a:p>
                      <a:r>
                        <a:rPr lang="en-US" dirty="0" smtClean="0"/>
                        <a:t>90-100</a:t>
                      </a:r>
                      <a:endParaRPr lang="en-US" dirty="0"/>
                    </a:p>
                  </a:txBody>
                  <a:tcPr/>
                </a:tc>
                <a:tc>
                  <a:txBody>
                    <a:bodyPr/>
                    <a:lstStyle/>
                    <a:p>
                      <a:r>
                        <a:rPr lang="en-US" dirty="0" smtClean="0"/>
                        <a:t>1</a:t>
                      </a:r>
                      <a:endParaRPr lang="en-US" dirty="0"/>
                    </a:p>
                  </a:txBody>
                  <a:tcPr/>
                </a:tc>
              </a:tr>
            </a:tbl>
          </a:graphicData>
        </a:graphic>
      </p:graphicFrame>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800" b="1" dirty="0" smtClean="0"/>
              <a:t>Frequency Distribution versus Probability Distribution</a:t>
            </a:r>
            <a:endParaRPr lang="en-US" sz="2800" b="1" dirty="0"/>
          </a:p>
        </p:txBody>
      </p:sp>
      <p:sp>
        <p:nvSpPr>
          <p:cNvPr id="3" name="Content Placeholder 2"/>
          <p:cNvSpPr>
            <a:spLocks noGrp="1"/>
          </p:cNvSpPr>
          <p:nvPr>
            <p:ph idx="1"/>
          </p:nvPr>
        </p:nvSpPr>
        <p:spPr>
          <a:xfrm>
            <a:off x="152400" y="1371600"/>
            <a:ext cx="8763000" cy="4876800"/>
          </a:xfrm>
        </p:spPr>
        <p:txBody>
          <a:bodyPr>
            <a:normAutofit fontScale="70000" lnSpcReduction="20000"/>
          </a:bodyPr>
          <a:lstStyle/>
          <a:p>
            <a:pPr>
              <a:buNone/>
            </a:pPr>
            <a:r>
              <a:rPr lang="en-US" dirty="0" smtClean="0"/>
              <a:t>	A simple distinction between frequency distribution and probability distribution can be given as follows:</a:t>
            </a:r>
          </a:p>
          <a:p>
            <a:r>
              <a:rPr lang="en-US" dirty="0" smtClean="0"/>
              <a:t>Frequency distribution is a systematic presentation of data by distributing the total frequency among various observations (or assigning frequencies to the various observations according to the number of times the variables are present in the data set each). Here we deal with the variable whose outcomes are certain. There is no ambiguity in accepting these values since they have already occurred in the data set.</a:t>
            </a:r>
          </a:p>
          <a:p>
            <a:r>
              <a:rPr lang="en-US" dirty="0" smtClean="0"/>
              <a:t>Probability distribution is the nature of distribution whereby the probabilities in stead of frequencies are assigned to the values of a variable (observation). Probability distribution deals with the variables which occur by chance. Therefore, when the </a:t>
            </a:r>
            <a:r>
              <a:rPr lang="en-US" dirty="0" err="1" smtClean="0"/>
              <a:t>variate</a:t>
            </a:r>
            <a:r>
              <a:rPr lang="en-US" dirty="0" smtClean="0"/>
              <a:t> values are represented with their respective probabilities it becomes a probability distribution. Here we can not say that the value has occurred this or that number of times with certainty because it is an outcome of a chance event. Only we can mention the probability against value. Such variables are called random variables.</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smtClean="0"/>
              <a:t>Cumulative Frequency</a:t>
            </a:r>
            <a:endParaRPr lang="en-US" dirty="0"/>
          </a:p>
        </p:txBody>
      </p:sp>
      <p:sp>
        <p:nvSpPr>
          <p:cNvPr id="3" name="Content Placeholder 2"/>
          <p:cNvSpPr>
            <a:spLocks noGrp="1"/>
          </p:cNvSpPr>
          <p:nvPr>
            <p:ph idx="1"/>
          </p:nvPr>
        </p:nvSpPr>
        <p:spPr>
          <a:xfrm>
            <a:off x="228600" y="1066800"/>
            <a:ext cx="8686800" cy="5257800"/>
          </a:xfrm>
        </p:spPr>
        <p:txBody>
          <a:bodyPr>
            <a:normAutofit fontScale="85000" lnSpcReduction="10000"/>
          </a:bodyPr>
          <a:lstStyle/>
          <a:p>
            <a:r>
              <a:rPr lang="en-US" dirty="0" smtClean="0"/>
              <a:t>Cumulative frequency of an observation is obtained by adding together the frequency of that observation with the frequencies of the observations that lie in the lower end of the distribution, i.e., whose values are less than the observation.</a:t>
            </a:r>
          </a:p>
          <a:p>
            <a:r>
              <a:rPr lang="en-US" dirty="0" smtClean="0"/>
              <a:t>The cumulative frequency of the last item/observation (i.e., the observation at the highest extreme of the distribution) is equal to the total frequency of the distribution.</a:t>
            </a:r>
          </a:p>
          <a:p>
            <a:r>
              <a:rPr lang="en-US" dirty="0" smtClean="0"/>
              <a:t>Thus we can define frequency distribution as presenting the data on the basis of the distribution of total frequency among various observations as revealed by the data.</a:t>
            </a:r>
          </a:p>
          <a:p>
            <a:r>
              <a:rPr lang="en-US" dirty="0" smtClean="0"/>
              <a:t>The above description implies that cumulative frequency is calculated in case of the numerical data. </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Cumulative Frequency Table</a:t>
            </a:r>
            <a:endParaRPr lang="en-US" dirty="0"/>
          </a:p>
        </p:txBody>
      </p:sp>
      <p:graphicFrame>
        <p:nvGraphicFramePr>
          <p:cNvPr id="7" name="Content Placeholder 6"/>
          <p:cNvGraphicFramePr>
            <a:graphicFrameLocks noGrp="1"/>
          </p:cNvGraphicFramePr>
          <p:nvPr>
            <p:ph idx="1"/>
          </p:nvPr>
        </p:nvGraphicFramePr>
        <p:xfrm>
          <a:off x="914400" y="1784350"/>
          <a:ext cx="7772400" cy="4079240"/>
        </p:xfrm>
        <a:graphic>
          <a:graphicData uri="http://schemas.openxmlformats.org/drawingml/2006/table">
            <a:tbl>
              <a:tblPr firstRow="1" bandRow="1">
                <a:tableStyleId>{5C22544A-7EE6-4342-B048-85BDC9FD1C3A}</a:tableStyleId>
              </a:tblPr>
              <a:tblGrid>
                <a:gridCol w="2590800"/>
                <a:gridCol w="2590800"/>
                <a:gridCol w="2590800"/>
              </a:tblGrid>
              <a:tr h="370840">
                <a:tc>
                  <a:txBody>
                    <a:bodyPr/>
                    <a:lstStyle/>
                    <a:p>
                      <a:r>
                        <a:rPr lang="en-US" dirty="0" smtClean="0"/>
                        <a:t>Values</a:t>
                      </a:r>
                      <a:endParaRPr lang="en-US" dirty="0"/>
                    </a:p>
                  </a:txBody>
                  <a:tcPr/>
                </a:tc>
                <a:tc>
                  <a:txBody>
                    <a:bodyPr/>
                    <a:lstStyle/>
                    <a:p>
                      <a:r>
                        <a:rPr lang="en-US" dirty="0" smtClean="0"/>
                        <a:t>Frequency</a:t>
                      </a:r>
                      <a:endParaRPr lang="en-US" dirty="0"/>
                    </a:p>
                  </a:txBody>
                  <a:tcPr/>
                </a:tc>
                <a:tc>
                  <a:txBody>
                    <a:bodyPr/>
                    <a:lstStyle/>
                    <a:p>
                      <a:r>
                        <a:rPr lang="en-US" dirty="0" smtClean="0"/>
                        <a:t>Cumulative frequency</a:t>
                      </a:r>
                      <a:endParaRPr lang="en-US" dirty="0"/>
                    </a:p>
                  </a:txBody>
                  <a:tcPr/>
                </a:tc>
              </a:tr>
              <a:tr h="370840">
                <a:tc>
                  <a:txBody>
                    <a:bodyPr/>
                    <a:lstStyle/>
                    <a:p>
                      <a:r>
                        <a:rPr lang="en-US" dirty="0" smtClean="0"/>
                        <a:t>10</a:t>
                      </a:r>
                      <a:endParaRPr lang="en-US" dirty="0"/>
                    </a:p>
                  </a:txBody>
                  <a:tcPr/>
                </a:tc>
                <a:tc>
                  <a:txBody>
                    <a:bodyPr/>
                    <a:lstStyle/>
                    <a:p>
                      <a:r>
                        <a:rPr lang="en-US" dirty="0" smtClean="0"/>
                        <a:t>5</a:t>
                      </a:r>
                      <a:endParaRPr lang="en-US" dirty="0"/>
                    </a:p>
                  </a:txBody>
                  <a:tcPr/>
                </a:tc>
                <a:tc>
                  <a:txBody>
                    <a:bodyPr/>
                    <a:lstStyle/>
                    <a:p>
                      <a:r>
                        <a:rPr lang="en-US" dirty="0" smtClean="0"/>
                        <a:t>5</a:t>
                      </a:r>
                      <a:endParaRPr lang="en-US" dirty="0"/>
                    </a:p>
                  </a:txBody>
                  <a:tcPr/>
                </a:tc>
              </a:tr>
              <a:tr h="370840">
                <a:tc>
                  <a:txBody>
                    <a:bodyPr/>
                    <a:lstStyle/>
                    <a:p>
                      <a:r>
                        <a:rPr lang="en-US" dirty="0" smtClean="0"/>
                        <a:t>11</a:t>
                      </a:r>
                      <a:endParaRPr lang="en-US" dirty="0"/>
                    </a:p>
                  </a:txBody>
                  <a:tcPr/>
                </a:tc>
                <a:tc>
                  <a:txBody>
                    <a:bodyPr/>
                    <a:lstStyle/>
                    <a:p>
                      <a:r>
                        <a:rPr lang="en-US" dirty="0" smtClean="0"/>
                        <a:t>3</a:t>
                      </a:r>
                      <a:endParaRPr lang="en-US" dirty="0"/>
                    </a:p>
                  </a:txBody>
                  <a:tcPr/>
                </a:tc>
                <a:tc>
                  <a:txBody>
                    <a:bodyPr/>
                    <a:lstStyle/>
                    <a:p>
                      <a:r>
                        <a:rPr lang="en-US" dirty="0" smtClean="0"/>
                        <a:t>8</a:t>
                      </a:r>
                      <a:endParaRPr lang="en-US" dirty="0"/>
                    </a:p>
                  </a:txBody>
                  <a:tcPr/>
                </a:tc>
              </a:tr>
              <a:tr h="370840">
                <a:tc>
                  <a:txBody>
                    <a:bodyPr/>
                    <a:lstStyle/>
                    <a:p>
                      <a:r>
                        <a:rPr lang="en-US" dirty="0" smtClean="0"/>
                        <a:t>12</a:t>
                      </a:r>
                      <a:endParaRPr lang="en-US" dirty="0"/>
                    </a:p>
                  </a:txBody>
                  <a:tcPr/>
                </a:tc>
                <a:tc>
                  <a:txBody>
                    <a:bodyPr/>
                    <a:lstStyle/>
                    <a:p>
                      <a:r>
                        <a:rPr lang="en-US" dirty="0" smtClean="0"/>
                        <a:t>7</a:t>
                      </a:r>
                      <a:endParaRPr lang="en-US" dirty="0"/>
                    </a:p>
                  </a:txBody>
                  <a:tcPr/>
                </a:tc>
                <a:tc>
                  <a:txBody>
                    <a:bodyPr/>
                    <a:lstStyle/>
                    <a:p>
                      <a:r>
                        <a:rPr lang="en-US" dirty="0" smtClean="0"/>
                        <a:t>15</a:t>
                      </a:r>
                      <a:endParaRPr lang="en-US" dirty="0"/>
                    </a:p>
                  </a:txBody>
                  <a:tcPr/>
                </a:tc>
              </a:tr>
              <a:tr h="370840">
                <a:tc>
                  <a:txBody>
                    <a:bodyPr/>
                    <a:lstStyle/>
                    <a:p>
                      <a:r>
                        <a:rPr lang="en-US" dirty="0" smtClean="0"/>
                        <a:t>15</a:t>
                      </a:r>
                      <a:endParaRPr lang="en-US" dirty="0"/>
                    </a:p>
                  </a:txBody>
                  <a:tcPr/>
                </a:tc>
                <a:tc>
                  <a:txBody>
                    <a:bodyPr/>
                    <a:lstStyle/>
                    <a:p>
                      <a:r>
                        <a:rPr lang="en-US" dirty="0" smtClean="0"/>
                        <a:t>2</a:t>
                      </a:r>
                      <a:endParaRPr lang="en-US" dirty="0"/>
                    </a:p>
                  </a:txBody>
                  <a:tcPr/>
                </a:tc>
                <a:tc>
                  <a:txBody>
                    <a:bodyPr/>
                    <a:lstStyle/>
                    <a:p>
                      <a:r>
                        <a:rPr lang="en-US" dirty="0" smtClean="0"/>
                        <a:t>17</a:t>
                      </a:r>
                      <a:endParaRPr lang="en-US" dirty="0"/>
                    </a:p>
                  </a:txBody>
                  <a:tcPr/>
                </a:tc>
              </a:tr>
              <a:tr h="370840">
                <a:tc>
                  <a:txBody>
                    <a:bodyPr/>
                    <a:lstStyle/>
                    <a:p>
                      <a:r>
                        <a:rPr lang="en-US" dirty="0" smtClean="0"/>
                        <a:t>20</a:t>
                      </a:r>
                      <a:endParaRPr lang="en-US" dirty="0"/>
                    </a:p>
                  </a:txBody>
                  <a:tcPr/>
                </a:tc>
                <a:tc>
                  <a:txBody>
                    <a:bodyPr/>
                    <a:lstStyle/>
                    <a:p>
                      <a:r>
                        <a:rPr lang="en-US" dirty="0" smtClean="0"/>
                        <a:t>1</a:t>
                      </a:r>
                      <a:endParaRPr lang="en-US" dirty="0"/>
                    </a:p>
                  </a:txBody>
                  <a:tcPr/>
                </a:tc>
                <a:tc>
                  <a:txBody>
                    <a:bodyPr/>
                    <a:lstStyle/>
                    <a:p>
                      <a:r>
                        <a:rPr lang="en-US" dirty="0" smtClean="0"/>
                        <a:t>18</a:t>
                      </a:r>
                      <a:endParaRPr lang="en-US" dirty="0"/>
                    </a:p>
                  </a:txBody>
                  <a:tcPr/>
                </a:tc>
              </a:tr>
              <a:tr h="370840">
                <a:tc>
                  <a:txBody>
                    <a:bodyPr/>
                    <a:lstStyle/>
                    <a:p>
                      <a:r>
                        <a:rPr lang="en-US" dirty="0" smtClean="0"/>
                        <a:t>28</a:t>
                      </a:r>
                      <a:endParaRPr lang="en-US" dirty="0"/>
                    </a:p>
                  </a:txBody>
                  <a:tcPr/>
                </a:tc>
                <a:tc>
                  <a:txBody>
                    <a:bodyPr/>
                    <a:lstStyle/>
                    <a:p>
                      <a:r>
                        <a:rPr lang="en-US" dirty="0" smtClean="0"/>
                        <a:t>8</a:t>
                      </a:r>
                      <a:endParaRPr lang="en-US" dirty="0"/>
                    </a:p>
                  </a:txBody>
                  <a:tcPr/>
                </a:tc>
                <a:tc>
                  <a:txBody>
                    <a:bodyPr/>
                    <a:lstStyle/>
                    <a:p>
                      <a:r>
                        <a:rPr lang="en-US" dirty="0" smtClean="0"/>
                        <a:t>26</a:t>
                      </a:r>
                      <a:endParaRPr lang="en-US" dirty="0"/>
                    </a:p>
                  </a:txBody>
                  <a:tcPr/>
                </a:tc>
              </a:tr>
              <a:tr h="370840">
                <a:tc>
                  <a:txBody>
                    <a:bodyPr/>
                    <a:lstStyle/>
                    <a:p>
                      <a:r>
                        <a:rPr lang="en-US" dirty="0" smtClean="0"/>
                        <a:t>62</a:t>
                      </a:r>
                      <a:endParaRPr lang="en-US" dirty="0"/>
                    </a:p>
                  </a:txBody>
                  <a:tcPr/>
                </a:tc>
                <a:tc>
                  <a:txBody>
                    <a:bodyPr/>
                    <a:lstStyle/>
                    <a:p>
                      <a:r>
                        <a:rPr lang="en-US" dirty="0" smtClean="0"/>
                        <a:t>9</a:t>
                      </a:r>
                      <a:endParaRPr lang="en-US" dirty="0"/>
                    </a:p>
                  </a:txBody>
                  <a:tcPr/>
                </a:tc>
                <a:tc>
                  <a:txBody>
                    <a:bodyPr/>
                    <a:lstStyle/>
                    <a:p>
                      <a:r>
                        <a:rPr lang="en-US" dirty="0" smtClean="0"/>
                        <a:t>35</a:t>
                      </a:r>
                      <a:endParaRPr lang="en-US" dirty="0"/>
                    </a:p>
                  </a:txBody>
                  <a:tcPr/>
                </a:tc>
              </a:tr>
              <a:tr h="370840">
                <a:tc>
                  <a:txBody>
                    <a:bodyPr/>
                    <a:lstStyle/>
                    <a:p>
                      <a:r>
                        <a:rPr lang="en-US" dirty="0" smtClean="0"/>
                        <a:t>87</a:t>
                      </a:r>
                      <a:endParaRPr lang="en-US" dirty="0"/>
                    </a:p>
                  </a:txBody>
                  <a:tcPr/>
                </a:tc>
                <a:tc>
                  <a:txBody>
                    <a:bodyPr/>
                    <a:lstStyle/>
                    <a:p>
                      <a:r>
                        <a:rPr lang="en-US" dirty="0" smtClean="0"/>
                        <a:t>4</a:t>
                      </a:r>
                      <a:endParaRPr lang="en-US" dirty="0"/>
                    </a:p>
                  </a:txBody>
                  <a:tcPr/>
                </a:tc>
                <a:tc>
                  <a:txBody>
                    <a:bodyPr/>
                    <a:lstStyle/>
                    <a:p>
                      <a:r>
                        <a:rPr lang="en-US" dirty="0" smtClean="0"/>
                        <a:t>39</a:t>
                      </a:r>
                      <a:endParaRPr lang="en-US" dirty="0"/>
                    </a:p>
                  </a:txBody>
                  <a:tcPr/>
                </a:tc>
              </a:tr>
              <a:tr h="370840">
                <a:tc>
                  <a:txBody>
                    <a:bodyPr/>
                    <a:lstStyle/>
                    <a:p>
                      <a:r>
                        <a:rPr lang="en-US" dirty="0" smtClean="0"/>
                        <a:t>90</a:t>
                      </a:r>
                      <a:endParaRPr lang="en-US" dirty="0"/>
                    </a:p>
                  </a:txBody>
                  <a:tcPr/>
                </a:tc>
                <a:tc>
                  <a:txBody>
                    <a:bodyPr/>
                    <a:lstStyle/>
                    <a:p>
                      <a:r>
                        <a:rPr lang="en-US" dirty="0" smtClean="0"/>
                        <a:t>1</a:t>
                      </a:r>
                      <a:endParaRPr lang="en-US" dirty="0"/>
                    </a:p>
                  </a:txBody>
                  <a:tcPr/>
                </a:tc>
                <a:tc>
                  <a:txBody>
                    <a:bodyPr/>
                    <a:lstStyle/>
                    <a:p>
                      <a:r>
                        <a:rPr lang="en-US" dirty="0" smtClean="0"/>
                        <a:t>40</a:t>
                      </a:r>
                      <a:endParaRPr lang="en-US" dirty="0"/>
                    </a:p>
                  </a:txBody>
                  <a:tcPr/>
                </a:tc>
              </a:tr>
              <a:tr h="370840">
                <a:tc>
                  <a:txBody>
                    <a:bodyPr/>
                    <a:lstStyle/>
                    <a:p>
                      <a:r>
                        <a:rPr lang="en-US" dirty="0" smtClean="0"/>
                        <a:t>Total</a:t>
                      </a:r>
                      <a:endParaRPr lang="en-US" dirty="0"/>
                    </a:p>
                  </a:txBody>
                  <a:tcPr/>
                </a:tc>
                <a:tc>
                  <a:txBody>
                    <a:bodyPr/>
                    <a:lstStyle/>
                    <a:p>
                      <a:r>
                        <a:rPr lang="en-US" dirty="0" smtClean="0"/>
                        <a:t>40</a:t>
                      </a:r>
                      <a:endParaRPr lang="en-US" dirty="0"/>
                    </a:p>
                  </a:txBody>
                  <a:tcPr/>
                </a:tc>
                <a:tc>
                  <a:txBody>
                    <a:bodyPr/>
                    <a:lstStyle/>
                    <a:p>
                      <a:r>
                        <a:rPr lang="en-US" dirty="0" smtClean="0"/>
                        <a:t>**</a:t>
                      </a:r>
                      <a:endParaRPr lang="en-US" dirty="0"/>
                    </a:p>
                  </a:txBody>
                  <a:tcPr/>
                </a:tc>
              </a:tr>
            </a:tbl>
          </a:graphicData>
        </a:graphic>
      </p:graphicFrame>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381000" y="228600"/>
          <a:ext cx="8763000" cy="6127750"/>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Variables</a:t>
            </a:r>
            <a:endParaRPr lang="en-US" dirty="0"/>
          </a:p>
        </p:txBody>
      </p:sp>
      <p:sp>
        <p:nvSpPr>
          <p:cNvPr id="3" name="Content Placeholder 2"/>
          <p:cNvSpPr>
            <a:spLocks noGrp="1"/>
          </p:cNvSpPr>
          <p:nvPr>
            <p:ph idx="1"/>
          </p:nvPr>
        </p:nvSpPr>
        <p:spPr>
          <a:xfrm>
            <a:off x="228600" y="914400"/>
            <a:ext cx="8686800" cy="5638800"/>
          </a:xfrm>
        </p:spPr>
        <p:txBody>
          <a:bodyPr>
            <a:normAutofit fontScale="85000" lnSpcReduction="20000"/>
          </a:bodyPr>
          <a:lstStyle/>
          <a:p>
            <a:r>
              <a:rPr lang="en-US" dirty="0" err="1" smtClean="0"/>
              <a:t>Uni</a:t>
            </a:r>
            <a:r>
              <a:rPr lang="en-US" dirty="0" smtClean="0"/>
              <a:t>-dimensional: The variable separately treated is called a </a:t>
            </a:r>
            <a:r>
              <a:rPr lang="en-US" dirty="0" err="1" smtClean="0"/>
              <a:t>uni</a:t>
            </a:r>
            <a:r>
              <a:rPr lang="en-US" dirty="0" smtClean="0"/>
              <a:t>-dimensional variable. It is independent of others. Ex- Marks scored by the students</a:t>
            </a:r>
          </a:p>
          <a:p>
            <a:r>
              <a:rPr lang="en-US" dirty="0" smtClean="0"/>
              <a:t>Multi-dimensional: In case of multi-dimensional variables, several variables go together, i.e., they are linked in some way or the other. Ex – Time series data; Scatter diagram</a:t>
            </a:r>
          </a:p>
          <a:p>
            <a:r>
              <a:rPr lang="en-US" dirty="0" smtClean="0"/>
              <a:t>Random Variable: The variable whose values are associated with their respective probabilities are called the random variables</a:t>
            </a:r>
            <a:r>
              <a:rPr lang="en-US" dirty="0" smtClean="0"/>
              <a:t>.</a:t>
            </a:r>
          </a:p>
          <a:p>
            <a:r>
              <a:rPr lang="en-US" dirty="0" smtClean="0"/>
              <a:t>In a frequency distribution we deal with variables whose values are distinct and known but in a probability distribution we deal with the variables whose values occur by chance. In the later case, we call it as the random variable.</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09600" y="2438400"/>
            <a:ext cx="8229600" cy="1143000"/>
          </a:xfrm>
        </p:spPr>
        <p:txBody>
          <a:bodyPr/>
          <a:lstStyle/>
          <a:p>
            <a:r>
              <a:rPr lang="en-US" dirty="0" smtClean="0"/>
              <a:t>Thank you for your patience!</a:t>
            </a:r>
            <a:endParaRPr lang="en-US" dirty="0"/>
          </a:p>
        </p:txBody>
      </p:sp>
      <p:sp>
        <p:nvSpPr>
          <p:cNvPr id="4" name="Date Placeholder 3"/>
          <p:cNvSpPr>
            <a:spLocks noGrp="1"/>
          </p:cNvSpPr>
          <p:nvPr>
            <p:ph type="dt" sz="half" idx="10"/>
          </p:nvPr>
        </p:nvSpPr>
        <p:spPr/>
        <p:txBody>
          <a:bodyPr/>
          <a:lstStyle/>
          <a:p>
            <a:fld id="{31EC0744-4AEE-4F39-AD53-2E99E37464E7}" type="datetime2">
              <a:rPr lang="en-US" smtClean="0"/>
              <a:pPr/>
              <a:t>Friday, August 07, 2020</a:t>
            </a:fld>
            <a:endParaRPr lang="en-US"/>
          </a:p>
        </p:txBody>
      </p:sp>
      <p:sp>
        <p:nvSpPr>
          <p:cNvPr id="5" name="Footer Placeholder 4"/>
          <p:cNvSpPr>
            <a:spLocks noGrp="1"/>
          </p:cNvSpPr>
          <p:nvPr>
            <p:ph type="ftr" sz="quarter" idx="11"/>
          </p:nvPr>
        </p:nvSpPr>
        <p:spPr/>
        <p:txBody>
          <a:bodyPr/>
          <a:lstStyle/>
          <a:p>
            <a:r>
              <a:rPr lang="de-DE" smtClean="0"/>
              <a:t>Dr. Santosh Kumar Meher            santoshmeher.eco@yahoo.com</a:t>
            </a:r>
            <a:endParaRPr lang="en-US"/>
          </a:p>
        </p:txBody>
      </p:sp>
      <p:sp>
        <p:nvSpPr>
          <p:cNvPr id="6" name="Slide Number Placeholder 5"/>
          <p:cNvSpPr>
            <a:spLocks noGrp="1"/>
          </p:cNvSpPr>
          <p:nvPr>
            <p:ph type="sldNum" sz="quarter" idx="12"/>
          </p:nvPr>
        </p:nvSpPr>
        <p:spPr/>
        <p:txBody>
          <a:bodyPr/>
          <a:lstStyle/>
          <a:p>
            <a:fld id="{D7565501-6118-4BB2-8E80-1E0D5AC5369D}" type="slidenum">
              <a:rPr lang="en-US" smtClean="0"/>
              <a:pPr/>
              <a:t>24</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261</TotalTime>
  <Words>1791</Words>
  <Application>Microsoft Office PowerPoint</Application>
  <PresentationFormat>On-screen Show (4:3)</PresentationFormat>
  <Paragraphs>252</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Metro</vt:lpstr>
      <vt:lpstr>Statistics Module 2</vt:lpstr>
      <vt:lpstr>Slide 2</vt:lpstr>
      <vt:lpstr>Raw Data</vt:lpstr>
      <vt:lpstr>Raw Data</vt:lpstr>
      <vt:lpstr>Data Handling</vt:lpstr>
      <vt:lpstr>Data Handling</vt:lpstr>
      <vt:lpstr>Arranging the Raw Data</vt:lpstr>
      <vt:lpstr>Dealing with Grouped Data</vt:lpstr>
      <vt:lpstr>Data Handling</vt:lpstr>
      <vt:lpstr>Tabulation of data</vt:lpstr>
      <vt:lpstr>Tally Bars</vt:lpstr>
      <vt:lpstr>Frequency</vt:lpstr>
      <vt:lpstr>Frequency Distribution</vt:lpstr>
      <vt:lpstr>Frequency Distribution: Types</vt:lpstr>
      <vt:lpstr>Discrete Frequency Distribution</vt:lpstr>
      <vt:lpstr>Continuous Frequency Distribution</vt:lpstr>
      <vt:lpstr>Equal Class intervals</vt:lpstr>
      <vt:lpstr>Unequal Class intervals</vt:lpstr>
      <vt:lpstr>Frequency Distribution versus Probability Distribution</vt:lpstr>
      <vt:lpstr>Cumulative Frequency</vt:lpstr>
      <vt:lpstr>Cumulative Frequency Table</vt:lpstr>
      <vt:lpstr>Slide 22</vt:lpstr>
      <vt:lpstr>Variables</vt:lpstr>
      <vt:lpstr>Thank you for your patience!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 Module 2</dc:title>
  <dc:creator>Suresh</dc:creator>
  <cp:lastModifiedBy>Suresh</cp:lastModifiedBy>
  <cp:revision>48</cp:revision>
  <dcterms:created xsi:type="dcterms:W3CDTF">2020-08-05T14:32:42Z</dcterms:created>
  <dcterms:modified xsi:type="dcterms:W3CDTF">2020-08-07T17:33:36Z</dcterms:modified>
</cp:coreProperties>
</file>