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7"/>
  </p:notesMasterIdLst>
  <p:sldIdLst>
    <p:sldId id="257" r:id="rId2"/>
    <p:sldId id="258" r:id="rId3"/>
    <p:sldId id="259" r:id="rId4"/>
    <p:sldId id="260" r:id="rId5"/>
    <p:sldId id="262" r:id="rId6"/>
    <p:sldId id="298" r:id="rId7"/>
    <p:sldId id="299" r:id="rId8"/>
    <p:sldId id="263" r:id="rId9"/>
    <p:sldId id="264" r:id="rId10"/>
    <p:sldId id="265" r:id="rId11"/>
    <p:sldId id="266" r:id="rId12"/>
    <p:sldId id="267" r:id="rId13"/>
    <p:sldId id="292" r:id="rId14"/>
    <p:sldId id="291" r:id="rId15"/>
    <p:sldId id="268" r:id="rId16"/>
    <p:sldId id="269" r:id="rId17"/>
    <p:sldId id="271" r:id="rId18"/>
    <p:sldId id="293" r:id="rId19"/>
    <p:sldId id="294" r:id="rId20"/>
    <p:sldId id="272" r:id="rId21"/>
    <p:sldId id="283" r:id="rId22"/>
    <p:sldId id="296" r:id="rId23"/>
    <p:sldId id="273" r:id="rId24"/>
    <p:sldId id="276" r:id="rId25"/>
    <p:sldId id="277" r:id="rId26"/>
    <p:sldId id="278" r:id="rId27"/>
    <p:sldId id="284" r:id="rId28"/>
    <p:sldId id="280" r:id="rId29"/>
    <p:sldId id="281" r:id="rId30"/>
    <p:sldId id="282" r:id="rId31"/>
    <p:sldId id="297" r:id="rId32"/>
    <p:sldId id="288" r:id="rId33"/>
    <p:sldId id="289" r:id="rId34"/>
    <p:sldId id="295" r:id="rId35"/>
    <p:sldId id="290" r:id="rId36"/>
  </p:sldIdLst>
  <p:sldSz cx="9144000" cy="6858000" type="screen4x3"/>
  <p:notesSz cx="7102475"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p" initials="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9-12-03T06:53:05.098"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1731"/>
          </a:xfrm>
          <a:prstGeom prst="rect">
            <a:avLst/>
          </a:prstGeom>
        </p:spPr>
        <p:txBody>
          <a:bodyPr vert="horz" lIns="99066" tIns="49533" rIns="99066" bIns="49533" rtlCol="0"/>
          <a:lstStyle>
            <a:lvl1pPr algn="l">
              <a:defRPr sz="1300"/>
            </a:lvl1pPr>
          </a:lstStyle>
          <a:p>
            <a:endParaRPr lang="en-US"/>
          </a:p>
        </p:txBody>
      </p:sp>
      <p:sp>
        <p:nvSpPr>
          <p:cNvPr id="3" name="Date Placeholder 2"/>
          <p:cNvSpPr>
            <a:spLocks noGrp="1"/>
          </p:cNvSpPr>
          <p:nvPr>
            <p:ph type="dt" idx="1"/>
          </p:nvPr>
        </p:nvSpPr>
        <p:spPr>
          <a:xfrm>
            <a:off x="4023092" y="0"/>
            <a:ext cx="3077739" cy="511731"/>
          </a:xfrm>
          <a:prstGeom prst="rect">
            <a:avLst/>
          </a:prstGeom>
        </p:spPr>
        <p:txBody>
          <a:bodyPr vert="horz" lIns="99066" tIns="49533" rIns="99066" bIns="49533" rtlCol="0"/>
          <a:lstStyle>
            <a:lvl1pPr algn="r">
              <a:defRPr sz="1300"/>
            </a:lvl1pPr>
          </a:lstStyle>
          <a:p>
            <a:fld id="{55ACD7A2-84B1-4924-9591-0012DC733030}" type="datetimeFigureOut">
              <a:rPr lang="en-US" smtClean="0"/>
              <a:pPr/>
              <a:t>4/27/2025</a:t>
            </a:fld>
            <a:endParaRPr lang="en-US"/>
          </a:p>
        </p:txBody>
      </p:sp>
      <p:sp>
        <p:nvSpPr>
          <p:cNvPr id="4" name="Slide Image Placeholder 3"/>
          <p:cNvSpPr>
            <a:spLocks noGrp="1" noRot="1" noChangeAspect="1"/>
          </p:cNvSpPr>
          <p:nvPr>
            <p:ph type="sldImg" idx="2"/>
          </p:nvPr>
        </p:nvSpPr>
        <p:spPr>
          <a:xfrm>
            <a:off x="993775" y="768350"/>
            <a:ext cx="5114925" cy="3836988"/>
          </a:xfrm>
          <a:prstGeom prst="rect">
            <a:avLst/>
          </a:prstGeom>
          <a:noFill/>
          <a:ln w="12700">
            <a:solidFill>
              <a:prstClr val="black"/>
            </a:solidFill>
          </a:ln>
        </p:spPr>
        <p:txBody>
          <a:bodyPr vert="horz" lIns="99066" tIns="49533" rIns="99066" bIns="49533" rtlCol="0" anchor="ctr"/>
          <a:lstStyle/>
          <a:p>
            <a:endParaRPr lang="en-US"/>
          </a:p>
        </p:txBody>
      </p:sp>
      <p:sp>
        <p:nvSpPr>
          <p:cNvPr id="5" name="Notes Placeholder 4"/>
          <p:cNvSpPr>
            <a:spLocks noGrp="1"/>
          </p:cNvSpPr>
          <p:nvPr>
            <p:ph type="body" sz="quarter" idx="3"/>
          </p:nvPr>
        </p:nvSpPr>
        <p:spPr>
          <a:xfrm>
            <a:off x="710248" y="4861441"/>
            <a:ext cx="5681980" cy="4605576"/>
          </a:xfrm>
          <a:prstGeom prst="rect">
            <a:avLst/>
          </a:prstGeom>
        </p:spPr>
        <p:txBody>
          <a:bodyPr vert="horz" lIns="99066" tIns="49533" rIns="99066" bIns="4953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7739" cy="511731"/>
          </a:xfrm>
          <a:prstGeom prst="rect">
            <a:avLst/>
          </a:prstGeom>
        </p:spPr>
        <p:txBody>
          <a:bodyPr vert="horz" lIns="99066" tIns="49533" rIns="99066" bIns="49533" rtlCol="0" anchor="b"/>
          <a:lstStyle>
            <a:lvl1pPr algn="l">
              <a:defRPr sz="1300"/>
            </a:lvl1pPr>
          </a:lstStyle>
          <a:p>
            <a:endParaRPr lang="en-US"/>
          </a:p>
        </p:txBody>
      </p:sp>
      <p:sp>
        <p:nvSpPr>
          <p:cNvPr id="7" name="Slide Number Placeholder 6"/>
          <p:cNvSpPr>
            <a:spLocks noGrp="1"/>
          </p:cNvSpPr>
          <p:nvPr>
            <p:ph type="sldNum" sz="quarter" idx="5"/>
          </p:nvPr>
        </p:nvSpPr>
        <p:spPr>
          <a:xfrm>
            <a:off x="4023092" y="9721106"/>
            <a:ext cx="3077739" cy="511731"/>
          </a:xfrm>
          <a:prstGeom prst="rect">
            <a:avLst/>
          </a:prstGeom>
        </p:spPr>
        <p:txBody>
          <a:bodyPr vert="horz" lIns="99066" tIns="49533" rIns="99066" bIns="49533" rtlCol="0" anchor="b"/>
          <a:lstStyle>
            <a:lvl1pPr algn="r">
              <a:defRPr sz="1300"/>
            </a:lvl1pPr>
          </a:lstStyle>
          <a:p>
            <a:fld id="{D30BF93C-4617-408C-8810-08E9E45744D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0BF93C-4617-408C-8810-08E9E45744D4}"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D0ACAE22-D9D5-4C4F-9F1F-3F388D104F02}" type="datetimeFigureOut">
              <a:rPr lang="en-US" smtClean="0"/>
              <a:pPr/>
              <a:t>4/27/2025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E68663C-3F69-46EC-9371-0CAE5A11D3B3}"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0ACAE22-D9D5-4C4F-9F1F-3F388D104F02}" type="datetimeFigureOut">
              <a:rPr lang="en-US" smtClean="0"/>
              <a:pPr/>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8663C-3F69-46EC-9371-0CAE5A11D3B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0ACAE22-D9D5-4C4F-9F1F-3F388D104F02}" type="datetimeFigureOut">
              <a:rPr lang="en-US" smtClean="0"/>
              <a:pPr/>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EE68663C-3F69-46EC-9371-0CAE5A11D3B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0ACAE22-D9D5-4C4F-9F1F-3F388D104F02}" type="datetimeFigureOut">
              <a:rPr lang="en-US" smtClean="0"/>
              <a:pPr/>
              <a:t>4/27/2025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8663C-3F69-46EC-9371-0CAE5A11D3B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0ACAE22-D9D5-4C4F-9F1F-3F388D104F02}" type="datetimeFigureOut">
              <a:rPr lang="en-US" smtClean="0"/>
              <a:pPr/>
              <a:t>4/27/2025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68663C-3F69-46EC-9371-0CAE5A11D3B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0ACAE22-D9D5-4C4F-9F1F-3F388D104F02}" type="datetimeFigureOut">
              <a:rPr lang="en-US" smtClean="0"/>
              <a:pPr/>
              <a:t>4/27/2025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68663C-3F69-46EC-9371-0CAE5A11D3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ACAE22-D9D5-4C4F-9F1F-3F388D104F02}" type="datetimeFigureOut">
              <a:rPr lang="en-US" smtClean="0"/>
              <a:pPr/>
              <a:t>4/27/2025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68663C-3F69-46EC-9371-0CAE5A11D3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0ACAE22-D9D5-4C4F-9F1F-3F388D104F02}" type="datetimeFigureOut">
              <a:rPr lang="en-US" smtClean="0"/>
              <a:pPr/>
              <a:t>4/27/2025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8663C-3F69-46EC-9371-0CAE5A11D3B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0ACAE22-D9D5-4C4F-9F1F-3F388D104F02}" type="datetimeFigureOut">
              <a:rPr lang="en-US" smtClean="0"/>
              <a:pPr/>
              <a:t>4/27/2025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68663C-3F69-46EC-9371-0CAE5A11D3B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0ACAE22-D9D5-4C4F-9F1F-3F388D104F02}" type="datetimeFigureOut">
              <a:rPr lang="en-US" smtClean="0"/>
              <a:pPr/>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8663C-3F69-46EC-9371-0CAE5A11D3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0ACAE22-D9D5-4C4F-9F1F-3F388D104F02}" type="datetimeFigureOut">
              <a:rPr lang="en-US" smtClean="0"/>
              <a:pPr/>
              <a:t>4/27/2025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68663C-3F69-46EC-9371-0CAE5A11D3B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0ACAE22-D9D5-4C4F-9F1F-3F388D104F02}" type="datetimeFigureOut">
              <a:rPr lang="en-US" smtClean="0"/>
              <a:pPr/>
              <a:t>4/27/2025</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E68663C-3F69-46EC-9371-0CAE5A11D3B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5400" b="1" dirty="0"/>
              <a:t>Poverty</a:t>
            </a:r>
            <a:endParaRPr lang="en-US" sz="3600" b="1" dirty="0"/>
          </a:p>
          <a:p>
            <a:pPr algn="ctr">
              <a:buNone/>
            </a:pPr>
            <a:r>
              <a:rPr lang="en-US" sz="3600" b="1" dirty="0"/>
              <a:t>What meaning does it have for India?</a:t>
            </a:r>
          </a:p>
          <a:p>
            <a:pPr algn="ctr">
              <a:buNone/>
            </a:pPr>
            <a:endParaRPr lang="en-US" sz="3600" b="1" dirty="0"/>
          </a:p>
          <a:p>
            <a:pPr algn="ctr">
              <a:buNone/>
            </a:pPr>
            <a:r>
              <a:rPr lang="en-US" sz="2400" b="1" dirty="0"/>
              <a:t>Dr. Santosh Kumar Meher</a:t>
            </a:r>
          </a:p>
          <a:p>
            <a:pPr algn="ctr">
              <a:buNone/>
            </a:pPr>
            <a:r>
              <a:rPr lang="en-US" sz="2400" b="1" dirty="0" smtClean="0"/>
              <a:t>Reader in</a:t>
            </a:r>
            <a:r>
              <a:rPr lang="en-US" sz="2400" b="1" dirty="0" smtClean="0"/>
              <a:t> </a:t>
            </a:r>
            <a:r>
              <a:rPr lang="en-US" sz="2400" b="1" dirty="0"/>
              <a:t>Economics</a:t>
            </a:r>
          </a:p>
          <a:p>
            <a:pPr algn="ctr">
              <a:buNone/>
            </a:pPr>
            <a:r>
              <a:rPr lang="en-US" sz="2400" b="1" dirty="0" smtClean="0"/>
              <a:t>Email</a:t>
            </a:r>
            <a:r>
              <a:rPr lang="en-US" sz="2400" b="1" dirty="0"/>
              <a:t>. santoshmeher.eco@yahoo.com</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Poverty</a:t>
            </a:r>
            <a:r>
              <a:rPr lang="en-US" sz="3200" b="1" dirty="0"/>
              <a:t/>
            </a:r>
            <a:br>
              <a:rPr lang="en-US" sz="3200" b="1" dirty="0"/>
            </a:br>
            <a:r>
              <a:rPr lang="en-US" sz="3200" b="1" dirty="0"/>
              <a:t>What meaning does it have for India?</a:t>
            </a:r>
          </a:p>
        </p:txBody>
      </p:sp>
      <p:sp>
        <p:nvSpPr>
          <p:cNvPr id="3" name="Content Placeholder 2"/>
          <p:cNvSpPr>
            <a:spLocks noGrp="1"/>
          </p:cNvSpPr>
          <p:nvPr>
            <p:ph idx="1"/>
          </p:nvPr>
        </p:nvSpPr>
        <p:spPr/>
        <p:txBody>
          <a:bodyPr/>
          <a:lstStyle/>
          <a:p>
            <a:r>
              <a:rPr lang="en-US" sz="2000" dirty="0"/>
              <a:t>Introduction</a:t>
            </a:r>
          </a:p>
          <a:p>
            <a:pPr>
              <a:buNone/>
            </a:pPr>
            <a:r>
              <a:rPr lang="en-US" sz="2000" dirty="0"/>
              <a:t>		Objectives</a:t>
            </a:r>
          </a:p>
          <a:p>
            <a:pPr>
              <a:buNone/>
            </a:pPr>
            <a:r>
              <a:rPr lang="en-US" sz="2000" dirty="0"/>
              <a:t>		Meaning of Poverty</a:t>
            </a:r>
          </a:p>
          <a:p>
            <a:pPr>
              <a:buNone/>
            </a:pPr>
            <a:r>
              <a:rPr lang="en-US" sz="2000" dirty="0"/>
              <a:t>		Parameters through which poverty of a country can be </a:t>
            </a:r>
            <a:r>
              <a:rPr lang="en-US" sz="2000" dirty="0" err="1"/>
              <a:t>analysed</a:t>
            </a:r>
            <a:endParaRPr lang="en-US" sz="2000" dirty="0"/>
          </a:p>
          <a:p>
            <a:pPr>
              <a:buNone/>
            </a:pPr>
            <a:r>
              <a:rPr lang="en-US" sz="2000" dirty="0"/>
              <a:t>		An Economic Analysis</a:t>
            </a:r>
          </a:p>
          <a:p>
            <a:r>
              <a:rPr lang="en-US" sz="2000" dirty="0"/>
              <a:t>Characteristics of a Indian Economy</a:t>
            </a:r>
          </a:p>
          <a:p>
            <a:r>
              <a:rPr lang="en-US" sz="2000" dirty="0"/>
              <a:t>India is Poor</a:t>
            </a:r>
          </a:p>
          <a:p>
            <a:r>
              <a:rPr lang="en-US" sz="2000" dirty="0"/>
              <a:t>Recent Approaches to fight poverty in India</a:t>
            </a:r>
          </a:p>
          <a:p>
            <a:r>
              <a:rPr lang="en-US" sz="2000" dirty="0"/>
              <a:t>Suggestions</a:t>
            </a:r>
          </a:p>
          <a:p>
            <a:r>
              <a:rPr lang="en-US" sz="2000" dirty="0"/>
              <a:t>Conclusion</a:t>
            </a:r>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28601"/>
            <a:ext cx="8763000" cy="7078861"/>
          </a:xfrm>
          <a:prstGeom prst="rect">
            <a:avLst/>
          </a:prstGeom>
          <a:noFill/>
        </p:spPr>
        <p:txBody>
          <a:bodyPr wrap="square" rtlCol="0">
            <a:spAutoFit/>
          </a:bodyPr>
          <a:lstStyle/>
          <a:p>
            <a:pPr algn="ctr"/>
            <a:r>
              <a:rPr lang="en-US" sz="4400" b="1" dirty="0">
                <a:latin typeface="+mj-lt"/>
              </a:rPr>
              <a:t>Introduction</a:t>
            </a:r>
            <a:endParaRPr lang="en-US" sz="4400" b="1" i="1" dirty="0">
              <a:latin typeface="+mj-lt"/>
            </a:endParaRPr>
          </a:p>
          <a:p>
            <a:r>
              <a:rPr lang="en-US" sz="2400" b="1" i="1" dirty="0"/>
              <a:t>Poverty is a global problem</a:t>
            </a:r>
            <a:r>
              <a:rPr lang="en-US" sz="2400" dirty="0"/>
              <a:t> </a:t>
            </a:r>
            <a:endParaRPr lang="en-US" sz="2400" b="1" i="1" dirty="0"/>
          </a:p>
          <a:p>
            <a:pPr marL="342900" indent="-342900">
              <a:buFont typeface="Arial" pitchFamily="34" charset="0"/>
              <a:buChar char="•"/>
            </a:pPr>
            <a:r>
              <a:rPr lang="en-US" sz="2400" dirty="0"/>
              <a:t>Sustainable Development Goals (SDGs) have set ‘Poverty’ as the first of 17 goals. The broad target is to ‘End poverty in all forms everywhere’.</a:t>
            </a:r>
          </a:p>
          <a:p>
            <a:pPr marL="342900" indent="-342900">
              <a:buFont typeface="Arial" pitchFamily="34" charset="0"/>
              <a:buChar char="•"/>
            </a:pPr>
            <a:r>
              <a:rPr lang="en-US" sz="2400" dirty="0"/>
              <a:t>Any discourse on poverty is like a drop of water in the vast ocean of poverty literature.</a:t>
            </a:r>
          </a:p>
          <a:p>
            <a:pPr marL="342900" indent="-342900">
              <a:buFont typeface="Arial" pitchFamily="34" charset="0"/>
              <a:buChar char="•"/>
            </a:pPr>
            <a:endParaRPr lang="en-US" sz="2400" dirty="0"/>
          </a:p>
          <a:p>
            <a:pPr marL="342900" indent="-342900">
              <a:buFont typeface="Arial" pitchFamily="34" charset="0"/>
              <a:buChar char="•"/>
            </a:pPr>
            <a:r>
              <a:rPr lang="en-US" sz="2400" dirty="0"/>
              <a:t>This urges us to understand what poverty really means and what its different forms are (i.e. how is it manifested or what are its various dimensions) and where  it is present.</a:t>
            </a:r>
          </a:p>
          <a:p>
            <a:pPr marL="342900" indent="-342900"/>
            <a:r>
              <a:rPr lang="en-US" sz="2400" dirty="0"/>
              <a:t>	Thus there are three issues:</a:t>
            </a:r>
          </a:p>
          <a:p>
            <a:pPr marL="800100" lvl="1" indent="1588">
              <a:buFont typeface="Arial" pitchFamily="34" charset="0"/>
              <a:buChar char="•"/>
            </a:pPr>
            <a:r>
              <a:rPr lang="en-US" sz="2400" i="1" dirty="0"/>
              <a:t>What?</a:t>
            </a:r>
          </a:p>
          <a:p>
            <a:pPr marL="800100" lvl="1" indent="1588">
              <a:buFont typeface="Arial" pitchFamily="34" charset="0"/>
              <a:buChar char="•"/>
            </a:pPr>
            <a:r>
              <a:rPr lang="en-US" sz="2400" i="1" dirty="0"/>
              <a:t>How?</a:t>
            </a:r>
          </a:p>
          <a:p>
            <a:pPr marL="800100" lvl="1" indent="1588">
              <a:buFont typeface="Arial" pitchFamily="34" charset="0"/>
              <a:buChar char="•"/>
            </a:pPr>
            <a:r>
              <a:rPr lang="en-US" sz="2400" i="1" dirty="0"/>
              <a:t>Where?</a:t>
            </a:r>
          </a:p>
          <a:p>
            <a:pPr marL="800100" lvl="1" indent="1588"/>
            <a:endParaRPr lang="en-US" sz="2400" i="1" dirty="0"/>
          </a:p>
          <a:p>
            <a:pPr marL="801688" lvl="2"/>
            <a:endParaRPr lang="en-US" i="1" dirty="0"/>
          </a:p>
          <a:p>
            <a:pPr marL="344488" lvl="1" indent="-344488">
              <a:buFont typeface="Arial" pitchFamily="34" charset="0"/>
              <a:buChar char="•"/>
            </a:pPr>
            <a:endParaRPr lang="en-US" i="1" dirty="0"/>
          </a:p>
          <a:p>
            <a:pPr marL="800100" lvl="1" indent="1588"/>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lstStyle/>
          <a:p>
            <a:r>
              <a:rPr lang="en-US" dirty="0"/>
              <a:t>To define poverty</a:t>
            </a:r>
          </a:p>
          <a:p>
            <a:r>
              <a:rPr lang="en-US" dirty="0"/>
              <a:t>To examine the various dimensions of poverty in Indian context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28601"/>
            <a:ext cx="8763000" cy="6278642"/>
          </a:xfrm>
          <a:prstGeom prst="rect">
            <a:avLst/>
          </a:prstGeom>
          <a:noFill/>
        </p:spPr>
        <p:txBody>
          <a:bodyPr wrap="square" rtlCol="0">
            <a:spAutoFit/>
          </a:bodyPr>
          <a:lstStyle/>
          <a:p>
            <a:pPr marL="344488" lvl="1" indent="-344488" algn="ctr"/>
            <a:r>
              <a:rPr lang="en-US" sz="2800" b="1" i="1" dirty="0"/>
              <a:t>Meaning of Poverty</a:t>
            </a:r>
          </a:p>
          <a:p>
            <a:pPr marL="344488" lvl="1" indent="-344488"/>
            <a:r>
              <a:rPr lang="en-US" sz="2000" i="1" dirty="0"/>
              <a:t>	</a:t>
            </a:r>
            <a:r>
              <a:rPr lang="en-US" sz="2200" dirty="0"/>
              <a:t>Poverty is understood in terms of its two meanings: </a:t>
            </a:r>
            <a:r>
              <a:rPr lang="en-US" sz="2200" i="1" dirty="0"/>
              <a:t>Absolute Poverty &amp; Relative Poverty</a:t>
            </a:r>
            <a:endParaRPr lang="en-US" sz="2200" dirty="0"/>
          </a:p>
          <a:p>
            <a:pPr marL="344488" lvl="1">
              <a:buFont typeface="Wingdings" pitchFamily="2" charset="2"/>
              <a:buChar char="v"/>
            </a:pPr>
            <a:r>
              <a:rPr lang="en-US" sz="2200" i="1" dirty="0"/>
              <a:t>	</a:t>
            </a:r>
            <a:r>
              <a:rPr lang="en-US" sz="2200" b="1" i="1" dirty="0"/>
              <a:t>Absolute Poverty</a:t>
            </a:r>
          </a:p>
          <a:p>
            <a:pPr marL="344488" lvl="1"/>
            <a:r>
              <a:rPr lang="en-US" sz="2200" dirty="0"/>
              <a:t>Absolute poverty refers to a situation whereby a household or individual is unable to manage his basic necessities. Traditionally, this is defined in terms of daily consumption basket required for a minimum living (Basically, ‘material deprivation’). This is called ‘Poverty Line’. Poverty line is defined on the basis of </a:t>
            </a:r>
          </a:p>
          <a:p>
            <a:pPr marL="801688" lvl="1" indent="-457200">
              <a:buAutoNum type="arabicPeriod"/>
            </a:pPr>
            <a:r>
              <a:rPr lang="en-US" sz="2200" dirty="0"/>
              <a:t>Daily basis: Minimum calorie requirement for an individual. Calorie requirement is defined in terms of the energy that a person gets from the food he or she eats per day</a:t>
            </a:r>
          </a:p>
          <a:p>
            <a:pPr marL="801688" lvl="1" indent="-457200">
              <a:buAutoNum type="arabicPeriod"/>
            </a:pPr>
            <a:r>
              <a:rPr lang="en-US" sz="2200" dirty="0"/>
              <a:t>Monthly basis: On the basis of the minimum consumption expenditure needed to survive or to manage minimum standard of living. </a:t>
            </a:r>
          </a:p>
          <a:p>
            <a:pPr marL="801688" lvl="1" indent="-457200">
              <a:buFont typeface="Arial" pitchFamily="34" charset="0"/>
              <a:buChar char="•"/>
            </a:pPr>
            <a:r>
              <a:rPr lang="en-US" sz="2200" dirty="0"/>
              <a:t>Head Count Ratio measure of poverty: No. of people below poverty line divided by the total population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txBody>
          <a:bodyPr>
            <a:normAutofit fontScale="47500" lnSpcReduction="20000"/>
          </a:bodyPr>
          <a:lstStyle/>
          <a:p>
            <a:pPr marL="801688" lvl="1" indent="-457200">
              <a:buAutoNum type="arabicPeriod"/>
            </a:pPr>
            <a:endParaRPr lang="en-US" sz="2000" dirty="0"/>
          </a:p>
          <a:p>
            <a:pPr marL="0" lvl="1" indent="0">
              <a:buBlip>
                <a:blip r:embed="rId2"/>
              </a:buBlip>
            </a:pPr>
            <a:r>
              <a:rPr lang="en-US" sz="2900" dirty="0"/>
              <a:t> </a:t>
            </a:r>
            <a:r>
              <a:rPr lang="en-US" sz="4000" dirty="0"/>
              <a:t>The erstwhile </a:t>
            </a:r>
            <a:r>
              <a:rPr lang="en-US" sz="4000" i="1" dirty="0"/>
              <a:t>Planning Commission of India </a:t>
            </a:r>
            <a:r>
              <a:rPr lang="en-US" sz="4000" dirty="0"/>
              <a:t>defines poverty line in terms of  minimum calorie intake of food necessary for existence. Poverty line calculated on daily basis: individual requirement of 2300 calories per day in rural areas and 2100 calories per day in urban areas (Planning Commission). The calorie norms in measuring poverty was introduced by Lord Boyd Orr, the first Director General of World Food and Agricultural Organization (2300 calories on average). </a:t>
            </a:r>
          </a:p>
          <a:p>
            <a:pPr marL="0" lvl="1" indent="0">
              <a:buBlip>
                <a:blip r:embed="rId2"/>
              </a:buBlip>
            </a:pPr>
            <a:r>
              <a:rPr lang="en-US" sz="4000" dirty="0"/>
              <a:t>Monthly Basis: Various agencies both at national, regional and global levels have defined poverty line in various ways. </a:t>
            </a:r>
          </a:p>
          <a:p>
            <a:pPr marL="0" lvl="1" indent="0"/>
            <a:r>
              <a:rPr lang="en-US" sz="4000" dirty="0"/>
              <a:t>The Working Group of Indian Economists comprising Prof. D. R. </a:t>
            </a:r>
            <a:r>
              <a:rPr lang="en-US" sz="4000" dirty="0" err="1"/>
              <a:t>Gadgil</a:t>
            </a:r>
            <a:r>
              <a:rPr lang="en-US" sz="4000" dirty="0"/>
              <a:t>, Dr. B.N. </a:t>
            </a:r>
            <a:r>
              <a:rPr lang="en-US" sz="4000" dirty="0" err="1"/>
              <a:t>Ganguli</a:t>
            </a:r>
            <a:r>
              <a:rPr lang="en-US" sz="4000" dirty="0"/>
              <a:t>, Dr. </a:t>
            </a:r>
            <a:r>
              <a:rPr lang="en-US" sz="4000" dirty="0" err="1"/>
              <a:t>P.S.Lokanathan</a:t>
            </a:r>
            <a:r>
              <a:rPr lang="en-US" sz="4000" dirty="0"/>
              <a:t> defined poverty line for the first time in 19*2 (a minimum consumption expenditure of Rs.20 per capita per month and Rs.25 per capita per month for rural and urban areas respectively, based on 19*1-*2 prices. This practice is still retained in India and poverty line is defined in terms of consumption expenditure calculated by NSSO on the basis of its survey to estimate poverty conducted once in every 5 years. </a:t>
            </a:r>
          </a:p>
          <a:p>
            <a:pPr marL="0" lvl="1" indent="0"/>
            <a:r>
              <a:rPr lang="en-US" sz="4000" dirty="0"/>
              <a:t> </a:t>
            </a:r>
            <a:r>
              <a:rPr lang="en-US" sz="4000" dirty="0" err="1"/>
              <a:t>Tendulkar</a:t>
            </a:r>
            <a:r>
              <a:rPr lang="en-US" sz="4000" dirty="0"/>
              <a:t> Committee defines </a:t>
            </a:r>
            <a:r>
              <a:rPr lang="en-US" sz="4000" i="1" dirty="0"/>
              <a:t> Poverty Line in terms of </a:t>
            </a:r>
            <a:r>
              <a:rPr lang="en-US" sz="4000" dirty="0"/>
              <a:t>the minimum earnings  for a household </a:t>
            </a:r>
          </a:p>
          <a:p>
            <a:pPr marL="0" lvl="1" indent="0"/>
            <a:r>
              <a:rPr lang="en-US" sz="4000" dirty="0"/>
              <a:t>(Per capita monthly earnings of INR 816 in rural areas and INR 1000 in urban areas in 2011-12 : poverty line was drawn by NSSO (68</a:t>
            </a:r>
            <a:r>
              <a:rPr lang="en-US" sz="4000" baseline="30000" dirty="0"/>
              <a:t>th</a:t>
            </a:r>
            <a:r>
              <a:rPr lang="en-US" sz="4000" dirty="0"/>
              <a:t> Survey) on the basis of monthly consumption expenditure.</a:t>
            </a:r>
          </a:p>
          <a:p>
            <a:pPr marL="0" lvl="1" indent="0"/>
            <a:r>
              <a:rPr lang="en-US" sz="4000" dirty="0"/>
              <a:t>(2011-12): 21.9 per cent of population in India living below poverty line.</a:t>
            </a:r>
          </a:p>
          <a:p>
            <a:pPr marL="0" lvl="1" indent="0">
              <a:buBlip>
                <a:blip r:embed="rId2"/>
              </a:buBlip>
            </a:pPr>
            <a:r>
              <a:rPr lang="en-US" sz="4000" i="1" dirty="0"/>
              <a:t>United Nations</a:t>
            </a:r>
            <a:r>
              <a:rPr lang="en-US" sz="4000" dirty="0"/>
              <a:t> defines </a:t>
            </a:r>
            <a:r>
              <a:rPr lang="en-US" sz="4000" i="1" dirty="0"/>
              <a:t>Poverty Line </a:t>
            </a:r>
            <a:r>
              <a:rPr lang="en-US" sz="4000" dirty="0"/>
              <a:t>as US$1.25 a day in India and for all countries on an average it is US$1.90 a day. As per this estimate 32.7 per cent Indians are below poverty line (2011)</a:t>
            </a:r>
            <a:endParaRPr lang="en-IN"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Poverty Trends in India</a:t>
            </a:r>
            <a:endParaRPr lang="en-IN" dirty="0"/>
          </a:p>
        </p:txBody>
      </p:sp>
      <p:graphicFrame>
        <p:nvGraphicFramePr>
          <p:cNvPr id="4" name="Content Placeholder 3"/>
          <p:cNvGraphicFramePr>
            <a:graphicFrameLocks noGrp="1"/>
          </p:cNvGraphicFramePr>
          <p:nvPr>
            <p:ph idx="1"/>
          </p:nvPr>
        </p:nvGraphicFramePr>
        <p:xfrm>
          <a:off x="457200" y="1600200"/>
          <a:ext cx="8229600" cy="43484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370840">
                <a:tc>
                  <a:txBody>
                    <a:bodyPr/>
                    <a:lstStyle/>
                    <a:p>
                      <a:r>
                        <a:rPr lang="en-US" dirty="0"/>
                        <a:t>Year</a:t>
                      </a:r>
                      <a:endParaRPr lang="en-IN" dirty="0"/>
                    </a:p>
                  </a:txBody>
                  <a:tcPr/>
                </a:tc>
                <a:tc>
                  <a:txBody>
                    <a:bodyPr/>
                    <a:lstStyle/>
                    <a:p>
                      <a:r>
                        <a:rPr lang="en-US" dirty="0"/>
                        <a:t>Absolute number of poor (</a:t>
                      </a:r>
                      <a:r>
                        <a:rPr lang="en-US" dirty="0" err="1"/>
                        <a:t>Crore</a:t>
                      </a:r>
                      <a:r>
                        <a:rPr lang="en-US" dirty="0"/>
                        <a:t>)</a:t>
                      </a:r>
                      <a:endParaRPr lang="en-IN" dirty="0"/>
                    </a:p>
                  </a:txBody>
                  <a:tcPr/>
                </a:tc>
                <a:tc>
                  <a:txBody>
                    <a:bodyPr/>
                    <a:lstStyle/>
                    <a:p>
                      <a:r>
                        <a:rPr lang="en-US" dirty="0"/>
                        <a:t>HCR</a:t>
                      </a:r>
                      <a:endParaRPr lang="en-IN" dirty="0"/>
                    </a:p>
                  </a:txBody>
                  <a:tcPr/>
                </a:tc>
                <a:extLst>
                  <a:ext uri="{0D108BD9-81ED-4DB2-BD59-A6C34878D82A}">
                    <a16:rowId xmlns:a16="http://schemas.microsoft.com/office/drawing/2014/main" xmlns="" val="10000"/>
                  </a:ext>
                </a:extLst>
              </a:tr>
              <a:tr h="370840">
                <a:tc>
                  <a:txBody>
                    <a:bodyPr/>
                    <a:lstStyle/>
                    <a:p>
                      <a:r>
                        <a:rPr lang="en-US" dirty="0"/>
                        <a:t>19*1-*2</a:t>
                      </a:r>
                      <a:endParaRPr lang="en-IN" dirty="0"/>
                    </a:p>
                  </a:txBody>
                  <a:tcPr/>
                </a:tc>
                <a:tc>
                  <a:txBody>
                    <a:bodyPr/>
                    <a:lstStyle/>
                    <a:p>
                      <a:r>
                        <a:rPr lang="en-US" dirty="0"/>
                        <a:t>17</a:t>
                      </a:r>
                      <a:endParaRPr lang="en-IN" dirty="0"/>
                    </a:p>
                  </a:txBody>
                  <a:tcPr/>
                </a:tc>
                <a:tc>
                  <a:txBody>
                    <a:bodyPr/>
                    <a:lstStyle/>
                    <a:p>
                      <a:r>
                        <a:rPr lang="en-US" dirty="0"/>
                        <a:t>34</a:t>
                      </a:r>
                      <a:endParaRPr lang="en-IN" dirty="0"/>
                    </a:p>
                  </a:txBody>
                  <a:tcPr/>
                </a:tc>
                <a:extLst>
                  <a:ext uri="{0D108BD9-81ED-4DB2-BD59-A6C34878D82A}">
                    <a16:rowId xmlns:a16="http://schemas.microsoft.com/office/drawing/2014/main" xmlns="" val="10001"/>
                  </a:ext>
                </a:extLst>
              </a:tr>
              <a:tr h="370840">
                <a:tc>
                  <a:txBody>
                    <a:bodyPr/>
                    <a:lstStyle/>
                    <a:p>
                      <a:r>
                        <a:rPr lang="en-US" dirty="0"/>
                        <a:t>1979-80</a:t>
                      </a:r>
                      <a:endParaRPr lang="en-IN" dirty="0"/>
                    </a:p>
                  </a:txBody>
                  <a:tcPr/>
                </a:tc>
                <a:tc>
                  <a:txBody>
                    <a:bodyPr/>
                    <a:lstStyle/>
                    <a:p>
                      <a:r>
                        <a:rPr lang="en-US" dirty="0"/>
                        <a:t>33</a:t>
                      </a:r>
                      <a:endParaRPr lang="en-IN" dirty="0"/>
                    </a:p>
                  </a:txBody>
                  <a:tcPr/>
                </a:tc>
                <a:tc>
                  <a:txBody>
                    <a:bodyPr/>
                    <a:lstStyle/>
                    <a:p>
                      <a:r>
                        <a:rPr lang="en-US" dirty="0"/>
                        <a:t>48</a:t>
                      </a:r>
                      <a:endParaRPr lang="en-IN" dirty="0"/>
                    </a:p>
                  </a:txBody>
                  <a:tcPr/>
                </a:tc>
                <a:extLst>
                  <a:ext uri="{0D108BD9-81ED-4DB2-BD59-A6C34878D82A}">
                    <a16:rowId xmlns:a16="http://schemas.microsoft.com/office/drawing/2014/main" xmlns="" val="10002"/>
                  </a:ext>
                </a:extLst>
              </a:tr>
              <a:tr h="370840">
                <a:tc>
                  <a:txBody>
                    <a:bodyPr/>
                    <a:lstStyle/>
                    <a:p>
                      <a:r>
                        <a:rPr lang="en-US" dirty="0"/>
                        <a:t>1987-88</a:t>
                      </a:r>
                      <a:endParaRPr lang="en-IN" dirty="0"/>
                    </a:p>
                  </a:txBody>
                  <a:tcPr/>
                </a:tc>
                <a:tc>
                  <a:txBody>
                    <a:bodyPr/>
                    <a:lstStyle/>
                    <a:p>
                      <a:r>
                        <a:rPr lang="en-US" dirty="0"/>
                        <a:t>31</a:t>
                      </a:r>
                      <a:endParaRPr lang="en-IN" dirty="0"/>
                    </a:p>
                  </a:txBody>
                  <a:tcPr/>
                </a:tc>
                <a:tc>
                  <a:txBody>
                    <a:bodyPr/>
                    <a:lstStyle/>
                    <a:p>
                      <a:r>
                        <a:rPr lang="en-US" dirty="0"/>
                        <a:t>39.3</a:t>
                      </a:r>
                      <a:endParaRPr lang="en-IN" dirty="0"/>
                    </a:p>
                  </a:txBody>
                  <a:tcPr/>
                </a:tc>
                <a:extLst>
                  <a:ext uri="{0D108BD9-81ED-4DB2-BD59-A6C34878D82A}">
                    <a16:rowId xmlns:a16="http://schemas.microsoft.com/office/drawing/2014/main" xmlns="" val="10003"/>
                  </a:ext>
                </a:extLst>
              </a:tr>
              <a:tr h="370840">
                <a:tc>
                  <a:txBody>
                    <a:bodyPr/>
                    <a:lstStyle/>
                    <a:p>
                      <a:r>
                        <a:rPr lang="en-US" dirty="0"/>
                        <a:t>1993-94</a:t>
                      </a:r>
                      <a:endParaRPr lang="en-IN" dirty="0"/>
                    </a:p>
                  </a:txBody>
                  <a:tcPr/>
                </a:tc>
                <a:tc>
                  <a:txBody>
                    <a:bodyPr/>
                    <a:lstStyle/>
                    <a:p>
                      <a:r>
                        <a:rPr lang="en-US" dirty="0"/>
                        <a:t>32</a:t>
                      </a:r>
                      <a:endParaRPr lang="en-IN" dirty="0"/>
                    </a:p>
                  </a:txBody>
                  <a:tcPr/>
                </a:tc>
                <a:tc>
                  <a:txBody>
                    <a:bodyPr/>
                    <a:lstStyle/>
                    <a:p>
                      <a:r>
                        <a:rPr lang="en-US" dirty="0"/>
                        <a:t>3*</a:t>
                      </a:r>
                      <a:endParaRPr lang="en-IN" dirty="0"/>
                    </a:p>
                  </a:txBody>
                  <a:tcPr/>
                </a:tc>
                <a:extLst>
                  <a:ext uri="{0D108BD9-81ED-4DB2-BD59-A6C34878D82A}">
                    <a16:rowId xmlns:a16="http://schemas.microsoft.com/office/drawing/2014/main" xmlns="" val="10004"/>
                  </a:ext>
                </a:extLst>
              </a:tr>
              <a:tr h="370840">
                <a:tc>
                  <a:txBody>
                    <a:bodyPr/>
                    <a:lstStyle/>
                    <a:p>
                      <a:r>
                        <a:rPr lang="en-US" dirty="0"/>
                        <a:t>1999-2000</a:t>
                      </a:r>
                      <a:endParaRPr lang="en-IN" dirty="0"/>
                    </a:p>
                  </a:txBody>
                  <a:tcPr/>
                </a:tc>
                <a:tc>
                  <a:txBody>
                    <a:bodyPr/>
                    <a:lstStyle/>
                    <a:p>
                      <a:r>
                        <a:rPr lang="en-US" dirty="0"/>
                        <a:t>2*</a:t>
                      </a:r>
                      <a:endParaRPr lang="en-IN" dirty="0"/>
                    </a:p>
                  </a:txBody>
                  <a:tcPr/>
                </a:tc>
                <a:tc>
                  <a:txBody>
                    <a:bodyPr/>
                    <a:lstStyle/>
                    <a:p>
                      <a:r>
                        <a:rPr lang="en-US" dirty="0"/>
                        <a:t>2*</a:t>
                      </a:r>
                      <a:endParaRPr lang="en-IN" dirty="0"/>
                    </a:p>
                  </a:txBody>
                  <a:tcPr/>
                </a:tc>
                <a:extLst>
                  <a:ext uri="{0D108BD9-81ED-4DB2-BD59-A6C34878D82A}">
                    <a16:rowId xmlns:a16="http://schemas.microsoft.com/office/drawing/2014/main" xmlns="" val="10005"/>
                  </a:ext>
                </a:extLst>
              </a:tr>
              <a:tr h="370840">
                <a:tc>
                  <a:txBody>
                    <a:bodyPr/>
                    <a:lstStyle/>
                    <a:p>
                      <a:r>
                        <a:rPr lang="en-US" dirty="0"/>
                        <a:t>2004-05</a:t>
                      </a:r>
                      <a:endParaRPr lang="en-IN" dirty="0"/>
                    </a:p>
                  </a:txBody>
                  <a:tcPr/>
                </a:tc>
                <a:tc>
                  <a:txBody>
                    <a:bodyPr/>
                    <a:lstStyle/>
                    <a:p>
                      <a:r>
                        <a:rPr lang="en-US" dirty="0"/>
                        <a:t>40</a:t>
                      </a:r>
                      <a:endParaRPr lang="en-IN" dirty="0"/>
                    </a:p>
                  </a:txBody>
                  <a:tcPr/>
                </a:tc>
                <a:tc>
                  <a:txBody>
                    <a:bodyPr/>
                    <a:lstStyle/>
                    <a:p>
                      <a:r>
                        <a:rPr lang="en-US" dirty="0"/>
                        <a:t>37.2</a:t>
                      </a:r>
                      <a:endParaRPr lang="en-IN" dirty="0"/>
                    </a:p>
                  </a:txBody>
                  <a:tcPr/>
                </a:tc>
                <a:extLst>
                  <a:ext uri="{0D108BD9-81ED-4DB2-BD59-A6C34878D82A}">
                    <a16:rowId xmlns:a16="http://schemas.microsoft.com/office/drawing/2014/main" xmlns="" val="10006"/>
                  </a:ext>
                </a:extLst>
              </a:tr>
              <a:tr h="370840">
                <a:tc>
                  <a:txBody>
                    <a:bodyPr/>
                    <a:lstStyle/>
                    <a:p>
                      <a:r>
                        <a:rPr lang="en-US" dirty="0"/>
                        <a:t>2009-10</a:t>
                      </a:r>
                      <a:endParaRPr lang="en-IN" dirty="0"/>
                    </a:p>
                  </a:txBody>
                  <a:tcPr/>
                </a:tc>
                <a:tc>
                  <a:txBody>
                    <a:bodyPr/>
                    <a:lstStyle/>
                    <a:p>
                      <a:r>
                        <a:rPr lang="en-US" dirty="0"/>
                        <a:t>35</a:t>
                      </a:r>
                      <a:endParaRPr lang="en-IN" dirty="0"/>
                    </a:p>
                  </a:txBody>
                  <a:tcPr/>
                </a:tc>
                <a:tc>
                  <a:txBody>
                    <a:bodyPr/>
                    <a:lstStyle/>
                    <a:p>
                      <a:r>
                        <a:rPr lang="en-US" dirty="0"/>
                        <a:t>29.8</a:t>
                      </a:r>
                      <a:endParaRPr lang="en-IN" dirty="0"/>
                    </a:p>
                  </a:txBody>
                  <a:tcPr/>
                </a:tc>
                <a:extLst>
                  <a:ext uri="{0D108BD9-81ED-4DB2-BD59-A6C34878D82A}">
                    <a16:rowId xmlns:a16="http://schemas.microsoft.com/office/drawing/2014/main" xmlns="" val="10007"/>
                  </a:ext>
                </a:extLst>
              </a:tr>
              <a:tr h="370840">
                <a:tc>
                  <a:txBody>
                    <a:bodyPr/>
                    <a:lstStyle/>
                    <a:p>
                      <a:r>
                        <a:rPr lang="en-US" dirty="0"/>
                        <a:t>2010-11</a:t>
                      </a:r>
                      <a:endParaRPr lang="en-IN" dirty="0"/>
                    </a:p>
                  </a:txBody>
                  <a:tcPr/>
                </a:tc>
                <a:tc>
                  <a:txBody>
                    <a:bodyPr/>
                    <a:lstStyle/>
                    <a:p>
                      <a:r>
                        <a:rPr lang="en-US" dirty="0"/>
                        <a:t>27</a:t>
                      </a:r>
                      <a:endParaRPr lang="en-IN" dirty="0"/>
                    </a:p>
                  </a:txBody>
                  <a:tcPr/>
                </a:tc>
                <a:tc>
                  <a:txBody>
                    <a:bodyPr/>
                    <a:lstStyle/>
                    <a:p>
                      <a:r>
                        <a:rPr lang="en-US" dirty="0"/>
                        <a:t>21.9</a:t>
                      </a:r>
                      <a:endParaRPr lang="en-IN" dirty="0"/>
                    </a:p>
                  </a:txBody>
                  <a:tcPr/>
                </a:tc>
                <a:extLst>
                  <a:ext uri="{0D108BD9-81ED-4DB2-BD59-A6C34878D82A}">
                    <a16:rowId xmlns:a16="http://schemas.microsoft.com/office/drawing/2014/main" xmlns="" val="10008"/>
                  </a:ext>
                </a:extLst>
              </a:tr>
              <a:tr h="370840">
                <a:tc>
                  <a:txBody>
                    <a:bodyPr/>
                    <a:lstStyle/>
                    <a:p>
                      <a:r>
                        <a:rPr lang="en-US" dirty="0"/>
                        <a:t>201*-17</a:t>
                      </a:r>
                      <a:endParaRPr lang="en-IN" dirty="0"/>
                    </a:p>
                  </a:txBody>
                  <a:tcPr/>
                </a:tc>
                <a:tc>
                  <a:txBody>
                    <a:bodyPr/>
                    <a:lstStyle/>
                    <a:p>
                      <a:r>
                        <a:rPr lang="en-US" dirty="0"/>
                        <a:t>12</a:t>
                      </a:r>
                      <a:endParaRPr lang="en-IN" dirty="0"/>
                    </a:p>
                  </a:txBody>
                  <a:tcPr/>
                </a:tc>
                <a:tc>
                  <a:txBody>
                    <a:bodyPr/>
                    <a:lstStyle/>
                    <a:p>
                      <a:r>
                        <a:rPr lang="en-US" dirty="0"/>
                        <a:t>29.8</a:t>
                      </a:r>
                      <a:endParaRPr lang="en-IN" dirty="0"/>
                    </a:p>
                  </a:txBody>
                  <a:tcPr/>
                </a:tc>
                <a:extLst>
                  <a:ext uri="{0D108BD9-81ED-4DB2-BD59-A6C34878D82A}">
                    <a16:rowId xmlns:a16="http://schemas.microsoft.com/office/drawing/2014/main" xmlns="" val="10009"/>
                  </a:ext>
                </a:extLst>
              </a:tr>
              <a:tr h="370840">
                <a:tc gridSpan="3">
                  <a:txBody>
                    <a:bodyPr/>
                    <a:lstStyle/>
                    <a:p>
                      <a:r>
                        <a:rPr lang="en-US" dirty="0"/>
                        <a:t>Source: Economic Survey 201*-17 and World Bank Data</a:t>
                      </a:r>
                      <a:endParaRPr lang="en-IN" dirty="0"/>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xmlns="" val="10010"/>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477000"/>
          </a:xfrm>
        </p:spPr>
        <p:txBody>
          <a:bodyPr/>
          <a:lstStyle/>
          <a:p>
            <a:pPr marL="344488" lvl="1">
              <a:buFont typeface="Wingdings" pitchFamily="2" charset="2"/>
              <a:buChar char="v"/>
            </a:pPr>
            <a:endParaRPr lang="en-US" sz="2400" b="1" i="1" dirty="0"/>
          </a:p>
          <a:p>
            <a:pPr marL="344488" lvl="1">
              <a:buFont typeface="Wingdings" pitchFamily="2" charset="2"/>
              <a:buChar char="v"/>
            </a:pPr>
            <a:r>
              <a:rPr lang="en-US" sz="2400" b="1" i="1" dirty="0"/>
              <a:t>Relative Poverty</a:t>
            </a:r>
          </a:p>
          <a:p>
            <a:pPr marL="344488" lvl="1">
              <a:buNone/>
            </a:pPr>
            <a:r>
              <a:rPr lang="en-US" dirty="0"/>
              <a:t> </a:t>
            </a:r>
          </a:p>
          <a:p>
            <a:pPr marL="344488" lvl="1"/>
            <a:r>
              <a:rPr lang="en-US" dirty="0"/>
              <a:t>It is expressed in terms of inequality in income. Accordingly, it classifies two classes: (Rich and Poor – For Karl Marx, they are ‘Haves’ and ‘Have-nots’)</a:t>
            </a:r>
          </a:p>
          <a:p>
            <a:pPr marL="344488" lvl="1">
              <a:buFont typeface="Wingdings" pitchFamily="2" charset="2"/>
              <a:buChar char="Ø"/>
            </a:pPr>
            <a:r>
              <a:rPr lang="en-US" dirty="0"/>
              <a:t> Poverty, in both forms, is not unique to the present day society. In fact it existed earlier in every society. </a:t>
            </a: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0998"/>
            <a:ext cx="8610600" cy="5863144"/>
          </a:xfrm>
          <a:prstGeom prst="rect">
            <a:avLst/>
          </a:prstGeom>
        </p:spPr>
        <p:txBody>
          <a:bodyPr wrap="square">
            <a:spAutoFit/>
          </a:bodyPr>
          <a:lstStyle/>
          <a:p>
            <a:pPr marL="344488" lvl="1">
              <a:buFont typeface="Wingdings" pitchFamily="2" charset="2"/>
              <a:buChar char="Ø"/>
            </a:pPr>
            <a:r>
              <a:rPr lang="en-US" sz="2500" dirty="0"/>
              <a:t>For example: Marx interpreted History of development a Society in terms of Class Struggle – That is the struggle for existence by the deprived sections. Marx was anxious of what future would look like. That means on the basis of the contemporary developments in Capitalism he wanted to predict the next stage of development. In order to explain the future of capitalism (which has its own inconsistencies and contradictions) and to support his explanation with a logic, he wanted to know what had happened in the history of the society. He went through the pages of History and came to the conclusion that in every society in the past there were contradictions within it and those contradictions were linked to the ownership of material assets. This accentuates inequality further.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New Conceptions of Poverty (emerging)</a:t>
            </a:r>
          </a:p>
        </p:txBody>
      </p:sp>
      <p:sp>
        <p:nvSpPr>
          <p:cNvPr id="3" name="Content Placeholder 2"/>
          <p:cNvSpPr>
            <a:spLocks noGrp="1"/>
          </p:cNvSpPr>
          <p:nvPr>
            <p:ph idx="1"/>
          </p:nvPr>
        </p:nvSpPr>
        <p:spPr>
          <a:xfrm>
            <a:off x="457200" y="1219200"/>
            <a:ext cx="8229600" cy="5486400"/>
          </a:xfrm>
        </p:spPr>
        <p:txBody>
          <a:bodyPr>
            <a:normAutofit fontScale="62500" lnSpcReduction="20000"/>
          </a:bodyPr>
          <a:lstStyle/>
          <a:p>
            <a:r>
              <a:rPr lang="en-US" sz="2800" dirty="0"/>
              <a:t>Poverty is a multi-dimensional social phenomenon (Robert Chambers 2000)</a:t>
            </a:r>
          </a:p>
          <a:p>
            <a:r>
              <a:rPr lang="en-US" sz="2800" dirty="0"/>
              <a:t>While the approach of the study on poverty mostly takes the form of its estimate in terms of income and consumption, i.e. income poverty, welfare criterion emphasizes upon several aspects of wellbeing of the people (See for example Lister 2004; </a:t>
            </a:r>
            <a:r>
              <a:rPr lang="en-US" sz="2800" dirty="0" err="1"/>
              <a:t>Spiker</a:t>
            </a:r>
            <a:r>
              <a:rPr lang="en-US" sz="2800" dirty="0"/>
              <a:t> 2007)</a:t>
            </a:r>
          </a:p>
          <a:p>
            <a:r>
              <a:rPr lang="en-US" sz="2800" dirty="0"/>
              <a:t>Capabilities and </a:t>
            </a:r>
            <a:r>
              <a:rPr lang="en-US" sz="2800" dirty="0" err="1"/>
              <a:t>functionings</a:t>
            </a:r>
            <a:r>
              <a:rPr lang="en-US" sz="2800" dirty="0"/>
              <a:t> (</a:t>
            </a:r>
            <a:r>
              <a:rPr lang="en-US" sz="2800" dirty="0" err="1"/>
              <a:t>Sen</a:t>
            </a:r>
            <a:r>
              <a:rPr lang="en-US" sz="2800" dirty="0"/>
              <a:t>)</a:t>
            </a:r>
          </a:p>
          <a:p>
            <a:r>
              <a:rPr lang="en-US" sz="2800" dirty="0"/>
              <a:t>Freedom (</a:t>
            </a:r>
            <a:r>
              <a:rPr lang="en-US" sz="2800" dirty="0" err="1"/>
              <a:t>Sen</a:t>
            </a:r>
            <a:r>
              <a:rPr lang="en-US" sz="2800" dirty="0"/>
              <a:t>)</a:t>
            </a:r>
          </a:p>
          <a:p>
            <a:r>
              <a:rPr lang="en-US" sz="2800" dirty="0" err="1"/>
              <a:t>Sen</a:t>
            </a:r>
            <a:r>
              <a:rPr lang="en-US" sz="2800" dirty="0"/>
              <a:t> in his book </a:t>
            </a:r>
            <a:r>
              <a:rPr lang="en-US" sz="2800" i="1" dirty="0"/>
              <a:t>‘On economic Inequality’ </a:t>
            </a:r>
            <a:r>
              <a:rPr lang="en-US" sz="2800" dirty="0"/>
              <a:t> </a:t>
            </a:r>
            <a:r>
              <a:rPr lang="en-US" sz="2800" dirty="0" err="1"/>
              <a:t>proprounded</a:t>
            </a:r>
            <a:r>
              <a:rPr lang="en-US" sz="2800" dirty="0"/>
              <a:t> </a:t>
            </a:r>
            <a:r>
              <a:rPr lang="en-US" sz="2800" dirty="0" err="1"/>
              <a:t>Sen’s</a:t>
            </a:r>
            <a:r>
              <a:rPr lang="en-US" sz="2800" dirty="0"/>
              <a:t> Index to measure poverty. He rejects the concept of poverty line as an appropriate measure of poverty. He constructs poverty index on the basis of inequality of income of the people below poverty line.</a:t>
            </a:r>
          </a:p>
          <a:p>
            <a:r>
              <a:rPr lang="en-US" sz="2800" dirty="0" err="1"/>
              <a:t>Sen</a:t>
            </a:r>
            <a:r>
              <a:rPr lang="en-US" sz="2800" dirty="0"/>
              <a:t> was against the traditional concept of dearth of supply of </a:t>
            </a:r>
            <a:r>
              <a:rPr lang="en-US" sz="2800" dirty="0" err="1"/>
              <a:t>foodgrains</a:t>
            </a:r>
            <a:r>
              <a:rPr lang="en-US" sz="2800" dirty="0"/>
              <a:t>  due to fall in production as  the cause of Bengal famine in the seventies. Rather, it is due to faulty system of distribution of foods. Suggests revamping PDS.</a:t>
            </a:r>
          </a:p>
          <a:p>
            <a:r>
              <a:rPr lang="en-US" sz="2800" dirty="0"/>
              <a:t>New Institutional Economics perspective: poverty can be assessed in terms of this perspective</a:t>
            </a:r>
          </a:p>
          <a:p>
            <a:r>
              <a:rPr lang="en-US" sz="2800" dirty="0"/>
              <a:t>Poverty can be defined in terms of the basic requirements for leading a minimum living in the environment one is in.</a:t>
            </a:r>
          </a:p>
          <a:p>
            <a:r>
              <a:rPr lang="en-US" sz="2800" dirty="0"/>
              <a:t>Living wage </a:t>
            </a:r>
            <a:r>
              <a:rPr lang="en-US" sz="2800" dirty="0" err="1"/>
              <a:t>vrs</a:t>
            </a:r>
            <a:r>
              <a:rPr lang="en-US" sz="2800" dirty="0"/>
              <a:t>. Minimum wage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2400" b="1" dirty="0"/>
              <a:t>Poverty Parameters in a brief</a:t>
            </a:r>
          </a:p>
        </p:txBody>
      </p:sp>
      <p:sp>
        <p:nvSpPr>
          <p:cNvPr id="3" name="Content Placeholder 2"/>
          <p:cNvSpPr>
            <a:spLocks noGrp="1"/>
          </p:cNvSpPr>
          <p:nvPr>
            <p:ph idx="1"/>
          </p:nvPr>
        </p:nvSpPr>
        <p:spPr>
          <a:xfrm>
            <a:off x="228600" y="838200"/>
            <a:ext cx="8763000" cy="5791200"/>
          </a:xfrm>
        </p:spPr>
        <p:txBody>
          <a:bodyPr>
            <a:normAutofit fontScale="92500" lnSpcReduction="10000"/>
          </a:bodyPr>
          <a:lstStyle/>
          <a:p>
            <a:r>
              <a:rPr lang="en-US" sz="2500" dirty="0"/>
              <a:t>Poor livelihood (Absence of Sustainable Livelihood) </a:t>
            </a:r>
          </a:p>
          <a:p>
            <a:pPr>
              <a:buNone/>
            </a:pPr>
            <a:r>
              <a:rPr lang="en-US" sz="2500" dirty="0"/>
              <a:t>	(Hunger index, malnutrition, absence of caring, access denial)</a:t>
            </a:r>
          </a:p>
          <a:p>
            <a:r>
              <a:rPr lang="en-US" sz="2500" dirty="0"/>
              <a:t>Gender issues (Disparity)</a:t>
            </a:r>
          </a:p>
          <a:p>
            <a:r>
              <a:rPr lang="en-US" sz="2500" dirty="0"/>
              <a:t>Vulnerabilities upon the vulnerable groups (extent of vulnerability is context-specific) </a:t>
            </a:r>
          </a:p>
          <a:p>
            <a:pPr>
              <a:buNone/>
            </a:pPr>
            <a:r>
              <a:rPr lang="en-US" sz="2500" dirty="0"/>
              <a:t>	- Exploitation of Women (looked down upon in society)</a:t>
            </a:r>
          </a:p>
          <a:p>
            <a:pPr>
              <a:buNone/>
            </a:pPr>
            <a:r>
              <a:rPr lang="en-US" sz="2500" dirty="0"/>
              <a:t>	- Exploitation of the poor class</a:t>
            </a:r>
          </a:p>
          <a:p>
            <a:pPr>
              <a:buNone/>
            </a:pPr>
            <a:r>
              <a:rPr lang="en-US" sz="2500" dirty="0"/>
              <a:t>	- Distress migration</a:t>
            </a:r>
          </a:p>
          <a:p>
            <a:pPr>
              <a:buNone/>
            </a:pPr>
            <a:r>
              <a:rPr lang="en-US" sz="2500" dirty="0"/>
              <a:t>	-Deprivation of the poor from the benefit of public welfare </a:t>
            </a:r>
            <a:r>
              <a:rPr lang="en-US" sz="2500" dirty="0" err="1"/>
              <a:t>prog</a:t>
            </a:r>
            <a:r>
              <a:rPr lang="en-US" sz="2500" dirty="0"/>
              <a:t>.</a:t>
            </a:r>
          </a:p>
          <a:p>
            <a:r>
              <a:rPr lang="en-US" sz="2500" dirty="0"/>
              <a:t>Violation of Rights and violence (Powerlessness) (Agency 1)</a:t>
            </a:r>
          </a:p>
          <a:p>
            <a:r>
              <a:rPr lang="en-US" sz="2500" dirty="0"/>
              <a:t>Violation of justice (Loss of dignity) (Agency 1)</a:t>
            </a:r>
          </a:p>
          <a:p>
            <a:r>
              <a:rPr lang="en-US" sz="2500" dirty="0"/>
              <a:t>No policy of protection of Rights (Agency 2)</a:t>
            </a:r>
          </a:p>
          <a:p>
            <a:r>
              <a:rPr lang="en-US" sz="2500" dirty="0"/>
              <a:t>Absence of Propagation of non-</a:t>
            </a:r>
            <a:r>
              <a:rPr lang="en-US" sz="2500" dirty="0" err="1"/>
              <a:t>violance</a:t>
            </a:r>
            <a:r>
              <a:rPr lang="en-US" sz="2500" dirty="0"/>
              <a:t> (Educated Society, Vigilant NGOs, Responsible Government – Agency 2)</a:t>
            </a:r>
          </a:p>
          <a:p>
            <a:r>
              <a:rPr lang="en-US" sz="2500" dirty="0"/>
              <a:t>Absence of Good Governance (Accountability, ........) </a:t>
            </a:r>
          </a:p>
          <a:p>
            <a:pPr>
              <a:buNone/>
            </a:pP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a:t>An Economic Analysis</a:t>
            </a:r>
            <a:endParaRPr lang="en-US" sz="2800" dirty="0"/>
          </a:p>
        </p:txBody>
      </p:sp>
      <p:sp>
        <p:nvSpPr>
          <p:cNvPr id="3" name="Content Placeholder 2"/>
          <p:cNvSpPr>
            <a:spLocks noGrp="1"/>
          </p:cNvSpPr>
          <p:nvPr>
            <p:ph idx="1"/>
          </p:nvPr>
        </p:nvSpPr>
        <p:spPr>
          <a:xfrm>
            <a:off x="457200" y="838200"/>
            <a:ext cx="8229600" cy="5715000"/>
          </a:xfrm>
        </p:spPr>
        <p:txBody>
          <a:bodyPr>
            <a:noAutofit/>
          </a:bodyPr>
          <a:lstStyle/>
          <a:p>
            <a:r>
              <a:rPr lang="en-US" sz="2400" dirty="0"/>
              <a:t>Adam Smith and Invisible Hand</a:t>
            </a:r>
          </a:p>
          <a:p>
            <a:pPr>
              <a:buNone/>
            </a:pPr>
            <a:r>
              <a:rPr lang="en-US" sz="2400" dirty="0"/>
              <a:t>	Something inside the System work behind to cause the evils.</a:t>
            </a:r>
          </a:p>
          <a:p>
            <a:r>
              <a:rPr lang="en-US" sz="2400" dirty="0"/>
              <a:t>Karl Marx  the first time emphasized role of institutions (informal institutions)</a:t>
            </a:r>
          </a:p>
          <a:p>
            <a:pPr>
              <a:buNone/>
            </a:pPr>
            <a:r>
              <a:rPr lang="en-US" sz="2400" dirty="0"/>
              <a:t>	According to Marx, institutions cause conflicts</a:t>
            </a:r>
          </a:p>
          <a:p>
            <a:r>
              <a:rPr lang="en-US" sz="2400" dirty="0"/>
              <a:t>New institutional economics</a:t>
            </a:r>
          </a:p>
          <a:p>
            <a:pPr>
              <a:buNone/>
            </a:pPr>
            <a:r>
              <a:rPr lang="en-US" sz="2400" dirty="0"/>
              <a:t>	- Formal and informal rules</a:t>
            </a:r>
          </a:p>
          <a:p>
            <a:pPr>
              <a:buNone/>
            </a:pPr>
            <a:r>
              <a:rPr lang="en-US" sz="2400" dirty="0"/>
              <a:t>	-Information asymmetries</a:t>
            </a:r>
          </a:p>
          <a:p>
            <a:pPr>
              <a:buNone/>
            </a:pPr>
            <a:r>
              <a:rPr lang="en-US" sz="2400" dirty="0"/>
              <a:t>	- Principal-agent problem</a:t>
            </a:r>
          </a:p>
          <a:p>
            <a:pPr>
              <a:buNone/>
            </a:pPr>
            <a:r>
              <a:rPr lang="en-US" sz="2400" dirty="0"/>
              <a:t>	-Adverse selection</a:t>
            </a:r>
          </a:p>
          <a:p>
            <a:pPr>
              <a:buNone/>
            </a:pPr>
            <a:r>
              <a:rPr lang="en-US" sz="2400" dirty="0"/>
              <a:t>	-Moral hazard</a:t>
            </a:r>
          </a:p>
          <a:p>
            <a:pPr>
              <a:buNone/>
            </a:pPr>
            <a:r>
              <a:rPr lang="en-US" sz="2400" dirty="0"/>
              <a:t>	-Absence of Property Rights and Problems in due to the presence of externalities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endParaRPr lang="en-US" sz="4000" b="1" dirty="0"/>
          </a:p>
          <a:p>
            <a:pPr algn="ctr">
              <a:buNone/>
            </a:pPr>
            <a:r>
              <a:rPr lang="en-US" sz="6000" b="1" i="1" dirty="0">
                <a:latin typeface="Times New Roman" pitchFamily="18" charset="0"/>
                <a:cs typeface="Times New Roman" pitchFamily="18" charset="0"/>
              </a:rPr>
              <a:t>The Indian Economy</a:t>
            </a:r>
            <a:endParaRPr lang="en-US" sz="6000" i="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28601"/>
            <a:ext cx="8763000" cy="6032421"/>
          </a:xfrm>
          <a:prstGeom prst="rect">
            <a:avLst/>
          </a:prstGeom>
          <a:noFill/>
        </p:spPr>
        <p:txBody>
          <a:bodyPr wrap="square" rtlCol="0">
            <a:spAutoFit/>
          </a:bodyPr>
          <a:lstStyle/>
          <a:p>
            <a:pPr marL="344488" lvl="1" algn="ctr"/>
            <a:r>
              <a:rPr lang="en-US" sz="3200" b="1" i="1" dirty="0"/>
              <a:t>Existence of both absolute and relative poverty</a:t>
            </a:r>
          </a:p>
          <a:p>
            <a:pPr marL="344488" lvl="1"/>
            <a:endParaRPr lang="en-US" sz="2800" dirty="0"/>
          </a:p>
          <a:p>
            <a:pPr marL="344488" lvl="1"/>
            <a:r>
              <a:rPr lang="en-US" sz="2800" dirty="0"/>
              <a:t> - No escape from the poverty trap.</a:t>
            </a:r>
          </a:p>
          <a:p>
            <a:pPr marL="344488" lvl="1">
              <a:buFont typeface="Arial" pitchFamily="34" charset="0"/>
              <a:buChar char="•"/>
            </a:pPr>
            <a:r>
              <a:rPr lang="en-US" sz="2800" b="1" dirty="0"/>
              <a:t>Global Hunger Index: India at 103 out of 119 countries</a:t>
            </a:r>
          </a:p>
          <a:p>
            <a:pPr marL="344488" lvl="1"/>
            <a:r>
              <a:rPr lang="en-US" sz="2800" dirty="0"/>
              <a:t>GHI defines hunger not in terms of calories consumed but by using four specific parameters :</a:t>
            </a:r>
          </a:p>
          <a:p>
            <a:pPr marL="344488" lvl="1"/>
            <a:r>
              <a:rPr lang="en-US" sz="2800" dirty="0"/>
              <a:t>(</a:t>
            </a:r>
            <a:r>
              <a:rPr lang="en-US" sz="2800" dirty="0" err="1"/>
              <a:t>i</a:t>
            </a:r>
            <a:r>
              <a:rPr lang="en-US" sz="2800" dirty="0"/>
              <a:t>) prevalence of undernourishment, </a:t>
            </a:r>
          </a:p>
          <a:p>
            <a:pPr marL="344488" lvl="1"/>
            <a:r>
              <a:rPr lang="en-US" sz="2800" dirty="0"/>
              <a:t>(ii)child stunting (low height relative to their age)(chronic undernourishment),</a:t>
            </a:r>
          </a:p>
          <a:p>
            <a:pPr marL="344488" lvl="1"/>
            <a:r>
              <a:rPr lang="en-US" sz="2800" dirty="0"/>
              <a:t>(iii) child wasting (low weight relative to their age) (Acute malnutrition) and </a:t>
            </a:r>
          </a:p>
          <a:p>
            <a:pPr marL="344488" lvl="1"/>
            <a:r>
              <a:rPr lang="en-US" sz="2800" dirty="0"/>
              <a:t>(iv) infant mortality (Lack of access to healthcare services)</a:t>
            </a:r>
          </a:p>
          <a:p>
            <a:pPr marL="344488" lvl="1"/>
            <a:endParaRPr lang="en-US" b="1" i="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hp\Desktop\Bluetooth folder\20191202_145534.jpg"/>
          <p:cNvPicPr/>
          <p:nvPr/>
        </p:nvPicPr>
        <p:blipFill>
          <a:blip r:embed="rId2" cstate="print"/>
          <a:srcRect/>
          <a:stretch>
            <a:fillRect/>
          </a:stretch>
        </p:blipFill>
        <p:spPr bwMode="auto">
          <a:xfrm>
            <a:off x="304800" y="2895600"/>
            <a:ext cx="4191000" cy="3124200"/>
          </a:xfrm>
          <a:prstGeom prst="rect">
            <a:avLst/>
          </a:prstGeom>
          <a:noFill/>
          <a:ln w="9525">
            <a:noFill/>
            <a:miter lim="800000"/>
            <a:headEnd/>
            <a:tailEnd/>
          </a:ln>
        </p:spPr>
      </p:pic>
      <p:sp>
        <p:nvSpPr>
          <p:cNvPr id="6" name="TextBox 5"/>
          <p:cNvSpPr txBox="1"/>
          <p:nvPr/>
        </p:nvSpPr>
        <p:spPr>
          <a:xfrm>
            <a:off x="152400" y="228600"/>
            <a:ext cx="8763000" cy="2369880"/>
          </a:xfrm>
          <a:prstGeom prst="rect">
            <a:avLst/>
          </a:prstGeom>
          <a:noFill/>
        </p:spPr>
        <p:txBody>
          <a:bodyPr wrap="square" rtlCol="0">
            <a:spAutoFit/>
          </a:bodyPr>
          <a:lstStyle/>
          <a:p>
            <a:pPr algn="ctr"/>
            <a:r>
              <a:rPr lang="en-US" sz="2400" b="1" i="1" dirty="0"/>
              <a:t> </a:t>
            </a:r>
            <a:r>
              <a:rPr lang="en-US" sz="3200" b="1" dirty="0"/>
              <a:t> Poor quality of Human Development Indicators (Education, Health and Life Expectancy)</a:t>
            </a:r>
            <a:endParaRPr lang="en-US" sz="3200" dirty="0"/>
          </a:p>
          <a:p>
            <a:pPr algn="ctr"/>
            <a:endParaRPr lang="en-US" sz="2400" b="1" dirty="0"/>
          </a:p>
          <a:p>
            <a:pPr algn="ctr"/>
            <a:r>
              <a:rPr lang="en-US" sz="2400" b="1" dirty="0"/>
              <a:t>‘Big promises Poor delivery’</a:t>
            </a:r>
            <a:r>
              <a:rPr lang="en-US" b="1" dirty="0"/>
              <a:t> </a:t>
            </a:r>
          </a:p>
          <a:p>
            <a:r>
              <a:rPr lang="en-US" dirty="0"/>
              <a:t>One can easily imagine the status of  health services in the country. How can we dream of a Healthy Society? Similar is the fate of Education. </a:t>
            </a:r>
            <a:endParaRPr lang="en-US" b="1" dirty="0"/>
          </a:p>
        </p:txBody>
      </p:sp>
      <p:pic>
        <p:nvPicPr>
          <p:cNvPr id="1027" name="Picture 3"/>
          <p:cNvPicPr>
            <a:picLocks noChangeAspect="1" noChangeArrowheads="1"/>
          </p:cNvPicPr>
          <p:nvPr/>
        </p:nvPicPr>
        <p:blipFill>
          <a:blip r:embed="rId3"/>
          <a:srcRect/>
          <a:stretch>
            <a:fillRect/>
          </a:stretch>
        </p:blipFill>
        <p:spPr bwMode="auto">
          <a:xfrm>
            <a:off x="4648200" y="2895600"/>
            <a:ext cx="4114800" cy="3079463"/>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1"/>
            <a:ext cx="8686800" cy="6678751"/>
          </a:xfrm>
          <a:prstGeom prst="rect">
            <a:avLst/>
          </a:prstGeom>
        </p:spPr>
        <p:txBody>
          <a:bodyPr wrap="square">
            <a:spAutoFit/>
          </a:bodyPr>
          <a:lstStyle/>
          <a:p>
            <a:pPr marL="0" lvl="1" algn="ctr"/>
            <a:r>
              <a:rPr lang="en-US" sz="2800" b="1" dirty="0" err="1"/>
              <a:t>Utilisation</a:t>
            </a:r>
            <a:r>
              <a:rPr lang="en-US" sz="2800" b="1" dirty="0"/>
              <a:t> of resources</a:t>
            </a:r>
          </a:p>
          <a:p>
            <a:pPr marL="793750" lvl="1">
              <a:buFont typeface="Arial" pitchFamily="34" charset="0"/>
              <a:buChar char="•"/>
            </a:pPr>
            <a:r>
              <a:rPr lang="en-US" b="1" i="1" dirty="0"/>
              <a:t>	</a:t>
            </a:r>
            <a:r>
              <a:rPr lang="en-US" dirty="0"/>
              <a:t>Unbalanced Use of Resources</a:t>
            </a:r>
          </a:p>
          <a:p>
            <a:pPr marL="801688" lvl="2">
              <a:buFont typeface="Arial" pitchFamily="34" charset="0"/>
              <a:buChar char="•"/>
            </a:pPr>
            <a:r>
              <a:rPr lang="en-US" dirty="0"/>
              <a:t>Inefficient </a:t>
            </a:r>
            <a:r>
              <a:rPr lang="en-US" dirty="0" err="1"/>
              <a:t>Utilisation</a:t>
            </a:r>
            <a:endParaRPr lang="en-US" dirty="0"/>
          </a:p>
          <a:p>
            <a:pPr marL="801688" lvl="2">
              <a:buFont typeface="Arial" pitchFamily="34" charset="0"/>
              <a:buChar char="•"/>
            </a:pPr>
            <a:r>
              <a:rPr lang="en-US" b="1" i="1" dirty="0"/>
              <a:t>Defective Selection of Priority Sector </a:t>
            </a:r>
            <a:r>
              <a:rPr lang="en-US" dirty="0"/>
              <a:t>(Agriculture needs to be </a:t>
            </a:r>
            <a:r>
              <a:rPr lang="en-US" dirty="0" err="1"/>
              <a:t>prioritised</a:t>
            </a:r>
            <a:r>
              <a:rPr lang="en-US" dirty="0"/>
              <a:t> and augmented because it serves as the source of employment to the rural unskilled </a:t>
            </a:r>
            <a:r>
              <a:rPr lang="en-US" dirty="0" err="1"/>
              <a:t>labour</a:t>
            </a:r>
            <a:r>
              <a:rPr lang="en-US" dirty="0"/>
              <a:t>, who constitute a significant size of workforce)</a:t>
            </a:r>
          </a:p>
          <a:p>
            <a:pPr marL="801688" lvl="2">
              <a:buFont typeface="Arial" pitchFamily="34" charset="0"/>
              <a:buChar char="•"/>
            </a:pPr>
            <a:r>
              <a:rPr lang="en-US" b="1" i="1" dirty="0"/>
              <a:t>Unbalanced and inefficient </a:t>
            </a:r>
            <a:r>
              <a:rPr lang="en-US" b="1" i="1" dirty="0" err="1"/>
              <a:t>utilisation</a:t>
            </a:r>
            <a:r>
              <a:rPr lang="en-US" b="1" i="1" dirty="0"/>
              <a:t> of resources is due to the ‘Policy Bias’. </a:t>
            </a:r>
            <a:r>
              <a:rPr lang="en-US" dirty="0"/>
              <a:t>This means the fiscal and monetary policies are biased and misguided and that too ‘short-term’ in nature.</a:t>
            </a:r>
          </a:p>
          <a:p>
            <a:pPr marL="801688" lvl="2" indent="-517525"/>
            <a:r>
              <a:rPr lang="en-US" b="1" i="1" dirty="0"/>
              <a:t>Policy Bias: </a:t>
            </a:r>
          </a:p>
          <a:p>
            <a:pPr marL="225425" lvl="2" indent="344488"/>
            <a:r>
              <a:rPr lang="en-US" b="1" dirty="0"/>
              <a:t>Economic Reforms and Recent Monetary Reforms undertaken in a hurried and unplanned manner</a:t>
            </a:r>
            <a:r>
              <a:rPr lang="en-US" dirty="0"/>
              <a:t>:</a:t>
            </a:r>
            <a:r>
              <a:rPr lang="en-US" b="1" dirty="0"/>
              <a:t> Economic reforms in 1991</a:t>
            </a:r>
            <a:r>
              <a:rPr lang="en-US" dirty="0"/>
              <a:t> at the behest of World Bank and IMF. It is often designated as the </a:t>
            </a:r>
            <a:r>
              <a:rPr lang="en-US" b="1" dirty="0"/>
              <a:t>‘Fund-Bank Model’</a:t>
            </a:r>
            <a:r>
              <a:rPr lang="en-US" dirty="0"/>
              <a:t>. Similarly </a:t>
            </a:r>
            <a:r>
              <a:rPr lang="en-US" dirty="0" err="1"/>
              <a:t>Demonetisation</a:t>
            </a:r>
            <a:r>
              <a:rPr lang="en-US" dirty="0"/>
              <a:t> was done in a hurry without regard to the possible consequences.  </a:t>
            </a:r>
          </a:p>
          <a:p>
            <a:pPr marL="0" lvl="2"/>
            <a:r>
              <a:rPr lang="en-US" b="1" dirty="0"/>
              <a:t>- Economic reforms for a faster financial and infrastructural growth (Physical Capital)</a:t>
            </a:r>
          </a:p>
          <a:p>
            <a:pPr marL="225425" lvl="2" indent="344488"/>
            <a:r>
              <a:rPr lang="en-US" b="1" dirty="0"/>
              <a:t>- Importance to large corporations to oil the rich</a:t>
            </a:r>
          </a:p>
          <a:p>
            <a:pPr marL="225425" lvl="2" indent="344488"/>
            <a:r>
              <a:rPr lang="en-US" b="1" dirty="0"/>
              <a:t>- No strategic importance to the employment promoting sector, though, of course, now government has come up with new initiatives for the MSMEs. But, the policy aspect need to be understood properly.</a:t>
            </a:r>
          </a:p>
          <a:p>
            <a:pPr marL="465138" lvl="2" indent="-120650">
              <a:buNone/>
            </a:pPr>
            <a:r>
              <a:rPr lang="en-US" b="1" i="1" dirty="0"/>
              <a:t>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77000"/>
          </a:xfrm>
        </p:spPr>
        <p:txBody>
          <a:bodyPr>
            <a:normAutofit/>
          </a:bodyPr>
          <a:lstStyle/>
          <a:p>
            <a:r>
              <a:rPr lang="en-US" sz="2800" b="1" dirty="0"/>
              <a:t>Impacts of Policy Bias:</a:t>
            </a:r>
          </a:p>
          <a:p>
            <a:pPr>
              <a:buFont typeface="Wingdings" pitchFamily="2" charset="2"/>
              <a:buChar char="Ø"/>
            </a:pPr>
            <a:r>
              <a:rPr lang="en-US" sz="2800" b="1" i="1" dirty="0"/>
              <a:t>Declining Real GDP: </a:t>
            </a:r>
            <a:r>
              <a:rPr lang="en-US" sz="2800" dirty="0"/>
              <a:t>Consequent upon such a biased policy often associated with populism, the real GDP is gradually declining. It is a surprise that the economic growth rate has come down to a six-year low of 4.5 percent in Q2 ending September 2019. </a:t>
            </a:r>
          </a:p>
          <a:p>
            <a:pPr>
              <a:buFont typeface="Wingdings" pitchFamily="2" charset="2"/>
              <a:buChar char="Ø"/>
            </a:pPr>
            <a:r>
              <a:rPr lang="en-US" sz="2800" dirty="0"/>
              <a:t>Informal Employment (partially due to elastic supply of unskilled labour in the LDCs). Example: </a:t>
            </a:r>
            <a:r>
              <a:rPr lang="en-US" sz="2800" dirty="0" err="1"/>
              <a:t>Dadan</a:t>
            </a:r>
            <a:endParaRPr lang="en-US" sz="2800" dirty="0"/>
          </a:p>
          <a:p>
            <a:pPr>
              <a:buFont typeface="Wingdings" pitchFamily="2" charset="2"/>
              <a:buChar char="Ø"/>
            </a:pPr>
            <a:r>
              <a:rPr lang="en-US" sz="2800" dirty="0"/>
              <a:t>The consequence of the relatively very high importance to physical capital directly or obliquely means ‘Less Emphasis on Human Capital Building. Human capital is necessary to tap potential resources.</a:t>
            </a:r>
          </a:p>
          <a:p>
            <a:pPr>
              <a:buFont typeface="Wingdings" pitchFamily="2" charset="2"/>
              <a:buChar char="Ø"/>
            </a:pPr>
            <a:r>
              <a:rPr lang="en-US" sz="2800" dirty="0"/>
              <a:t>Inequality </a:t>
            </a:r>
          </a:p>
          <a:p>
            <a:pPr marL="344488" lvl="1">
              <a:buNone/>
            </a:pPr>
            <a:endParaRPr lang="en-US" sz="2000" b="1" i="1" dirty="0"/>
          </a:p>
          <a:p>
            <a:pPr marL="344488" lvl="1">
              <a:buNone/>
            </a:pP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a:t>Growth</a:t>
            </a:r>
          </a:p>
        </p:txBody>
      </p:sp>
      <p:sp>
        <p:nvSpPr>
          <p:cNvPr id="3" name="Content Placeholder 2"/>
          <p:cNvSpPr>
            <a:spLocks noGrp="1"/>
          </p:cNvSpPr>
          <p:nvPr>
            <p:ph idx="1"/>
          </p:nvPr>
        </p:nvSpPr>
        <p:spPr>
          <a:xfrm>
            <a:off x="457200" y="1219200"/>
            <a:ext cx="8229600" cy="5410200"/>
          </a:xfrm>
        </p:spPr>
        <p:txBody>
          <a:bodyPr>
            <a:normAutofit fontScale="92500" lnSpcReduction="10000"/>
          </a:bodyPr>
          <a:lstStyle/>
          <a:p>
            <a:r>
              <a:rPr lang="en-US" dirty="0"/>
              <a:t>Dwindling growth: Since 2014 India receding.</a:t>
            </a:r>
          </a:p>
          <a:p>
            <a:r>
              <a:rPr lang="en-US" dirty="0"/>
              <a:t>In 1991 it picked up, had a gradual increase over years</a:t>
            </a:r>
          </a:p>
          <a:p>
            <a:r>
              <a:rPr lang="en-US" dirty="0" err="1"/>
              <a:t>Atal</a:t>
            </a:r>
            <a:r>
              <a:rPr lang="en-US" dirty="0"/>
              <a:t> </a:t>
            </a:r>
            <a:r>
              <a:rPr lang="en-US" dirty="0" err="1"/>
              <a:t>Bihari</a:t>
            </a:r>
            <a:r>
              <a:rPr lang="en-US" dirty="0"/>
              <a:t> Vajpayee – “India shining” slogan – Expansion of infrastructure</a:t>
            </a:r>
          </a:p>
          <a:p>
            <a:r>
              <a:rPr lang="en-US" dirty="0"/>
              <a:t>Growth unbalanced across regions and across sectors. Social sector given a boost but not to the benefit of common men. Industries flourished but without employment generation. All evils veiled the economy. </a:t>
            </a:r>
          </a:p>
          <a:p>
            <a:r>
              <a:rPr lang="en-US" dirty="0"/>
              <a:t>Loss of real strength to face the challenges</a:t>
            </a:r>
          </a:p>
          <a:p>
            <a:r>
              <a:rPr lang="en-US" dirty="0"/>
              <a:t>Now the institutional structure and the coercion pushes growth rate backward – what a shame it is! – Religious fundamentalism – Ram </a:t>
            </a:r>
            <a:r>
              <a:rPr lang="en-US" dirty="0" err="1"/>
              <a:t>Janmabhumi</a:t>
            </a:r>
            <a:r>
              <a:rPr lang="en-US" dirty="0"/>
              <a:t>; division of the country along religious lines.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Employment and Underemployment</a:t>
            </a:r>
          </a:p>
        </p:txBody>
      </p:sp>
      <p:sp>
        <p:nvSpPr>
          <p:cNvPr id="3" name="Content Placeholder 2"/>
          <p:cNvSpPr>
            <a:spLocks noGrp="1"/>
          </p:cNvSpPr>
          <p:nvPr>
            <p:ph idx="1"/>
          </p:nvPr>
        </p:nvSpPr>
        <p:spPr>
          <a:xfrm>
            <a:off x="457200" y="1219200"/>
            <a:ext cx="8229600" cy="5410200"/>
          </a:xfrm>
        </p:spPr>
        <p:txBody>
          <a:bodyPr>
            <a:normAutofit/>
          </a:bodyPr>
          <a:lstStyle/>
          <a:p>
            <a:r>
              <a:rPr lang="en-US" dirty="0"/>
              <a:t>Employment </a:t>
            </a:r>
            <a:r>
              <a:rPr lang="en-US" dirty="0" err="1"/>
              <a:t>scenerio</a:t>
            </a:r>
            <a:r>
              <a:rPr lang="en-US" dirty="0"/>
              <a:t> is </a:t>
            </a:r>
            <a:r>
              <a:rPr lang="en-US" dirty="0" err="1"/>
              <a:t>hurrible</a:t>
            </a:r>
            <a:r>
              <a:rPr lang="en-US" dirty="0"/>
              <a:t>. </a:t>
            </a:r>
          </a:p>
          <a:p>
            <a:r>
              <a:rPr lang="en-US" dirty="0"/>
              <a:t>Growing informality in the economy (emergence of informal sector) and within the formal sector. COVID-19 pandemic has unveiled the true magnitude of the phenomenon.</a:t>
            </a:r>
          </a:p>
          <a:p>
            <a:r>
              <a:rPr lang="en-US" dirty="0"/>
              <a:t>Informality leads to insecure employment and violation of labour laws</a:t>
            </a:r>
          </a:p>
          <a:p>
            <a:r>
              <a:rPr lang="en-US" dirty="0"/>
              <a:t>Informal employment not reflected in official statistics</a:t>
            </a:r>
          </a:p>
          <a:p>
            <a:r>
              <a:rPr lang="en-US" dirty="0"/>
              <a:t>Shortage of labour in labour surplus areas. Agriculture and MGNREGA gets affected.</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lstStyle/>
          <a:p>
            <a:pPr>
              <a:buNone/>
            </a:pPr>
            <a:r>
              <a:rPr lang="en-US" sz="2800" b="1" i="1" dirty="0"/>
              <a:t>Internal Decisions vis-à-vis External Impositions</a:t>
            </a:r>
          </a:p>
          <a:p>
            <a:r>
              <a:rPr lang="en-US" dirty="0"/>
              <a:t>Inequalities at the global level </a:t>
            </a:r>
          </a:p>
          <a:p>
            <a:r>
              <a:rPr lang="en-US" dirty="0"/>
              <a:t>Veto by countries (super powers)</a:t>
            </a:r>
          </a:p>
          <a:p>
            <a:r>
              <a:rPr lang="en-US" dirty="0"/>
              <a:t>Serve tea to US </a:t>
            </a:r>
            <a:r>
              <a:rPr lang="en-US" dirty="0" err="1"/>
              <a:t>Prez</a:t>
            </a:r>
            <a:r>
              <a:rPr lang="en-US" dirty="0"/>
              <a:t> (Attitude of being subservient)</a:t>
            </a:r>
          </a:p>
          <a:p>
            <a:r>
              <a:rPr lang="en-US" dirty="0"/>
              <a:t>Therefore, internal policies (strategic decisions) are affected. (GATT, WTO, Reforms)</a:t>
            </a:r>
          </a:p>
          <a:p>
            <a:r>
              <a:rPr lang="en-US" dirty="0"/>
              <a:t>Allowing FDI in Multi-brand Retail (</a:t>
            </a:r>
            <a:r>
              <a:rPr lang="en-US" dirty="0" err="1"/>
              <a:t>Walmart</a:t>
            </a:r>
            <a:r>
              <a:rPr lang="en-US" dirty="0"/>
              <a:t> and others)</a:t>
            </a:r>
          </a:p>
          <a:p>
            <a:pPr>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00"/>
            <a:ext cx="8382000" cy="1815882"/>
          </a:xfrm>
          <a:prstGeom prst="rect">
            <a:avLst/>
          </a:prstGeom>
        </p:spPr>
        <p:txBody>
          <a:bodyPr wrap="square">
            <a:spAutoFit/>
          </a:bodyPr>
          <a:lstStyle/>
          <a:p>
            <a:pPr marL="344488" lvl="1"/>
            <a:r>
              <a:rPr lang="en-US" sz="2800" b="1" i="1" dirty="0"/>
              <a:t>Global Consumerism: </a:t>
            </a:r>
            <a:r>
              <a:rPr lang="en-US" sz="2800" dirty="0"/>
              <a:t>We have created an era of global consumerism without a proportionate increase in mass production. Imports are </a:t>
            </a:r>
            <a:r>
              <a:rPr lang="en-US" sz="2800" dirty="0" err="1"/>
              <a:t>utilised</a:t>
            </a:r>
            <a:r>
              <a:rPr lang="en-US" sz="2800" dirty="0"/>
              <a:t> to fill the deficiency in supply.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Parellel</a:t>
            </a:r>
            <a:r>
              <a:rPr lang="en-US" b="1" dirty="0"/>
              <a:t> Economy</a:t>
            </a:r>
          </a:p>
        </p:txBody>
      </p:sp>
      <p:sp>
        <p:nvSpPr>
          <p:cNvPr id="3" name="Content Placeholder 2"/>
          <p:cNvSpPr>
            <a:spLocks noGrp="1"/>
          </p:cNvSpPr>
          <p:nvPr>
            <p:ph idx="1"/>
          </p:nvPr>
        </p:nvSpPr>
        <p:spPr/>
        <p:txBody>
          <a:bodyPr/>
          <a:lstStyle/>
          <a:p>
            <a:r>
              <a:rPr lang="en-US" dirty="0"/>
              <a:t>The growth of parallel economy is a matter of high concern.</a:t>
            </a:r>
          </a:p>
          <a:p>
            <a:r>
              <a:rPr lang="en-US" dirty="0"/>
              <a:t>Production activities carried underground</a:t>
            </a:r>
          </a:p>
          <a:p>
            <a:r>
              <a:rPr lang="en-US" dirty="0"/>
              <a:t>Informality in Employment (Growing </a:t>
            </a:r>
            <a:r>
              <a:rPr lang="en-US" dirty="0" err="1"/>
              <a:t>informalisation</a:t>
            </a:r>
            <a:r>
              <a:rPr lang="en-US" dirty="0"/>
              <a:t> is due to the black economy) </a:t>
            </a:r>
          </a:p>
          <a:p>
            <a:r>
              <a:rPr lang="en-US" dirty="0"/>
              <a:t>Insecure jobs</a:t>
            </a:r>
          </a:p>
          <a:p>
            <a:r>
              <a:rPr lang="en-US" dirty="0"/>
              <a:t>Squeezing the tax revenue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lnSpcReduction="10000"/>
          </a:bodyPr>
          <a:lstStyle/>
          <a:p>
            <a:pPr marL="344488" lvl="1" algn="ctr">
              <a:buNone/>
            </a:pPr>
            <a:r>
              <a:rPr lang="en-US" sz="3600" b="1" dirty="0"/>
              <a:t>Economic Burden</a:t>
            </a:r>
          </a:p>
          <a:p>
            <a:pPr marL="344488" lvl="1">
              <a:buFont typeface="Wingdings" pitchFamily="2" charset="2"/>
              <a:buChar char="§"/>
            </a:pPr>
            <a:r>
              <a:rPr lang="en-US" sz="2400" b="1" i="1" dirty="0"/>
              <a:t> </a:t>
            </a:r>
            <a:r>
              <a:rPr lang="en-US" sz="2400" dirty="0"/>
              <a:t>Huge mass of unproductive consumers (0-14 and old-aged people) due to increasing gap between birth rate and death rate as well as due to increase in life expectancy.</a:t>
            </a:r>
          </a:p>
          <a:p>
            <a:pPr marL="344488" lvl="1">
              <a:buFont typeface="Wingdings" pitchFamily="2" charset="2"/>
              <a:buChar char="§"/>
            </a:pPr>
            <a:r>
              <a:rPr lang="en-US" sz="2400" b="1" i="1" dirty="0"/>
              <a:t>Educated Unemployed (Involuntary in nature)</a:t>
            </a:r>
          </a:p>
          <a:p>
            <a:pPr>
              <a:buFont typeface="Wingdings" pitchFamily="2" charset="2"/>
              <a:buChar char="§"/>
            </a:pPr>
            <a:r>
              <a:rPr lang="en-US" sz="2400" b="1" dirty="0"/>
              <a:t>Moral hazard: New Generation Earners (Labour?)</a:t>
            </a:r>
          </a:p>
          <a:p>
            <a:pPr>
              <a:buNone/>
            </a:pPr>
            <a:r>
              <a:rPr lang="en-US" sz="2400" dirty="0"/>
              <a:t>	Moral hazard is observed when the attitude of people changes.</a:t>
            </a:r>
          </a:p>
          <a:p>
            <a:pPr>
              <a:buNone/>
            </a:pPr>
            <a:r>
              <a:rPr lang="en-US" sz="2400" dirty="0"/>
              <a:t>	Owing to several inefficiencies in the society, there is a shift from engagement in productive to unproductive (anti-social) activities. Often many people are observed as not being interested to be absorbed in employment. This is mostly found in the illiterate environment. They prefer to earn without rendering labour, often as being engaged in illegal and anti-social activities.</a:t>
            </a:r>
          </a:p>
          <a:p>
            <a:pPr marL="344488" lvl="1">
              <a:buFont typeface="Wingdings" pitchFamily="2" charset="2"/>
              <a:buChar char="§"/>
            </a:pPr>
            <a:endParaRPr lang="en-US" sz="2000" b="1" i="1" dirty="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334962"/>
          </a:xfrm>
        </p:spPr>
        <p:txBody>
          <a:bodyPr>
            <a:normAutofit fontScale="90000"/>
          </a:bodyPr>
          <a:lstStyle/>
          <a:p>
            <a:pPr algn="l"/>
            <a:r>
              <a:rPr lang="en-US" dirty="0"/>
              <a:t> </a:t>
            </a:r>
            <a:br>
              <a:rPr lang="en-US" dirty="0"/>
            </a:br>
            <a:r>
              <a:rPr lang="en-US" sz="2800" b="1" i="1" dirty="0"/>
              <a:t>Can we classify these activities under informal sector?</a:t>
            </a:r>
            <a:r>
              <a:rPr lang="en-US" sz="4000" dirty="0"/>
              <a:t/>
            </a:r>
            <a:br>
              <a:rPr lang="en-US" sz="4000" dirty="0"/>
            </a:br>
            <a:endParaRPr lang="en-US" dirty="0"/>
          </a:p>
        </p:txBody>
      </p:sp>
      <p:sp>
        <p:nvSpPr>
          <p:cNvPr id="3" name="Content Placeholder 2"/>
          <p:cNvSpPr>
            <a:spLocks noGrp="1"/>
          </p:cNvSpPr>
          <p:nvPr>
            <p:ph idx="1"/>
          </p:nvPr>
        </p:nvSpPr>
        <p:spPr>
          <a:xfrm>
            <a:off x="457200" y="762000"/>
            <a:ext cx="8229600" cy="5715000"/>
          </a:xfrm>
        </p:spPr>
        <p:txBody>
          <a:bodyPr>
            <a:normAutofit/>
          </a:bodyPr>
          <a:lstStyle/>
          <a:p>
            <a:r>
              <a:rPr lang="en-US" sz="2800" dirty="0"/>
              <a:t>Alcoholic addiction among youth very often contributes to high crime rate (Gangsters and thieves) (Crime index for India 42.38; Pakistan 44.58, </a:t>
            </a:r>
            <a:r>
              <a:rPr lang="en-US" sz="2800" dirty="0" err="1"/>
              <a:t>Afganistan</a:t>
            </a:r>
            <a:r>
              <a:rPr lang="en-US" sz="2800" dirty="0"/>
              <a:t> 73.2)</a:t>
            </a:r>
          </a:p>
          <a:p>
            <a:r>
              <a:rPr lang="en-US" sz="2800" dirty="0"/>
              <a:t>Begging</a:t>
            </a:r>
          </a:p>
          <a:p>
            <a:pPr>
              <a:buNone/>
            </a:pPr>
            <a:r>
              <a:rPr lang="en-US" sz="2800" dirty="0"/>
              <a:t>	Begging is an informal activity, termed illegal in some countries, e.g., Hungary has a nationwide ban.</a:t>
            </a:r>
          </a:p>
          <a:p>
            <a:pPr>
              <a:buNone/>
            </a:pPr>
            <a:r>
              <a:rPr lang="en-US" sz="2800" dirty="0"/>
              <a:t>	In India, Bombay Prevention of Begging Act (BPBA), 1959 treats begging in Mumbai and Delhi as a criminal activity. </a:t>
            </a:r>
          </a:p>
          <a:p>
            <a:pPr>
              <a:buFont typeface="Wingdings" pitchFamily="2" charset="2"/>
              <a:buChar char="Ø"/>
              <a:tabLst>
                <a:tab pos="120650" algn="l"/>
              </a:tabLst>
            </a:pPr>
            <a:r>
              <a:rPr lang="en-US" sz="2800" dirty="0"/>
              <a:t>Begging under compulsion</a:t>
            </a:r>
          </a:p>
          <a:p>
            <a:pPr>
              <a:buFont typeface="Wingdings" pitchFamily="2" charset="2"/>
              <a:buChar char="Ø"/>
              <a:tabLst>
                <a:tab pos="120650" algn="l"/>
              </a:tabLst>
            </a:pPr>
            <a:r>
              <a:rPr lang="en-US" sz="2800" dirty="0"/>
              <a:t>Begging under will (The ‘Baba-culture’)</a:t>
            </a:r>
          </a:p>
          <a:p>
            <a:pPr>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a:srcRect/>
          <a:stretch>
            <a:fillRect/>
          </a:stretch>
        </p:blipFill>
        <p:spPr bwMode="auto">
          <a:xfrm>
            <a:off x="4876800" y="3733800"/>
            <a:ext cx="3654957" cy="2743200"/>
          </a:xfrm>
          <a:prstGeom prst="rect">
            <a:avLst/>
          </a:prstGeom>
          <a:noFill/>
          <a:ln w="9525">
            <a:noFill/>
            <a:miter lim="800000"/>
            <a:headEnd/>
            <a:tailEnd/>
          </a:ln>
          <a:effectLst/>
        </p:spPr>
      </p:pic>
      <p:pic>
        <p:nvPicPr>
          <p:cNvPr id="6" name="Picture 5" descr="H:\DCIM\102MSDCF\DSC00602.JPG"/>
          <p:cNvPicPr/>
          <p:nvPr/>
        </p:nvPicPr>
        <p:blipFill>
          <a:blip r:embed="rId3" cstate="print"/>
          <a:srcRect/>
          <a:stretch>
            <a:fillRect/>
          </a:stretch>
        </p:blipFill>
        <p:spPr bwMode="auto">
          <a:xfrm>
            <a:off x="4876800" y="838200"/>
            <a:ext cx="3582228" cy="2705722"/>
          </a:xfrm>
          <a:prstGeom prst="rect">
            <a:avLst/>
          </a:prstGeom>
          <a:noFill/>
          <a:ln w="9525">
            <a:noFill/>
            <a:miter lim="800000"/>
            <a:headEnd/>
            <a:tailEnd/>
          </a:ln>
        </p:spPr>
      </p:pic>
      <p:pic>
        <p:nvPicPr>
          <p:cNvPr id="4" name="Picture 3" descr="E:\PHOTO ALL\20150823_103114.jpg"/>
          <p:cNvPicPr/>
          <p:nvPr/>
        </p:nvPicPr>
        <p:blipFill>
          <a:blip r:embed="rId4" cstate="print"/>
          <a:srcRect/>
          <a:stretch>
            <a:fillRect/>
          </a:stretch>
        </p:blipFill>
        <p:spPr bwMode="auto">
          <a:xfrm rot="5400000">
            <a:off x="-457200" y="1676400"/>
            <a:ext cx="5638800" cy="3962400"/>
          </a:xfrm>
          <a:prstGeom prst="rect">
            <a:avLst/>
          </a:prstGeom>
          <a:noFill/>
          <a:ln w="9525">
            <a:noFill/>
            <a:miter lim="800000"/>
            <a:headEnd/>
            <a:tailEnd/>
          </a:ln>
        </p:spPr>
      </p:pic>
      <p:sp>
        <p:nvSpPr>
          <p:cNvPr id="5" name="TextBox 4"/>
          <p:cNvSpPr txBox="1"/>
          <p:nvPr/>
        </p:nvSpPr>
        <p:spPr>
          <a:xfrm>
            <a:off x="990600" y="152400"/>
            <a:ext cx="7239000" cy="584775"/>
          </a:xfrm>
          <a:prstGeom prst="rect">
            <a:avLst/>
          </a:prstGeom>
          <a:noFill/>
        </p:spPr>
        <p:txBody>
          <a:bodyPr wrap="square" rtlCol="0">
            <a:spAutoFit/>
          </a:bodyPr>
          <a:lstStyle/>
          <a:p>
            <a:pPr algn="ctr"/>
            <a:r>
              <a:rPr lang="en-US" sz="3200" b="1" i="1" dirty="0"/>
              <a:t>The ‘Baba-Culture’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609600" y="381000"/>
            <a:ext cx="3657600" cy="27432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4724400" y="381000"/>
            <a:ext cx="3657600" cy="27432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srcRect/>
          <a:stretch>
            <a:fillRect/>
          </a:stretch>
        </p:blipFill>
        <p:spPr bwMode="auto">
          <a:xfrm>
            <a:off x="609600" y="3657600"/>
            <a:ext cx="3657600" cy="27432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cstate="print"/>
          <a:srcRect/>
          <a:stretch>
            <a:fillRect/>
          </a:stretch>
        </p:blipFill>
        <p:spPr bwMode="auto">
          <a:xfrm>
            <a:off x="4724400" y="3657600"/>
            <a:ext cx="3657600" cy="274320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28601"/>
            <a:ext cx="8763000" cy="6678751"/>
          </a:xfrm>
          <a:prstGeom prst="rect">
            <a:avLst/>
          </a:prstGeom>
          <a:noFill/>
        </p:spPr>
        <p:txBody>
          <a:bodyPr wrap="square" rtlCol="0">
            <a:spAutoFit/>
          </a:bodyPr>
          <a:lstStyle/>
          <a:p>
            <a:pPr marL="344488" lvl="1" algn="ctr"/>
            <a:r>
              <a:rPr lang="en-US" sz="3600" b="1" dirty="0"/>
              <a:t>Intervention</a:t>
            </a:r>
          </a:p>
          <a:p>
            <a:pPr marL="344488" lvl="1" algn="ctr"/>
            <a:r>
              <a:rPr lang="en-US" sz="2800" dirty="0"/>
              <a:t>(Employment generation/Poverty alleviation programmes/Food Security  and Social Security)</a:t>
            </a:r>
          </a:p>
          <a:p>
            <a:pPr marL="344488" lvl="1"/>
            <a:endParaRPr lang="en-US" sz="2800" b="1" dirty="0"/>
          </a:p>
          <a:p>
            <a:pPr marL="344488" lvl="1"/>
            <a:r>
              <a:rPr lang="en-US" sz="2800" b="1" dirty="0"/>
              <a:t>Meet failure due to several reasons.</a:t>
            </a:r>
          </a:p>
          <a:p>
            <a:pPr marL="344488" lvl="1"/>
            <a:r>
              <a:rPr lang="en-US" sz="2800" b="1" dirty="0"/>
              <a:t>- Asymmetry of information: </a:t>
            </a:r>
            <a:r>
              <a:rPr lang="en-US" sz="2800" dirty="0"/>
              <a:t>This leads to inefficiency in the selection of beneficiaries and to know the real problems.</a:t>
            </a:r>
          </a:p>
          <a:p>
            <a:pPr marL="344488" lvl="1"/>
            <a:r>
              <a:rPr lang="en-US" sz="2800" dirty="0"/>
              <a:t>Fake beneficiaries (</a:t>
            </a:r>
            <a:r>
              <a:rPr lang="en-US" sz="2800" dirty="0" err="1"/>
              <a:t>Kalia</a:t>
            </a:r>
            <a:r>
              <a:rPr lang="en-US" sz="2800" dirty="0"/>
              <a:t> </a:t>
            </a:r>
            <a:r>
              <a:rPr lang="en-US" sz="2800" dirty="0" err="1"/>
              <a:t>Yojana</a:t>
            </a:r>
            <a:r>
              <a:rPr lang="en-US" sz="2800" dirty="0"/>
              <a:t>, Transfer payments, </a:t>
            </a:r>
            <a:r>
              <a:rPr lang="en-US" sz="2800" dirty="0" err="1"/>
              <a:t>Subsidised</a:t>
            </a:r>
            <a:r>
              <a:rPr lang="en-US" sz="2800" dirty="0"/>
              <a:t> Housing)</a:t>
            </a:r>
          </a:p>
          <a:p>
            <a:pPr marL="344488" lvl="1"/>
            <a:r>
              <a:rPr lang="en-US" sz="2800" dirty="0"/>
              <a:t>-</a:t>
            </a:r>
            <a:r>
              <a:rPr lang="en-US" sz="2800" b="1" dirty="0"/>
              <a:t>Moral Hazard: </a:t>
            </a:r>
            <a:r>
              <a:rPr lang="en-US" sz="2800" dirty="0"/>
              <a:t>As a result, the programmes turn to be a misleading experimentation.</a:t>
            </a:r>
          </a:p>
          <a:p>
            <a:pPr marL="344488" lvl="1"/>
            <a:r>
              <a:rPr lang="en-US" sz="2800" dirty="0"/>
              <a:t>-Employer and employee relations</a:t>
            </a:r>
          </a:p>
          <a:p>
            <a:pPr marL="344488" lvl="1"/>
            <a:r>
              <a:rPr lang="en-US" sz="2800" dirty="0"/>
              <a:t>-During implementation of programmes </a:t>
            </a:r>
            <a:r>
              <a:rPr lang="en-US" sz="2800" b="1" dirty="0"/>
              <a:t>proper monitoring is necessary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Autofit/>
          </a:bodyPr>
          <a:lstStyle/>
          <a:p>
            <a:r>
              <a:rPr lang="en-US" sz="2400" b="1" dirty="0"/>
              <a:t>Recent Approaches to fight poverty by India</a:t>
            </a:r>
          </a:p>
        </p:txBody>
      </p:sp>
      <p:sp>
        <p:nvSpPr>
          <p:cNvPr id="3" name="Content Placeholder 2"/>
          <p:cNvSpPr>
            <a:spLocks noGrp="1"/>
          </p:cNvSpPr>
          <p:nvPr>
            <p:ph idx="1"/>
          </p:nvPr>
        </p:nvSpPr>
        <p:spPr>
          <a:xfrm>
            <a:off x="228600" y="762000"/>
            <a:ext cx="8763000" cy="5867400"/>
          </a:xfrm>
        </p:spPr>
        <p:txBody>
          <a:bodyPr>
            <a:noAutofit/>
          </a:bodyPr>
          <a:lstStyle/>
          <a:p>
            <a:r>
              <a:rPr lang="en-US" sz="2200" dirty="0"/>
              <a:t>On 29 November 2019, the data on Q2 growth rate was released which reveals that the growth rate in Q2 slipped to a six-years low of 4.5 percent.</a:t>
            </a:r>
          </a:p>
          <a:p>
            <a:r>
              <a:rPr lang="en-US" sz="2200" dirty="0"/>
              <a:t>Suggesting cure to the economic crisis (depression deep rooted), Indian FM </a:t>
            </a:r>
            <a:r>
              <a:rPr lang="en-US" sz="2200" dirty="0" err="1"/>
              <a:t>Nirmala</a:t>
            </a:r>
            <a:r>
              <a:rPr lang="en-US" sz="2200" dirty="0"/>
              <a:t> </a:t>
            </a:r>
            <a:r>
              <a:rPr lang="en-US" sz="2200" dirty="0" err="1"/>
              <a:t>Sitharaman</a:t>
            </a:r>
            <a:r>
              <a:rPr lang="en-US" sz="2200" dirty="0"/>
              <a:t> said that government had responded well. Corporate tax had been reduced from 30 to 22 per cent. This suggests that the goal is to achieve corporate led growth. The welfare government is silent (willy-nilly accepts) over the inequality that has plagued the economy. This is another story of poverty - ‘Just avoid a potential solution to a big question.’ Recently the government have come up with series of measures to boost growth. It is yet to be seen whether the contribute to generation of domestic demand. </a:t>
            </a:r>
          </a:p>
          <a:p>
            <a:r>
              <a:rPr lang="en-US" sz="2200" dirty="0"/>
              <a:t>The most fundamental thing at this crucial juncture is to give emphasis on (</a:t>
            </a:r>
            <a:r>
              <a:rPr lang="en-US" sz="2200" dirty="0" err="1"/>
              <a:t>i</a:t>
            </a:r>
            <a:r>
              <a:rPr lang="en-US" sz="2200" dirty="0"/>
              <a:t>) education (ii) healthcare (iii) uplifting small and cottage sector. This was the model followed by the East Asian countries in the nineties, leading to ‘East Asian Miracle’- A miracle marked by flying geese pattern of growth.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rmAutofit/>
          </a:bodyPr>
          <a:lstStyle/>
          <a:p>
            <a:r>
              <a:rPr lang="en-US" sz="2400" dirty="0"/>
              <a:t>Moral hazard economics: Sustainable Development</a:t>
            </a:r>
          </a:p>
          <a:p>
            <a:pPr>
              <a:buNone/>
            </a:pPr>
            <a:r>
              <a:rPr lang="en-US" sz="2400" dirty="0"/>
              <a:t>	A Case in point: </a:t>
            </a:r>
            <a:r>
              <a:rPr lang="en-US" sz="2400" dirty="0" err="1"/>
              <a:t>Niyamgiri-Vedant</a:t>
            </a:r>
            <a:r>
              <a:rPr lang="en-US" sz="2400" dirty="0"/>
              <a:t> case hurts the cultural and religious sentiments of people. Pareto conditions and greatest happiness principle are violated.</a:t>
            </a:r>
          </a:p>
          <a:p>
            <a:r>
              <a:rPr lang="en-US" sz="2400" dirty="0"/>
              <a:t>5T measures by Government of Odisha (Let’s see how far 5Ts are effective!)</a:t>
            </a:r>
          </a:p>
          <a:p>
            <a:pPr>
              <a:buNone/>
            </a:pPr>
            <a:r>
              <a:rPr lang="en-US" sz="2400" dirty="0"/>
              <a:t>	(The 5Ts aim at achieving progress through Transparency, Teamwork, Technology, Time and Transformation.)</a:t>
            </a:r>
          </a:p>
          <a:p>
            <a:r>
              <a:rPr lang="en-US" sz="2400" dirty="0"/>
              <a:t>Populist measures: ‘Sit and Eat’ policy – there is no need to go outside for income</a:t>
            </a:r>
          </a:p>
          <a:p>
            <a:pPr>
              <a:buNone/>
            </a:pPr>
            <a:r>
              <a:rPr lang="en-US" sz="2400" dirty="0"/>
              <a:t>	- Doling out </a:t>
            </a:r>
            <a:r>
              <a:rPr lang="en-US" sz="2400" dirty="0" err="1"/>
              <a:t>tonnes</a:t>
            </a:r>
            <a:r>
              <a:rPr lang="en-US" sz="2400" dirty="0"/>
              <a:t> of </a:t>
            </a:r>
            <a:r>
              <a:rPr lang="en-US" sz="2400" dirty="0" err="1"/>
              <a:t>foodgrains</a:t>
            </a:r>
            <a:r>
              <a:rPr lang="en-US" sz="2400" dirty="0"/>
              <a:t> </a:t>
            </a:r>
          </a:p>
          <a:p>
            <a:pPr>
              <a:buNone/>
            </a:pPr>
            <a:r>
              <a:rPr lang="en-US" sz="2400" dirty="0"/>
              <a:t>	- Unnecessary transfers (of tax-payers’ hard earned money)</a:t>
            </a:r>
          </a:p>
          <a:p>
            <a:pPr>
              <a:buNone/>
            </a:pPr>
            <a:r>
              <a:rPr lang="en-US" sz="2400" dirty="0"/>
              <a:t>		</a:t>
            </a:r>
            <a:r>
              <a:rPr lang="en-US" sz="2000" dirty="0"/>
              <a:t>*</a:t>
            </a:r>
            <a:r>
              <a:rPr lang="en-US" sz="2400" dirty="0"/>
              <a:t> </a:t>
            </a:r>
            <a:r>
              <a:rPr lang="en-US" sz="2400" dirty="0" err="1"/>
              <a:t>Kalia</a:t>
            </a:r>
            <a:r>
              <a:rPr lang="en-US" sz="2400" dirty="0"/>
              <a:t> </a:t>
            </a:r>
            <a:r>
              <a:rPr lang="en-US" sz="2400" dirty="0" err="1"/>
              <a:t>Yojana</a:t>
            </a:r>
            <a:endParaRPr lang="en-US" sz="2400" dirty="0"/>
          </a:p>
          <a:p>
            <a:r>
              <a:rPr lang="en-US" sz="2400" dirty="0"/>
              <a:t>Whereas countries attempt ban on begging our people are encouraging begging for alms from the government.</a:t>
            </a:r>
            <a:endParaRPr lang="en-US" sz="2800" dirty="0"/>
          </a:p>
          <a:p>
            <a:endParaRPr lang="en-US" sz="2800" dirty="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hp\Desktop\Bluetooth folder\20191203_155432.jpg"/>
          <p:cNvPicPr/>
          <p:nvPr/>
        </p:nvPicPr>
        <p:blipFill>
          <a:blip r:embed="rId2" cstate="print"/>
          <a:srcRect/>
          <a:stretch>
            <a:fillRect/>
          </a:stretch>
        </p:blipFill>
        <p:spPr bwMode="auto">
          <a:xfrm>
            <a:off x="304800" y="2490572"/>
            <a:ext cx="8001000" cy="5105400"/>
          </a:xfrm>
          <a:prstGeom prst="rect">
            <a:avLst/>
          </a:prstGeom>
          <a:noFill/>
          <a:ln w="9525">
            <a:noFill/>
            <a:miter lim="800000"/>
            <a:headEnd/>
            <a:tailEnd/>
          </a:ln>
        </p:spPr>
      </p:pic>
      <p:sp>
        <p:nvSpPr>
          <p:cNvPr id="3" name="Rectangle 2"/>
          <p:cNvSpPr/>
          <p:nvPr/>
        </p:nvSpPr>
        <p:spPr>
          <a:xfrm>
            <a:off x="304800" y="228600"/>
            <a:ext cx="8610600" cy="1200329"/>
          </a:xfrm>
          <a:prstGeom prst="rect">
            <a:avLst/>
          </a:prstGeom>
        </p:spPr>
        <p:txBody>
          <a:bodyPr wrap="square">
            <a:spAutoFit/>
          </a:bodyPr>
          <a:lstStyle/>
          <a:p>
            <a:r>
              <a:rPr lang="en-US" dirty="0"/>
              <a:t>A legislature from </a:t>
            </a:r>
            <a:r>
              <a:rPr lang="en-US" dirty="0" err="1"/>
              <a:t>Kalahandi</a:t>
            </a:r>
            <a:r>
              <a:rPr lang="en-US" dirty="0"/>
              <a:t> district in Odisha lauds the influx of multinationals in to the </a:t>
            </a:r>
          </a:p>
          <a:p>
            <a:r>
              <a:rPr lang="en-US" b="1" dirty="0"/>
              <a:t>“Dark territory’</a:t>
            </a:r>
            <a:r>
              <a:rPr lang="en-US" dirty="0"/>
              <a:t> and treats it as </a:t>
            </a:r>
            <a:r>
              <a:rPr lang="en-US" b="1" dirty="0"/>
              <a:t>‘Achievement’. </a:t>
            </a:r>
            <a:r>
              <a:rPr lang="en-US" dirty="0"/>
              <a:t>It is shameful to lament that the government machinery is trying to veil the ‘</a:t>
            </a:r>
            <a:r>
              <a:rPr lang="en-US" b="1" dirty="0"/>
              <a:t>hunger’</a:t>
            </a:r>
            <a:r>
              <a:rPr lang="en-US" dirty="0"/>
              <a:t>, which, perhaps is the only and perennial blessings that this region has ever been endowed with.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8610600" cy="646331"/>
          </a:xfrm>
          <a:prstGeom prst="rect">
            <a:avLst/>
          </a:prstGeom>
          <a:noFill/>
        </p:spPr>
        <p:txBody>
          <a:bodyPr wrap="square" rtlCol="0">
            <a:spAutoFit/>
          </a:bodyPr>
          <a:lstStyle/>
          <a:p>
            <a:pPr algn="ctr"/>
            <a:r>
              <a:rPr lang="en-US" b="1"/>
              <a:t>Recent Approaches</a:t>
            </a:r>
          </a:p>
          <a:p>
            <a:pPr algn="just"/>
            <a:endParaRPr lang="en-I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Desktop\sustainable-development-goals-global-goals-2030.png"/>
          <p:cNvPicPr>
            <a:picLocks noChangeAspect="1" noChangeArrowheads="1"/>
          </p:cNvPicPr>
          <p:nvPr/>
        </p:nvPicPr>
        <p:blipFill>
          <a:blip r:embed="rId2"/>
          <a:srcRect/>
          <a:stretch>
            <a:fillRect/>
          </a:stretch>
        </p:blipFill>
        <p:spPr bwMode="auto">
          <a:xfrm>
            <a:off x="506413" y="379413"/>
            <a:ext cx="8129587" cy="6097587"/>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3600" b="1" dirty="0"/>
              <a:t>Suggestions</a:t>
            </a:r>
            <a:endParaRPr lang="en-US" sz="2000" b="1" dirty="0"/>
          </a:p>
        </p:txBody>
      </p:sp>
      <p:sp>
        <p:nvSpPr>
          <p:cNvPr id="3" name="Content Placeholder 2"/>
          <p:cNvSpPr>
            <a:spLocks noGrp="1"/>
          </p:cNvSpPr>
          <p:nvPr>
            <p:ph idx="1"/>
          </p:nvPr>
        </p:nvSpPr>
        <p:spPr>
          <a:xfrm>
            <a:off x="457200" y="685800"/>
            <a:ext cx="8229600" cy="6172200"/>
          </a:xfrm>
        </p:spPr>
        <p:txBody>
          <a:bodyPr>
            <a:noAutofit/>
          </a:bodyPr>
          <a:lstStyle/>
          <a:p>
            <a:r>
              <a:rPr lang="en-US" sz="2400" dirty="0"/>
              <a:t>Understanding poverty in all its forms is essential. “A problem properly understood is half solved” – Victor Hugo.</a:t>
            </a:r>
          </a:p>
          <a:p>
            <a:r>
              <a:rPr lang="en-US" sz="2400" dirty="0"/>
              <a:t>Create Sustainable Livelihoods first (Merely doling out </a:t>
            </a:r>
            <a:r>
              <a:rPr lang="en-US" sz="2400" dirty="0" err="1"/>
              <a:t>tonnes</a:t>
            </a:r>
            <a:r>
              <a:rPr lang="en-US" sz="2400" dirty="0"/>
              <a:t> of food grains and pooling taxpayers’ hard earned money will not do!)</a:t>
            </a:r>
          </a:p>
          <a:p>
            <a:pPr>
              <a:buNone/>
            </a:pPr>
            <a:r>
              <a:rPr lang="en-US" sz="2400" dirty="0"/>
              <a:t>	- Proper </a:t>
            </a:r>
            <a:r>
              <a:rPr lang="en-US" sz="2400" b="1" dirty="0" err="1"/>
              <a:t>organisation</a:t>
            </a:r>
            <a:r>
              <a:rPr lang="en-US" sz="2400" dirty="0"/>
              <a:t> and </a:t>
            </a:r>
            <a:r>
              <a:rPr lang="en-US" sz="2400" b="1" dirty="0"/>
              <a:t>monitoring</a:t>
            </a:r>
            <a:r>
              <a:rPr lang="en-US" sz="2400" dirty="0"/>
              <a:t> (MGNREGA and SHGs) See for example (Meher 2017).</a:t>
            </a:r>
          </a:p>
          <a:p>
            <a:r>
              <a:rPr lang="en-US" sz="2400" dirty="0"/>
              <a:t>Sustainable Development Goals (SDGs) is a broad step and in fact a struggle to root out poverty, corruption and other socio-economic evils.</a:t>
            </a:r>
          </a:p>
          <a:p>
            <a:r>
              <a:rPr lang="en-US" sz="2400" dirty="0"/>
              <a:t>Randomized Control Design (</a:t>
            </a:r>
            <a:r>
              <a:rPr lang="en-US" sz="2400" dirty="0" err="1"/>
              <a:t>Banerjee</a:t>
            </a:r>
            <a:r>
              <a:rPr lang="en-US" sz="2400" dirty="0"/>
              <a:t>, </a:t>
            </a:r>
            <a:r>
              <a:rPr lang="en-US" sz="2400" dirty="0" err="1"/>
              <a:t>Duflo</a:t>
            </a:r>
            <a:r>
              <a:rPr lang="en-US" sz="2400" dirty="0"/>
              <a:t>, Kramer) can work good but necessary safeguards to avoid problems arising out of asymmetric information, moral hazard, etc.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dirty="0"/>
              <a:t>Suggestions (Contd..)</a:t>
            </a:r>
          </a:p>
        </p:txBody>
      </p:sp>
      <p:sp>
        <p:nvSpPr>
          <p:cNvPr id="3" name="Content Placeholder 2"/>
          <p:cNvSpPr>
            <a:spLocks noGrp="1"/>
          </p:cNvSpPr>
          <p:nvPr>
            <p:ph idx="1"/>
          </p:nvPr>
        </p:nvSpPr>
        <p:spPr>
          <a:xfrm>
            <a:off x="457200" y="1066800"/>
            <a:ext cx="8229600" cy="5638800"/>
          </a:xfrm>
        </p:spPr>
        <p:txBody>
          <a:bodyPr/>
          <a:lstStyle/>
          <a:p>
            <a:r>
              <a:rPr lang="en-US" sz="2800" dirty="0"/>
              <a:t>Externality is a consequence of the failure to assign property rights. Property rights create incentive to establish equilibrium. As long as someone owns a resource its price reflects the value for alternative uses and the resource is therefore used efficiently. In contrast, resources that are owned in common are abused because no one has incentive to </a:t>
            </a:r>
            <a:r>
              <a:rPr lang="en-US" sz="2800" dirty="0" err="1"/>
              <a:t>economise</a:t>
            </a:r>
            <a:r>
              <a:rPr lang="en-US" sz="2800" dirty="0"/>
              <a:t> their use. </a:t>
            </a:r>
          </a:p>
          <a:p>
            <a:r>
              <a:rPr lang="en-US" sz="2800" dirty="0"/>
              <a:t>Proper monitoring is necessary.</a:t>
            </a:r>
          </a:p>
          <a:p>
            <a:r>
              <a:rPr lang="en-US" sz="2800" dirty="0"/>
              <a:t>There is a need to change the mindset of the people for availing government provisions</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28601"/>
            <a:ext cx="8763000" cy="6032421"/>
          </a:xfrm>
          <a:prstGeom prst="rect">
            <a:avLst/>
          </a:prstGeom>
          <a:noFill/>
        </p:spPr>
        <p:txBody>
          <a:bodyPr wrap="square" rtlCol="0">
            <a:spAutoFit/>
          </a:bodyPr>
          <a:lstStyle/>
          <a:p>
            <a:pPr marL="344488" lvl="1" algn="ctr"/>
            <a:r>
              <a:rPr lang="en-US" sz="3200" b="1" dirty="0"/>
              <a:t>Conclusion</a:t>
            </a:r>
          </a:p>
          <a:p>
            <a:pPr marL="344488" lvl="1"/>
            <a:r>
              <a:rPr lang="en-US" sz="2400" dirty="0"/>
              <a:t>The poverty of Indian Economy is evident from the recent growth rate figures, which, of course are a consequence of the policy decisions taken in a hurry. A situation of ‘vicious circle’ has been created from which we do not expect a panacea. We need a long term solution and should eye upon a long period of consistent effort.  We should build up our indelible strength rather than decorating ourselves to showcase before others.</a:t>
            </a:r>
          </a:p>
          <a:p>
            <a:pPr marL="344488" lvl="1"/>
            <a:r>
              <a:rPr lang="en-US" sz="2400" dirty="0"/>
              <a:t>Faulty and misguided policy leads to inefficient </a:t>
            </a:r>
            <a:r>
              <a:rPr lang="en-US" sz="2400" dirty="0" err="1"/>
              <a:t>utilisation</a:t>
            </a:r>
            <a:r>
              <a:rPr lang="en-US" sz="2400" dirty="0"/>
              <a:t> and hurried decision. This in turn leads to short term cure. This again leads to make the situation more disastrous than before and this way the circle continues.</a:t>
            </a:r>
          </a:p>
          <a:p>
            <a:pPr marL="344488" lvl="1"/>
            <a:r>
              <a:rPr lang="en-US" sz="2400" dirty="0"/>
              <a:t>The indelible strength is our human resource, which, itself is also self-generating. </a:t>
            </a:r>
          </a:p>
          <a:p>
            <a:pPr marL="344488" lvl="1"/>
            <a:r>
              <a:rPr lang="en-US" sz="2400" b="1" dirty="0"/>
              <a:t>Sustainable livelihood, therefore, should be the primary focus.</a:t>
            </a:r>
          </a:p>
          <a:p>
            <a:pPr marL="800100" lvl="1" indent="1588"/>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196</TotalTime>
  <Words>2209</Words>
  <Application>Microsoft Office PowerPoint</Application>
  <PresentationFormat>On-screen Show (4:3)</PresentationFormat>
  <Paragraphs>233</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Apex</vt:lpstr>
      <vt:lpstr>Slide 1</vt:lpstr>
      <vt:lpstr>Poverty What meaning does it have for India?</vt:lpstr>
      <vt:lpstr>Slide 3</vt:lpstr>
      <vt:lpstr>Objectives</vt:lpstr>
      <vt:lpstr>Slide 5</vt:lpstr>
      <vt:lpstr>Slide 6</vt:lpstr>
      <vt:lpstr>Poverty Trends in India</vt:lpstr>
      <vt:lpstr>Slide 8</vt:lpstr>
      <vt:lpstr>Slide 9</vt:lpstr>
      <vt:lpstr>New Conceptions of Poverty (emerging)</vt:lpstr>
      <vt:lpstr>Poverty Parameters in a brief</vt:lpstr>
      <vt:lpstr>An Economic Analysis</vt:lpstr>
      <vt:lpstr>Slide 13</vt:lpstr>
      <vt:lpstr>Slide 14</vt:lpstr>
      <vt:lpstr>Slide 15</vt:lpstr>
      <vt:lpstr>Slide 16</vt:lpstr>
      <vt:lpstr>Slide 17</vt:lpstr>
      <vt:lpstr>Growth</vt:lpstr>
      <vt:lpstr>Employment and Underemployment</vt:lpstr>
      <vt:lpstr>Slide 20</vt:lpstr>
      <vt:lpstr>Slide 21</vt:lpstr>
      <vt:lpstr>Parellel Economy</vt:lpstr>
      <vt:lpstr>Slide 23</vt:lpstr>
      <vt:lpstr>  Can we classify these activities under informal sector? </vt:lpstr>
      <vt:lpstr>Slide 25</vt:lpstr>
      <vt:lpstr>Slide 26</vt:lpstr>
      <vt:lpstr>Slide 27</vt:lpstr>
      <vt:lpstr>Recent Approaches to fight poverty by India</vt:lpstr>
      <vt:lpstr>Slide 29</vt:lpstr>
      <vt:lpstr>Slide 30</vt:lpstr>
      <vt:lpstr>Slide 31</vt:lpstr>
      <vt:lpstr>Slide 32</vt:lpstr>
      <vt:lpstr>Suggestions</vt:lpstr>
      <vt:lpstr>Suggestions (Contd..)</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Spandana</cp:lastModifiedBy>
  <cp:revision>39</cp:revision>
  <dcterms:created xsi:type="dcterms:W3CDTF">2019-12-05T13:48:32Z</dcterms:created>
  <dcterms:modified xsi:type="dcterms:W3CDTF">2025-04-26T19:13:16Z</dcterms:modified>
</cp:coreProperties>
</file>