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8" r:id="rId2"/>
    <p:sldId id="302" r:id="rId3"/>
    <p:sldId id="257" r:id="rId4"/>
    <p:sldId id="258" r:id="rId5"/>
    <p:sldId id="259" r:id="rId6"/>
    <p:sldId id="262" r:id="rId7"/>
    <p:sldId id="268" r:id="rId8"/>
    <p:sldId id="269" r:id="rId9"/>
    <p:sldId id="270" r:id="rId10"/>
    <p:sldId id="267" r:id="rId11"/>
    <p:sldId id="271" r:id="rId12"/>
    <p:sldId id="272" r:id="rId13"/>
    <p:sldId id="273" r:id="rId14"/>
    <p:sldId id="274" r:id="rId15"/>
    <p:sldId id="260" r:id="rId16"/>
    <p:sldId id="275" r:id="rId17"/>
    <p:sldId id="276" r:id="rId18"/>
    <p:sldId id="277" r:id="rId19"/>
    <p:sldId id="279" r:id="rId20"/>
    <p:sldId id="261" r:id="rId21"/>
    <p:sldId id="263" r:id="rId22"/>
    <p:sldId id="264" r:id="rId23"/>
    <p:sldId id="278" r:id="rId24"/>
    <p:sldId id="280" r:id="rId25"/>
    <p:sldId id="282" r:id="rId26"/>
    <p:sldId id="283" r:id="rId27"/>
    <p:sldId id="284" r:id="rId28"/>
    <p:sldId id="285" r:id="rId29"/>
    <p:sldId id="286" r:id="rId30"/>
    <p:sldId id="287" r:id="rId31"/>
    <p:sldId id="288" r:id="rId32"/>
    <p:sldId id="289" r:id="rId33"/>
    <p:sldId id="303" r:id="rId34"/>
    <p:sldId id="304" r:id="rId35"/>
    <p:sldId id="305" r:id="rId36"/>
    <p:sldId id="30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FB56E7-FBA0-4188-A3B3-BA2B8C44BE1F}" type="datetimeFigureOut">
              <a:rPr lang="en-US" smtClean="0"/>
              <a:pPr/>
              <a:t>31/12/2023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37E40-2E59-464B-9ACE-5C41B5CBB5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Otal</a:t>
            </a:r>
            <a:r>
              <a:rPr lang="en-US" dirty="0" smtClean="0"/>
              <a:t> </a:t>
            </a:r>
            <a:endParaRPr lang="en-US" dirty="0"/>
          </a:p>
        </p:txBody>
      </p:sp>
      <p:sp>
        <p:nvSpPr>
          <p:cNvPr id="4" name="Slide Number Placeholder 3"/>
          <p:cNvSpPr>
            <a:spLocks noGrp="1"/>
          </p:cNvSpPr>
          <p:nvPr>
            <p:ph type="sldNum" sz="quarter" idx="10"/>
          </p:nvPr>
        </p:nvSpPr>
        <p:spPr/>
        <p:txBody>
          <a:bodyPr/>
          <a:lstStyle/>
          <a:p>
            <a:fld id="{76637E40-2E59-464B-9ACE-5C41B5CBB545}" type="slidenum">
              <a:rPr lang="en-US" smtClean="0"/>
              <a:pPr/>
              <a:t>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In case of lower-</a:t>
            </a:r>
            <a:endParaRPr lang="en-US"/>
          </a:p>
        </p:txBody>
      </p:sp>
      <p:sp>
        <p:nvSpPr>
          <p:cNvPr id="4" name="Slide Number Placeholder 3"/>
          <p:cNvSpPr>
            <a:spLocks noGrp="1"/>
          </p:cNvSpPr>
          <p:nvPr>
            <p:ph type="sldNum" sz="quarter" idx="10"/>
          </p:nvPr>
        </p:nvSpPr>
        <p:spPr/>
        <p:txBody>
          <a:bodyPr/>
          <a:lstStyle/>
          <a:p>
            <a:fld id="{76637E40-2E59-464B-9ACE-5C41B5CBB545}"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998D-0129-4E2A-8EC5-08E56D19FE5F}" type="datetimeFigureOut">
              <a:rPr lang="en-US" smtClean="0"/>
              <a:pPr/>
              <a:t>31/12/2023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BE9D9-3503-4FEC-845C-225A1F99C7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5998D-0129-4E2A-8EC5-08E56D19FE5F}" type="datetimeFigureOut">
              <a:rPr lang="en-US" smtClean="0"/>
              <a:pPr/>
              <a:t>31/12/2023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BE9D9-3503-4FEC-845C-225A1F99C7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295399"/>
          </a:xfrm>
        </p:spPr>
        <p:txBody>
          <a:bodyPr>
            <a:normAutofit fontScale="90000"/>
          </a:bodyPr>
          <a:lstStyle/>
          <a:p>
            <a:r>
              <a:rPr lang="en-US" sz="6000" b="1" dirty="0" smtClean="0">
                <a:solidFill>
                  <a:schemeClr val="accent6">
                    <a:lumMod val="75000"/>
                  </a:schemeClr>
                </a:solidFill>
                <a:latin typeface="Times New Roman" pitchFamily="18" charset="0"/>
                <a:cs typeface="Times New Roman" pitchFamily="18" charset="0"/>
              </a:rPr>
              <a:t>Principles of Taxation Part III</a:t>
            </a:r>
            <a:r>
              <a:rPr lang="en-US" dirty="0" smtClean="0"/>
              <a:t/>
            </a:r>
            <a:br>
              <a:rPr lang="en-US" dirty="0" smtClean="0"/>
            </a:br>
            <a:r>
              <a:rPr lang="en-US" sz="2800" b="1" dirty="0" smtClean="0"/>
              <a:t>(Ability to Pay Principle) </a:t>
            </a:r>
            <a:endParaRPr lang="en-US" b="1" dirty="0"/>
          </a:p>
        </p:txBody>
      </p:sp>
      <p:sp>
        <p:nvSpPr>
          <p:cNvPr id="3" name="Subtitle 2"/>
          <p:cNvSpPr>
            <a:spLocks noGrp="1"/>
          </p:cNvSpPr>
          <p:nvPr>
            <p:ph type="subTitle" idx="1"/>
          </p:nvPr>
        </p:nvSpPr>
        <p:spPr/>
        <p:txBody>
          <a:bodyPr/>
          <a:lstStyle/>
          <a:p>
            <a:r>
              <a:rPr lang="en-US" b="1" dirty="0" smtClean="0">
                <a:solidFill>
                  <a:srgbClr val="C00000"/>
                </a:solidFill>
              </a:rPr>
              <a:t>Dr </a:t>
            </a:r>
            <a:r>
              <a:rPr lang="en-US" b="1" dirty="0" err="1" smtClean="0">
                <a:solidFill>
                  <a:srgbClr val="C00000"/>
                </a:solidFill>
              </a:rPr>
              <a:t>Santosh</a:t>
            </a:r>
            <a:r>
              <a:rPr lang="en-US" b="1" dirty="0" smtClean="0">
                <a:solidFill>
                  <a:srgbClr val="C00000"/>
                </a:solidFill>
              </a:rPr>
              <a:t> Kumar </a:t>
            </a:r>
            <a:r>
              <a:rPr lang="en-US" b="1" dirty="0" err="1" smtClean="0">
                <a:solidFill>
                  <a:srgbClr val="C00000"/>
                </a:solidFill>
              </a:rPr>
              <a:t>Meher</a:t>
            </a:r>
            <a:endParaRPr lang="en-US" b="1" dirty="0" smtClean="0">
              <a:solidFill>
                <a:srgbClr val="C00000"/>
              </a:solidFill>
            </a:endParaRPr>
          </a:p>
          <a:p>
            <a:r>
              <a:rPr lang="en-US" b="1" i="1" dirty="0" smtClean="0">
                <a:solidFill>
                  <a:srgbClr val="C00000"/>
                </a:solidFill>
              </a:rPr>
              <a:t>Reader in Economics</a:t>
            </a:r>
            <a:endParaRPr lang="en-US" b="1" i="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62200"/>
            <a:ext cx="8686800" cy="1470025"/>
          </a:xfrm>
        </p:spPr>
        <p:txBody>
          <a:bodyPr>
            <a:noAutofit/>
          </a:bodyPr>
          <a:lstStyle/>
          <a:p>
            <a:r>
              <a:rPr lang="en-US" sz="6000" b="1" dirty="0" smtClean="0">
                <a:solidFill>
                  <a:srgbClr val="00B050"/>
                </a:solidFill>
                <a:latin typeface="Times New Roman" pitchFamily="18" charset="0"/>
                <a:cs typeface="Times New Roman" pitchFamily="18" charset="0"/>
              </a:rPr>
              <a:t>Ability to Pay Principle</a:t>
            </a:r>
            <a:endParaRPr lang="en-US" sz="6000" b="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mph" presetSubtype="0" fill="hold" grpId="0" nodeType="clickEffect">
                                  <p:stCondLst>
                                    <p:cond delay="0"/>
                                  </p:stCondLst>
                                  <p:iterate type="lt">
                                    <p:tmPct val="10000"/>
                                  </p:iterate>
                                  <p:childTnLst>
                                    <p:set>
                                      <p:cBhvr override="childStyle">
                                        <p:cTn id="6" dur="500" autoRev="1" fill="hold"/>
                                        <p:tgtEl>
                                          <p:spTgt spid="2"/>
                                        </p:tgtEl>
                                        <p:attrNameLst>
                                          <p:attrName>style.color</p:attrName>
                                        </p:attrNameLst>
                                      </p:cBhvr>
                                      <p:to>
                                        <p:clrVal>
                                          <a:schemeClr val="accent2"/>
                                        </p:clrVal>
                                      </p:to>
                                    </p:set>
                                    <p:set>
                                      <p:cBhvr>
                                        <p:cTn id="7" dur="500" autoRev="1" fill="hold"/>
                                        <p:tgtEl>
                                          <p:spTgt spid="2"/>
                                        </p:tgtEl>
                                        <p:attrNameLst>
                                          <p:attrName>fillcolor</p:attrName>
                                        </p:attrNameLst>
                                      </p:cBhvr>
                                      <p:to>
                                        <p:clrVal>
                                          <a:schemeClr val="accent2"/>
                                        </p:clrVal>
                                      </p:to>
                                    </p:set>
                                    <p:set>
                                      <p:cBhvr>
                                        <p:cTn id="8" dur="500" autoRev="1"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Ability to Pay</a:t>
            </a:r>
            <a:endParaRPr lang="en-US" dirty="0"/>
          </a:p>
        </p:txBody>
      </p:sp>
      <p:sp>
        <p:nvSpPr>
          <p:cNvPr id="3" name="Content Placeholder 2"/>
          <p:cNvSpPr>
            <a:spLocks noGrp="1"/>
          </p:cNvSpPr>
          <p:nvPr>
            <p:ph idx="1"/>
          </p:nvPr>
        </p:nvSpPr>
        <p:spPr/>
        <p:txBody>
          <a:bodyPr/>
          <a:lstStyle/>
          <a:p>
            <a:r>
              <a:rPr lang="en-US" dirty="0" smtClean="0">
                <a:solidFill>
                  <a:schemeClr val="accent2">
                    <a:lumMod val="75000"/>
                  </a:schemeClr>
                </a:solidFill>
              </a:rPr>
              <a:t>Economic well-being of the taxpayer</a:t>
            </a:r>
          </a:p>
          <a:p>
            <a:r>
              <a:rPr lang="en-US" dirty="0" smtClean="0">
                <a:solidFill>
                  <a:schemeClr val="accent2">
                    <a:lumMod val="75000"/>
                  </a:schemeClr>
                </a:solidFill>
              </a:rPr>
              <a:t>Principle of Ability to Pa</a:t>
            </a:r>
            <a:r>
              <a:rPr lang="en-US" dirty="0" smtClean="0"/>
              <a:t>y</a:t>
            </a:r>
          </a:p>
          <a:p>
            <a:pPr indent="1588">
              <a:buFont typeface="Wingdings" pitchFamily="2" charset="2"/>
              <a:buChar char="Ø"/>
            </a:pPr>
            <a:r>
              <a:rPr lang="en-US" dirty="0">
                <a:solidFill>
                  <a:srgbClr val="00B050"/>
                </a:solidFill>
              </a:rPr>
              <a:t>	</a:t>
            </a:r>
            <a:r>
              <a:rPr lang="en-US" dirty="0" smtClean="0">
                <a:solidFill>
                  <a:srgbClr val="00B050"/>
                </a:solidFill>
              </a:rPr>
              <a:t>Horizontal versus Vertical Equity</a:t>
            </a:r>
          </a:p>
          <a:p>
            <a:pPr indent="1588">
              <a:buFont typeface="Wingdings" pitchFamily="2" charset="2"/>
              <a:buChar char="Ø"/>
            </a:pPr>
            <a:r>
              <a:rPr lang="en-US" dirty="0" smtClean="0">
                <a:solidFill>
                  <a:srgbClr val="00B050"/>
                </a:solidFill>
              </a:rPr>
              <a:t>   Tax Base and Tax Rate</a:t>
            </a:r>
          </a:p>
          <a:p>
            <a:r>
              <a:rPr lang="en-US" dirty="0" smtClean="0">
                <a:solidFill>
                  <a:schemeClr val="accent2">
                    <a:lumMod val="75000"/>
                  </a:schemeClr>
                </a:solidFill>
              </a:rPr>
              <a:t>Ability to Pay and Vertical Equity</a:t>
            </a:r>
          </a:p>
          <a:p>
            <a:pPr indent="1588">
              <a:buFont typeface="Wingdings" pitchFamily="2" charset="2"/>
              <a:buChar char="Ø"/>
            </a:pPr>
            <a:r>
              <a:rPr lang="en-US" dirty="0" smtClean="0">
                <a:solidFill>
                  <a:srgbClr val="00B050"/>
                </a:solidFill>
              </a:rPr>
              <a:t>   Equal Sacrifice Principle</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solidFill>
                  <a:srgbClr val="C00000"/>
                </a:solidFill>
              </a:rPr>
              <a:t>Economic Wellbeing of the taxpayer</a:t>
            </a:r>
            <a:endParaRPr lang="en-US" dirty="0">
              <a:solidFill>
                <a:srgbClr val="C00000"/>
              </a:solidFill>
            </a:endParaRPr>
          </a:p>
        </p:txBody>
      </p:sp>
      <p:sp>
        <p:nvSpPr>
          <p:cNvPr id="3" name="Content Placeholder 2"/>
          <p:cNvSpPr>
            <a:spLocks noGrp="1"/>
          </p:cNvSpPr>
          <p:nvPr>
            <p:ph idx="1"/>
          </p:nvPr>
        </p:nvSpPr>
        <p:spPr>
          <a:xfrm>
            <a:off x="228600" y="914400"/>
            <a:ext cx="8686800" cy="5715000"/>
          </a:xfrm>
        </p:spPr>
        <p:txBody>
          <a:bodyPr>
            <a:normAutofit fontScale="47500" lnSpcReduction="20000"/>
          </a:bodyPr>
          <a:lstStyle/>
          <a:p>
            <a:pPr algn="just"/>
            <a:r>
              <a:rPr lang="en-US" sz="4600" dirty="0" smtClean="0"/>
              <a:t>Ability to pay approach depends on the economic wellbeing of the taxpayers. (Wellbeing = welfare)</a:t>
            </a:r>
          </a:p>
          <a:p>
            <a:pPr algn="just"/>
            <a:r>
              <a:rPr lang="en-US" sz="4600" dirty="0" smtClean="0"/>
              <a:t>John F. Due: Ability to pay or capacity to pay represents the economic wellbeing of the taxpayers or the overall economic condition of the individuals.</a:t>
            </a:r>
          </a:p>
          <a:p>
            <a:pPr algn="just"/>
            <a:r>
              <a:rPr lang="en-US" sz="4600" dirty="0" smtClean="0"/>
              <a:t>The approach advocates that a given tax revenue is needed and each tax payer is asked to contribute in line with his or her ability to pay.</a:t>
            </a:r>
          </a:p>
          <a:p>
            <a:pPr algn="just"/>
            <a:r>
              <a:rPr lang="en-US" sz="4600" dirty="0" smtClean="0"/>
              <a:t>Limitations of the ability to pay approach (Musgrave): The advantage of this approach is that </a:t>
            </a:r>
            <a:r>
              <a:rPr lang="en-US" sz="4600" i="1" dirty="0" smtClean="0"/>
              <a:t>it can encompass the redistributive tax transfer mechanism. </a:t>
            </a:r>
            <a:r>
              <a:rPr lang="en-US" sz="4600" dirty="0" smtClean="0"/>
              <a:t>But the disadvantage of the approach is that </a:t>
            </a:r>
            <a:r>
              <a:rPr lang="en-US" sz="4600" i="1" dirty="0" smtClean="0"/>
              <a:t>it leaves the determination of public services out of picture.</a:t>
            </a:r>
          </a:p>
          <a:p>
            <a:pPr algn="just"/>
            <a:r>
              <a:rPr lang="en-US" sz="4600" dirty="0" smtClean="0"/>
              <a:t>This simply means that the model comes under the purview of distribution branch. Thus, it only considers the tax side of the budget.</a:t>
            </a:r>
          </a:p>
          <a:p>
            <a:pPr algn="just"/>
            <a:r>
              <a:rPr lang="en-US" sz="4600" dirty="0" smtClean="0"/>
              <a:t>It ignores the expenditure side of the budget, thus disregarding the allocation function of the budget policy.</a:t>
            </a:r>
          </a:p>
          <a:p>
            <a:pPr algn="just"/>
            <a:r>
              <a:rPr lang="en-US" sz="4600" b="1" dirty="0" smtClean="0"/>
              <a:t>We can add that it also does not consider the issue of economic stability while deciding about taxing the people.</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Principle of Ability to Pay</a:t>
            </a:r>
            <a:endParaRPr lang="en-US" dirty="0">
              <a:solidFill>
                <a:srgbClr val="C00000"/>
              </a:solidFill>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solidFill>
                  <a:srgbClr val="00B050"/>
                </a:solidFill>
              </a:rPr>
              <a:t>Horizontal versus Vertical Equity</a:t>
            </a:r>
          </a:p>
          <a:p>
            <a:pPr>
              <a:buFont typeface="Wingdings" pitchFamily="2" charset="2"/>
              <a:buChar char="Ø"/>
            </a:pPr>
            <a:r>
              <a:rPr lang="en-US" dirty="0" smtClean="0">
                <a:solidFill>
                  <a:srgbClr val="00B050"/>
                </a:solidFill>
              </a:rPr>
              <a:t>Tax Base and Tax Rate</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Horizontal versus Vertical Equity</a:t>
            </a:r>
            <a:endParaRPr lang="en-US" dirty="0"/>
          </a:p>
        </p:txBody>
      </p:sp>
      <p:sp>
        <p:nvSpPr>
          <p:cNvPr id="3" name="Content Placeholder 2"/>
          <p:cNvSpPr>
            <a:spLocks noGrp="1"/>
          </p:cNvSpPr>
          <p:nvPr>
            <p:ph idx="1"/>
          </p:nvPr>
        </p:nvSpPr>
        <p:spPr>
          <a:xfrm>
            <a:off x="152400" y="990600"/>
            <a:ext cx="8763000" cy="5638800"/>
          </a:xfrm>
        </p:spPr>
        <p:txBody>
          <a:bodyPr>
            <a:normAutofit fontScale="70000" lnSpcReduction="20000"/>
          </a:bodyPr>
          <a:lstStyle/>
          <a:p>
            <a:r>
              <a:rPr lang="en-US" dirty="0" smtClean="0"/>
              <a:t>Ability to pay can be interpreted in terms of horizontal and vertical equity principles.</a:t>
            </a:r>
          </a:p>
          <a:p>
            <a:r>
              <a:rPr lang="en-US" dirty="0" smtClean="0"/>
              <a:t>Horizontal equity: Taxation according to ability to pay calls for people with equal economic capacity to pay the same amount of tax. This rule treats all being equal under the law.</a:t>
            </a:r>
          </a:p>
          <a:p>
            <a:r>
              <a:rPr lang="en-US" dirty="0" smtClean="0"/>
              <a:t>Vertical equity: This principle implies that people with unequal ability to pay or economic capacity should pay unequal tax. The vertical equity principle is also in line with equal treatments but </a:t>
            </a:r>
            <a:r>
              <a:rPr lang="en-US" i="1" dirty="0" smtClean="0"/>
              <a:t>proceeds on the premise that different amounts of tax should be paid by people with different ability to pay if they are to experience equal burdens.</a:t>
            </a:r>
          </a:p>
          <a:p>
            <a:r>
              <a:rPr lang="en-US" b="1" dirty="0" smtClean="0"/>
              <a:t>Thus, both rules follow the same principle of equal treatment and neither is more basic.</a:t>
            </a:r>
          </a:p>
          <a:p>
            <a:r>
              <a:rPr lang="en-US" b="1" dirty="0" smtClean="0"/>
              <a:t>Moreover, implementation of either rule requires a quantitative measure of ability to pay. </a:t>
            </a:r>
            <a:r>
              <a:rPr lang="en-US" dirty="0" smtClean="0"/>
              <a:t>The quantitative measure of ability to pay considers several indices to measure ability pay, such as, income, wealth and consumption expenditure. Each of the above indices has both advantages and disadvantages. Hence, there is no general agreement on choosing the best criteria among the above. However, </a:t>
            </a:r>
            <a:r>
              <a:rPr lang="en-US" b="1" dirty="0" smtClean="0"/>
              <a:t>income</a:t>
            </a:r>
            <a:r>
              <a:rPr lang="en-US" b="1" i="1" dirty="0" smtClean="0"/>
              <a:t> </a:t>
            </a:r>
            <a:r>
              <a:rPr lang="en-US" dirty="0" smtClean="0"/>
              <a:t>is generally taken as the convenient index of measuring ability to pay.</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Objective Measure of Ability to Pay</a:t>
            </a:r>
            <a:endParaRPr lang="en-US" b="1" dirty="0"/>
          </a:p>
        </p:txBody>
      </p:sp>
      <p:sp>
        <p:nvSpPr>
          <p:cNvPr id="3" name="Content Placeholder 2"/>
          <p:cNvSpPr>
            <a:spLocks noGrp="1"/>
          </p:cNvSpPr>
          <p:nvPr>
            <p:ph idx="1"/>
          </p:nvPr>
        </p:nvSpPr>
        <p:spPr>
          <a:xfrm>
            <a:off x="152400" y="990600"/>
            <a:ext cx="8763000" cy="5638800"/>
          </a:xfrm>
        </p:spPr>
        <p:txBody>
          <a:bodyPr>
            <a:normAutofit lnSpcReduction="10000"/>
          </a:bodyPr>
          <a:lstStyle/>
          <a:p>
            <a:pPr>
              <a:buNone/>
            </a:pPr>
            <a:r>
              <a:rPr lang="en-US" b="1" dirty="0" smtClean="0"/>
              <a:t>Quantitative indices to measure ability to pay: </a:t>
            </a:r>
            <a:endParaRPr lang="en-US" dirty="0" smtClean="0"/>
          </a:p>
          <a:p>
            <a:pPr marL="514350" indent="-514350">
              <a:buAutoNum type="arabicPeriod"/>
            </a:pPr>
            <a:r>
              <a:rPr lang="en-US" b="1" dirty="0" smtClean="0"/>
              <a:t>Income: </a:t>
            </a:r>
            <a:r>
              <a:rPr lang="en-US" dirty="0" smtClean="0"/>
              <a:t>Some economists consider taxpayer’s income as the best index to judge ability to pay. Income is a flow concept. Thus, for them the higher is the income the higher is the tax and vice versa. If both taxpayers have equal income both will be asked to pay same amount of tax.</a:t>
            </a:r>
          </a:p>
          <a:p>
            <a:pPr marL="514350" indent="-514350">
              <a:buNone/>
            </a:pPr>
            <a:r>
              <a:rPr lang="en-US" b="1" dirty="0" smtClean="0"/>
              <a:t>	Limitation: </a:t>
            </a:r>
            <a:r>
              <a:rPr lang="en-US" dirty="0" smtClean="0"/>
              <a:t>Money income can not only decide the ability or capacity to pay. The capacity to pay, rather, depends on the size of the family and medical expenditure.</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Horizontal versus Vertical Equity</a:t>
            </a:r>
            <a:endParaRPr lang="en-US" dirty="0"/>
          </a:p>
        </p:txBody>
      </p:sp>
      <p:sp>
        <p:nvSpPr>
          <p:cNvPr id="3" name="Content Placeholder 2"/>
          <p:cNvSpPr>
            <a:spLocks noGrp="1"/>
          </p:cNvSpPr>
          <p:nvPr>
            <p:ph idx="1"/>
          </p:nvPr>
        </p:nvSpPr>
        <p:spPr>
          <a:xfrm>
            <a:off x="152400" y="990600"/>
            <a:ext cx="8763000" cy="5638800"/>
          </a:xfrm>
        </p:spPr>
        <p:txBody>
          <a:bodyPr>
            <a:normAutofit/>
          </a:bodyPr>
          <a:lstStyle/>
          <a:p>
            <a:pPr>
              <a:buNone/>
            </a:pPr>
            <a:r>
              <a:rPr lang="en-US" b="1" dirty="0" smtClean="0"/>
              <a:t>Quantitative indices to measure ability to pay: </a:t>
            </a:r>
          </a:p>
          <a:p>
            <a:pPr>
              <a:buNone/>
            </a:pPr>
            <a:r>
              <a:rPr lang="en-US" b="1" dirty="0" smtClean="0"/>
              <a:t>2. Wealth: </a:t>
            </a:r>
            <a:r>
              <a:rPr lang="en-US" dirty="0" smtClean="0"/>
              <a:t>Some others treat wealth as the best criterion of judging ability to pay. They view ability to pay in terms of wealth of the persons and justify it as it is a stock concept.</a:t>
            </a:r>
          </a:p>
          <a:p>
            <a:pPr>
              <a:buNone/>
            </a:pPr>
            <a:r>
              <a:rPr lang="en-US" b="1" dirty="0" smtClean="0"/>
              <a:t>Limitation: </a:t>
            </a:r>
            <a:r>
              <a:rPr lang="en-US" dirty="0" smtClean="0"/>
              <a:t>It is quite injustice to impose more tax burden on the people with higher wealth and to impose less tax burden on the people with lower wealth.</a:t>
            </a:r>
            <a:endParaRPr lang="en-US"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Horizontal versus Vertical Equity</a:t>
            </a:r>
            <a:endParaRPr lang="en-US" dirty="0"/>
          </a:p>
        </p:txBody>
      </p:sp>
      <p:sp>
        <p:nvSpPr>
          <p:cNvPr id="3" name="Content Placeholder 2"/>
          <p:cNvSpPr>
            <a:spLocks noGrp="1"/>
          </p:cNvSpPr>
          <p:nvPr>
            <p:ph idx="1"/>
          </p:nvPr>
        </p:nvSpPr>
        <p:spPr>
          <a:xfrm>
            <a:off x="152400" y="990600"/>
            <a:ext cx="8763000" cy="5638800"/>
          </a:xfrm>
        </p:spPr>
        <p:txBody>
          <a:bodyPr>
            <a:normAutofit fontScale="85000" lnSpcReduction="20000"/>
          </a:bodyPr>
          <a:lstStyle/>
          <a:p>
            <a:pPr>
              <a:buNone/>
            </a:pPr>
            <a:r>
              <a:rPr lang="en-US" b="1" dirty="0" smtClean="0"/>
              <a:t>Quantitative indices to measure ability to pay: </a:t>
            </a:r>
          </a:p>
          <a:p>
            <a:pPr>
              <a:buNone/>
            </a:pPr>
            <a:r>
              <a:rPr lang="en-US" b="1" dirty="0" smtClean="0"/>
              <a:t>3. Consumption expenditure: </a:t>
            </a:r>
            <a:r>
              <a:rPr lang="en-US" dirty="0" smtClean="0"/>
              <a:t>Consumption expenditure is another index suggested by the economists to determine ability or capacity to pay. </a:t>
            </a:r>
          </a:p>
          <a:p>
            <a:pPr>
              <a:buNone/>
            </a:pPr>
            <a:r>
              <a:rPr lang="en-US" b="1" dirty="0" smtClean="0"/>
              <a:t>Limitation: </a:t>
            </a:r>
            <a:r>
              <a:rPr lang="en-US" dirty="0" smtClean="0"/>
              <a:t>This index also suffers from the limitation that it will benefit the miser which is likely to hamper the economy. Growth of an economy depends on increase in effective demand. Leaving the richer people spending little will definitely affect growth prospect of the economy. Secondly, as revealed by the Keynes’ psychological law of consumption, poor class or low-income groups spend a greater part of their income as consumption expenditure and rich people spend a very low proportion of their income on consumption. Therefore, the tax system will violate the principle of equality. The poor class will suffer heavy burden of tax while the rich class will suffer less.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Base and Tax Rate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Tax base was proposed by John F. Due. </a:t>
            </a:r>
          </a:p>
          <a:p>
            <a:r>
              <a:rPr lang="en-US" dirty="0" smtClean="0"/>
              <a:t>Tax base refers to the type of tax to be preferred and imposed by the government.</a:t>
            </a:r>
          </a:p>
          <a:p>
            <a:r>
              <a:rPr lang="en-US" dirty="0" smtClean="0"/>
              <a:t>According to Musgrave and Musgrave, choice of tax base is a controversial matter. For them, it depends on the structure of the economy in which taxation occurs and the ‘tax handles’ that the structure provides. </a:t>
            </a:r>
          </a:p>
          <a:p>
            <a:r>
              <a:rPr lang="en-US" dirty="0" smtClean="0"/>
              <a:t>In an agricultural society, the income tax approach would be extremely difficult to apply. Similarly, developing countries find it difficult to assess capital gains under income tax. Hence, because of the complex nature of the economy, no single concept of tax base can be implemented to perfection. </a:t>
            </a:r>
          </a:p>
          <a:p>
            <a:r>
              <a:rPr lang="en-US" dirty="0" smtClean="0"/>
              <a:t>Yet, income tax rule is commonly implemented as the best tax base.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Base and Tax Rate</a:t>
            </a:r>
            <a:endParaRPr lang="en-US" dirty="0"/>
          </a:p>
        </p:txBody>
      </p:sp>
      <p:sp>
        <p:nvSpPr>
          <p:cNvPr id="3" name="Content Placeholder 2"/>
          <p:cNvSpPr>
            <a:spLocks noGrp="1"/>
          </p:cNvSpPr>
          <p:nvPr>
            <p:ph idx="1"/>
          </p:nvPr>
        </p:nvSpPr>
        <p:spPr/>
        <p:txBody>
          <a:bodyPr>
            <a:normAutofit/>
          </a:bodyPr>
          <a:lstStyle/>
          <a:p>
            <a:r>
              <a:rPr lang="en-US" dirty="0" smtClean="0"/>
              <a:t>Tax rate was proposed by Hugh Dalton. </a:t>
            </a:r>
          </a:p>
          <a:p>
            <a:r>
              <a:rPr lang="en-US" dirty="0" smtClean="0"/>
              <a:t>Dalton distinguishes three rates of tax:</a:t>
            </a:r>
          </a:p>
          <a:p>
            <a:pPr marL="514350" indent="-514350">
              <a:buAutoNum type="arabicPeriod"/>
            </a:pPr>
            <a:r>
              <a:rPr lang="en-US" dirty="0" smtClean="0"/>
              <a:t>Progressive</a:t>
            </a:r>
          </a:p>
          <a:p>
            <a:pPr marL="514350" indent="-514350">
              <a:buAutoNum type="arabicPeriod"/>
            </a:pPr>
            <a:r>
              <a:rPr lang="en-US" dirty="0" smtClean="0"/>
              <a:t>Proportional</a:t>
            </a:r>
          </a:p>
          <a:p>
            <a:pPr marL="514350" indent="-514350">
              <a:buAutoNum type="arabicPeriod"/>
            </a:pPr>
            <a:r>
              <a:rPr lang="en-US" dirty="0" smtClean="0"/>
              <a:t>Regressive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Tax Base and Tax Rate</a:t>
            </a:r>
            <a:endParaRPr lang="en-US" dirty="0"/>
          </a:p>
        </p:txBody>
      </p:sp>
      <p:sp>
        <p:nvSpPr>
          <p:cNvPr id="3" name="Content Placeholder 2"/>
          <p:cNvSpPr>
            <a:spLocks noGrp="1"/>
          </p:cNvSpPr>
          <p:nvPr>
            <p:ph idx="1"/>
          </p:nvPr>
        </p:nvSpPr>
        <p:spPr>
          <a:xfrm>
            <a:off x="228600" y="990600"/>
            <a:ext cx="8686800" cy="5638800"/>
          </a:xfrm>
        </p:spPr>
        <p:txBody>
          <a:bodyPr>
            <a:normAutofit/>
          </a:bodyPr>
          <a:lstStyle/>
          <a:p>
            <a:pPr marL="514350" indent="-514350">
              <a:buAutoNum type="arabicPeriod"/>
            </a:pPr>
            <a:r>
              <a:rPr lang="en-US" dirty="0" smtClean="0"/>
              <a:t>Progressive rate of tax: Under progressive taxation percentage of income paid as tax increases as income of the taxpayer increases. The progressive rate of tax is shown by a straight line sloping upwards to the right.</a:t>
            </a:r>
          </a:p>
          <a:p>
            <a:pPr marL="514350" indent="-514350">
              <a:buNone/>
            </a:pPr>
            <a:r>
              <a:rPr lang="en-US" dirty="0" smtClean="0"/>
              <a:t>			</a:t>
            </a:r>
          </a:p>
        </p:txBody>
      </p:sp>
      <p:cxnSp>
        <p:nvCxnSpPr>
          <p:cNvPr id="5" name="Straight Connector 4"/>
          <p:cNvCxnSpPr/>
          <p:nvPr/>
        </p:nvCxnSpPr>
        <p:spPr>
          <a:xfrm rot="5400000">
            <a:off x="1104900" y="4838700"/>
            <a:ext cx="2209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5943600"/>
            <a:ext cx="3733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2209800" y="3962400"/>
            <a:ext cx="3124200" cy="1981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2209800" y="5638800"/>
            <a:ext cx="533400" cy="1588"/>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590800" y="5791200"/>
            <a:ext cx="3048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209800" y="5105400"/>
            <a:ext cx="13716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09800" y="4419600"/>
            <a:ext cx="24384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162300" y="5524500"/>
            <a:ext cx="8382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3886994" y="5180806"/>
            <a:ext cx="15240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295400" y="4343400"/>
            <a:ext cx="461665" cy="990600"/>
          </a:xfrm>
          <a:prstGeom prst="rect">
            <a:avLst/>
          </a:prstGeom>
          <a:noFill/>
        </p:spPr>
        <p:txBody>
          <a:bodyPr vert="vert270" wrap="square" rtlCol="0">
            <a:spAutoFit/>
          </a:bodyPr>
          <a:lstStyle/>
          <a:p>
            <a:r>
              <a:rPr lang="en-US" dirty="0" smtClean="0"/>
              <a:t>Tax Rate</a:t>
            </a:r>
            <a:endParaRPr lang="en-US" dirty="0"/>
          </a:p>
        </p:txBody>
      </p:sp>
      <p:sp>
        <p:nvSpPr>
          <p:cNvPr id="38" name="TextBox 37"/>
          <p:cNvSpPr txBox="1"/>
          <p:nvPr/>
        </p:nvSpPr>
        <p:spPr>
          <a:xfrm rot="5400000">
            <a:off x="3579167" y="5179368"/>
            <a:ext cx="461665" cy="2895599"/>
          </a:xfrm>
          <a:prstGeom prst="rect">
            <a:avLst/>
          </a:prstGeom>
          <a:noFill/>
        </p:spPr>
        <p:txBody>
          <a:bodyPr vert="vert270" wrap="square" rtlCol="0">
            <a:spAutoFit/>
          </a:bodyPr>
          <a:lstStyle/>
          <a:p>
            <a:r>
              <a:rPr lang="en-US" dirty="0" smtClean="0"/>
              <a:t>Tax base or Money Income</a:t>
            </a:r>
            <a:endParaRPr lang="en-US" dirty="0"/>
          </a:p>
        </p:txBody>
      </p:sp>
      <p:sp>
        <p:nvSpPr>
          <p:cNvPr id="39" name="TextBox 38"/>
          <p:cNvSpPr txBox="1"/>
          <p:nvPr/>
        </p:nvSpPr>
        <p:spPr>
          <a:xfrm rot="3360643">
            <a:off x="5525996" y="2754096"/>
            <a:ext cx="461665" cy="2546692"/>
          </a:xfrm>
          <a:prstGeom prst="rect">
            <a:avLst/>
          </a:prstGeom>
          <a:noFill/>
        </p:spPr>
        <p:txBody>
          <a:bodyPr vert="vert270" wrap="square" rtlCol="0">
            <a:spAutoFit/>
          </a:bodyPr>
          <a:lstStyle/>
          <a:p>
            <a:r>
              <a:rPr lang="en-US" dirty="0" smtClean="0"/>
              <a:t>Progressive Rate of Tax</a:t>
            </a:r>
            <a:endParaRPr lang="en-US" dirty="0"/>
          </a:p>
        </p:txBody>
      </p:sp>
      <p:sp>
        <p:nvSpPr>
          <p:cNvPr id="40" name="TextBox 39"/>
          <p:cNvSpPr txBox="1"/>
          <p:nvPr/>
        </p:nvSpPr>
        <p:spPr>
          <a:xfrm>
            <a:off x="1752600" y="3581400"/>
            <a:ext cx="461665" cy="2362200"/>
          </a:xfrm>
          <a:prstGeom prst="rect">
            <a:avLst/>
          </a:prstGeom>
          <a:noFill/>
        </p:spPr>
        <p:txBody>
          <a:bodyPr vert="vert270" wrap="square" rtlCol="0">
            <a:spAutoFit/>
          </a:bodyPr>
          <a:lstStyle/>
          <a:p>
            <a:r>
              <a:rPr lang="en-US" dirty="0" smtClean="0"/>
              <a:t>   5%   12%      20%      t%</a:t>
            </a:r>
          </a:p>
        </p:txBody>
      </p:sp>
      <p:sp>
        <p:nvSpPr>
          <p:cNvPr id="41" name="TextBox 40"/>
          <p:cNvSpPr txBox="1"/>
          <p:nvPr/>
        </p:nvSpPr>
        <p:spPr>
          <a:xfrm rot="5400000">
            <a:off x="3579167" y="4802833"/>
            <a:ext cx="461665" cy="2895599"/>
          </a:xfrm>
          <a:prstGeom prst="rect">
            <a:avLst/>
          </a:prstGeom>
          <a:noFill/>
        </p:spPr>
        <p:txBody>
          <a:bodyPr vert="vert270" wrap="square" rtlCol="0">
            <a:spAutoFit/>
          </a:bodyPr>
          <a:lstStyle/>
          <a:p>
            <a:r>
              <a:rPr lang="en-US" dirty="0" smtClean="0"/>
              <a:t>   1000      3000            5000</a:t>
            </a:r>
            <a:endParaRPr lang="en-US" dirty="0"/>
          </a:p>
        </p:txBody>
      </p:sp>
      <p:sp>
        <p:nvSpPr>
          <p:cNvPr id="42" name="TextBox 41"/>
          <p:cNvSpPr txBox="1"/>
          <p:nvPr/>
        </p:nvSpPr>
        <p:spPr>
          <a:xfrm rot="5400000">
            <a:off x="5941367" y="5717233"/>
            <a:ext cx="461665" cy="457200"/>
          </a:xfrm>
          <a:prstGeom prst="rect">
            <a:avLst/>
          </a:prstGeom>
          <a:noFill/>
        </p:spPr>
        <p:txBody>
          <a:bodyPr vert="vert270" wrap="square" rtlCol="0">
            <a:spAutoFit/>
          </a:bodyPr>
          <a:lstStyle/>
          <a:p>
            <a:r>
              <a:rPr lang="en-US" dirty="0" smtClean="0"/>
              <a:t> I</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Tax Base and Tax Rate</a:t>
            </a:r>
            <a:endParaRPr lang="en-US" dirty="0"/>
          </a:p>
        </p:txBody>
      </p:sp>
      <p:sp>
        <p:nvSpPr>
          <p:cNvPr id="3" name="Content Placeholder 2"/>
          <p:cNvSpPr>
            <a:spLocks noGrp="1"/>
          </p:cNvSpPr>
          <p:nvPr>
            <p:ph idx="1"/>
          </p:nvPr>
        </p:nvSpPr>
        <p:spPr>
          <a:xfrm>
            <a:off x="228600" y="990600"/>
            <a:ext cx="8686800" cy="5638800"/>
          </a:xfrm>
        </p:spPr>
        <p:txBody>
          <a:bodyPr>
            <a:normAutofit/>
          </a:bodyPr>
          <a:lstStyle/>
          <a:p>
            <a:pPr marL="514350" indent="-514350">
              <a:buNone/>
            </a:pPr>
            <a:r>
              <a:rPr lang="en-US" dirty="0" smtClean="0"/>
              <a:t>2.  Proportional rate of tax: Under proportional taxation percentage of income paid as tax remains same whatever may be the income of the taxpayer. The proportional rate of tax is shown by a straight line parallel to the income axis.</a:t>
            </a:r>
          </a:p>
          <a:p>
            <a:pPr marL="514350" indent="-514350">
              <a:buAutoNum type="arabicPeriod"/>
            </a:pPr>
            <a:endParaRPr lang="en-US" dirty="0" smtClean="0"/>
          </a:p>
          <a:p>
            <a:pPr marL="514350" indent="-514350">
              <a:buNone/>
            </a:pPr>
            <a:r>
              <a:rPr lang="en-US" dirty="0" smtClean="0"/>
              <a:t>			</a:t>
            </a:r>
          </a:p>
        </p:txBody>
      </p:sp>
      <p:cxnSp>
        <p:nvCxnSpPr>
          <p:cNvPr id="5" name="Straight Connector 4"/>
          <p:cNvCxnSpPr/>
          <p:nvPr/>
        </p:nvCxnSpPr>
        <p:spPr>
          <a:xfrm rot="5400000">
            <a:off x="1104900" y="4838700"/>
            <a:ext cx="2209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5943600"/>
            <a:ext cx="3733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2209800" y="5029200"/>
            <a:ext cx="35814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323306" y="5524500"/>
            <a:ext cx="838994" cy="794"/>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162300" y="5524500"/>
            <a:ext cx="8382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4229100" y="5524500"/>
            <a:ext cx="8382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295400" y="4343400"/>
            <a:ext cx="461665" cy="990600"/>
          </a:xfrm>
          <a:prstGeom prst="rect">
            <a:avLst/>
          </a:prstGeom>
          <a:noFill/>
        </p:spPr>
        <p:txBody>
          <a:bodyPr vert="vert270" wrap="square" rtlCol="0">
            <a:spAutoFit/>
          </a:bodyPr>
          <a:lstStyle/>
          <a:p>
            <a:r>
              <a:rPr lang="en-US" dirty="0" smtClean="0"/>
              <a:t>Tax Rate</a:t>
            </a:r>
            <a:endParaRPr lang="en-US" dirty="0"/>
          </a:p>
        </p:txBody>
      </p:sp>
      <p:sp>
        <p:nvSpPr>
          <p:cNvPr id="38" name="TextBox 37"/>
          <p:cNvSpPr txBox="1"/>
          <p:nvPr/>
        </p:nvSpPr>
        <p:spPr>
          <a:xfrm rot="5400000">
            <a:off x="3579167" y="5179368"/>
            <a:ext cx="461665" cy="2895599"/>
          </a:xfrm>
          <a:prstGeom prst="rect">
            <a:avLst/>
          </a:prstGeom>
          <a:noFill/>
        </p:spPr>
        <p:txBody>
          <a:bodyPr vert="vert270" wrap="square" rtlCol="0">
            <a:spAutoFit/>
          </a:bodyPr>
          <a:lstStyle/>
          <a:p>
            <a:r>
              <a:rPr lang="en-US" dirty="0" smtClean="0"/>
              <a:t>Tax base or Money Income</a:t>
            </a:r>
            <a:endParaRPr lang="en-US" dirty="0"/>
          </a:p>
        </p:txBody>
      </p:sp>
      <p:sp>
        <p:nvSpPr>
          <p:cNvPr id="39" name="TextBox 38"/>
          <p:cNvSpPr txBox="1"/>
          <p:nvPr/>
        </p:nvSpPr>
        <p:spPr>
          <a:xfrm rot="5400000">
            <a:off x="5766913" y="3453287"/>
            <a:ext cx="461665" cy="2546692"/>
          </a:xfrm>
          <a:prstGeom prst="rect">
            <a:avLst/>
          </a:prstGeom>
          <a:noFill/>
        </p:spPr>
        <p:txBody>
          <a:bodyPr vert="vert270" wrap="square" rtlCol="0">
            <a:spAutoFit/>
          </a:bodyPr>
          <a:lstStyle/>
          <a:p>
            <a:r>
              <a:rPr lang="en-US" dirty="0" smtClean="0"/>
              <a:t>Proportional Rate of Tax</a:t>
            </a:r>
            <a:endParaRPr lang="en-US" dirty="0"/>
          </a:p>
        </p:txBody>
      </p:sp>
      <p:sp>
        <p:nvSpPr>
          <p:cNvPr id="40" name="TextBox 39"/>
          <p:cNvSpPr txBox="1"/>
          <p:nvPr/>
        </p:nvSpPr>
        <p:spPr>
          <a:xfrm>
            <a:off x="1752600" y="3581400"/>
            <a:ext cx="461665" cy="2362200"/>
          </a:xfrm>
          <a:prstGeom prst="rect">
            <a:avLst/>
          </a:prstGeom>
          <a:noFill/>
        </p:spPr>
        <p:txBody>
          <a:bodyPr vert="vert270" wrap="square" rtlCol="0">
            <a:spAutoFit/>
          </a:bodyPr>
          <a:lstStyle/>
          <a:p>
            <a:r>
              <a:rPr lang="en-US" dirty="0" smtClean="0"/>
              <a:t>               12%               t%</a:t>
            </a:r>
          </a:p>
        </p:txBody>
      </p:sp>
      <p:sp>
        <p:nvSpPr>
          <p:cNvPr id="41" name="TextBox 40"/>
          <p:cNvSpPr txBox="1"/>
          <p:nvPr/>
        </p:nvSpPr>
        <p:spPr>
          <a:xfrm rot="5400000">
            <a:off x="3579167" y="4802833"/>
            <a:ext cx="461665" cy="2895599"/>
          </a:xfrm>
          <a:prstGeom prst="rect">
            <a:avLst/>
          </a:prstGeom>
          <a:noFill/>
        </p:spPr>
        <p:txBody>
          <a:bodyPr vert="vert270" wrap="square" rtlCol="0">
            <a:spAutoFit/>
          </a:bodyPr>
          <a:lstStyle/>
          <a:p>
            <a:r>
              <a:rPr lang="en-US" dirty="0" smtClean="0"/>
              <a:t>   1000      3000            5000</a:t>
            </a:r>
            <a:endParaRPr lang="en-US" dirty="0"/>
          </a:p>
        </p:txBody>
      </p:sp>
      <p:sp>
        <p:nvSpPr>
          <p:cNvPr id="42" name="TextBox 41"/>
          <p:cNvSpPr txBox="1"/>
          <p:nvPr/>
        </p:nvSpPr>
        <p:spPr>
          <a:xfrm rot="5400000">
            <a:off x="5941367" y="5717233"/>
            <a:ext cx="461665" cy="457200"/>
          </a:xfrm>
          <a:prstGeom prst="rect">
            <a:avLst/>
          </a:prstGeom>
          <a:noFill/>
        </p:spPr>
        <p:txBody>
          <a:bodyPr vert="vert270" wrap="square" rtlCol="0">
            <a:spAutoFit/>
          </a:bodyPr>
          <a:lstStyle/>
          <a:p>
            <a:r>
              <a:rPr lang="en-US" dirty="0" smtClean="0"/>
              <a:t> I</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Tax Base and Tax Rate</a:t>
            </a:r>
            <a:endParaRPr lang="en-US" dirty="0"/>
          </a:p>
        </p:txBody>
      </p:sp>
      <p:sp>
        <p:nvSpPr>
          <p:cNvPr id="3" name="Content Placeholder 2"/>
          <p:cNvSpPr>
            <a:spLocks noGrp="1"/>
          </p:cNvSpPr>
          <p:nvPr>
            <p:ph idx="1"/>
          </p:nvPr>
        </p:nvSpPr>
        <p:spPr>
          <a:xfrm>
            <a:off x="228600" y="990600"/>
            <a:ext cx="8686800" cy="5638800"/>
          </a:xfrm>
        </p:spPr>
        <p:txBody>
          <a:bodyPr>
            <a:normAutofit/>
          </a:bodyPr>
          <a:lstStyle/>
          <a:p>
            <a:pPr marL="514350" indent="-514350">
              <a:buNone/>
            </a:pPr>
            <a:r>
              <a:rPr lang="en-US" dirty="0" smtClean="0"/>
              <a:t>3. 	Regressive rate of tax: Under regressive taxation percentage of income paid as tax decreases as income of the taxpayer increases. The progressive rate of tax is shown by a straight line sloping downwards to the right.</a:t>
            </a:r>
          </a:p>
          <a:p>
            <a:pPr marL="514350" indent="-514350">
              <a:buNone/>
            </a:pPr>
            <a:r>
              <a:rPr lang="en-US" dirty="0" smtClean="0"/>
              <a:t>			</a:t>
            </a:r>
          </a:p>
        </p:txBody>
      </p:sp>
      <p:cxnSp>
        <p:nvCxnSpPr>
          <p:cNvPr id="5" name="Straight Connector 4"/>
          <p:cNvCxnSpPr/>
          <p:nvPr/>
        </p:nvCxnSpPr>
        <p:spPr>
          <a:xfrm rot="5400000">
            <a:off x="1104900" y="4838700"/>
            <a:ext cx="2209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9800" y="5943600"/>
            <a:ext cx="3733800" cy="158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2209800" y="4038600"/>
            <a:ext cx="3124200" cy="18288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1942306" y="5143500"/>
            <a:ext cx="1600994" cy="794"/>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047206" y="5410200"/>
            <a:ext cx="1067594" cy="794"/>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4381500" y="5676900"/>
            <a:ext cx="5334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295400" y="4343400"/>
            <a:ext cx="461665" cy="990600"/>
          </a:xfrm>
          <a:prstGeom prst="rect">
            <a:avLst/>
          </a:prstGeom>
          <a:noFill/>
        </p:spPr>
        <p:txBody>
          <a:bodyPr vert="vert270" wrap="square" rtlCol="0">
            <a:spAutoFit/>
          </a:bodyPr>
          <a:lstStyle/>
          <a:p>
            <a:r>
              <a:rPr lang="en-US" dirty="0" smtClean="0"/>
              <a:t>Tax Rate</a:t>
            </a:r>
            <a:endParaRPr lang="en-US" dirty="0"/>
          </a:p>
        </p:txBody>
      </p:sp>
      <p:sp>
        <p:nvSpPr>
          <p:cNvPr id="38" name="TextBox 37"/>
          <p:cNvSpPr txBox="1"/>
          <p:nvPr/>
        </p:nvSpPr>
        <p:spPr>
          <a:xfrm rot="5400000">
            <a:off x="3579167" y="5179368"/>
            <a:ext cx="461665" cy="2895599"/>
          </a:xfrm>
          <a:prstGeom prst="rect">
            <a:avLst/>
          </a:prstGeom>
          <a:noFill/>
        </p:spPr>
        <p:txBody>
          <a:bodyPr vert="vert270" wrap="square" rtlCol="0">
            <a:spAutoFit/>
          </a:bodyPr>
          <a:lstStyle/>
          <a:p>
            <a:r>
              <a:rPr lang="en-US" dirty="0" smtClean="0"/>
              <a:t>Tax base or Money Income</a:t>
            </a:r>
            <a:endParaRPr lang="en-US" dirty="0"/>
          </a:p>
        </p:txBody>
      </p:sp>
      <p:sp>
        <p:nvSpPr>
          <p:cNvPr id="39" name="TextBox 38"/>
          <p:cNvSpPr txBox="1"/>
          <p:nvPr/>
        </p:nvSpPr>
        <p:spPr>
          <a:xfrm rot="7260562">
            <a:off x="4299572" y="3528679"/>
            <a:ext cx="461665" cy="2546692"/>
          </a:xfrm>
          <a:prstGeom prst="rect">
            <a:avLst/>
          </a:prstGeom>
          <a:noFill/>
        </p:spPr>
        <p:txBody>
          <a:bodyPr vert="vert270" wrap="square" rtlCol="0">
            <a:spAutoFit/>
          </a:bodyPr>
          <a:lstStyle/>
          <a:p>
            <a:r>
              <a:rPr lang="en-US" dirty="0" smtClean="0"/>
              <a:t>Regressive Rate of Tax</a:t>
            </a:r>
            <a:endParaRPr lang="en-US" dirty="0"/>
          </a:p>
        </p:txBody>
      </p:sp>
      <p:sp>
        <p:nvSpPr>
          <p:cNvPr id="40" name="TextBox 39"/>
          <p:cNvSpPr txBox="1"/>
          <p:nvPr/>
        </p:nvSpPr>
        <p:spPr>
          <a:xfrm>
            <a:off x="1752600" y="3581400"/>
            <a:ext cx="461665" cy="2362200"/>
          </a:xfrm>
          <a:prstGeom prst="rect">
            <a:avLst/>
          </a:prstGeom>
          <a:noFill/>
        </p:spPr>
        <p:txBody>
          <a:bodyPr vert="vert270" wrap="square" rtlCol="0">
            <a:spAutoFit/>
          </a:bodyPr>
          <a:lstStyle/>
          <a:p>
            <a:r>
              <a:rPr lang="en-US" dirty="0" smtClean="0"/>
              <a:t>   5%   12%      20%      t%</a:t>
            </a:r>
          </a:p>
        </p:txBody>
      </p:sp>
      <p:sp>
        <p:nvSpPr>
          <p:cNvPr id="41" name="TextBox 40"/>
          <p:cNvSpPr txBox="1"/>
          <p:nvPr/>
        </p:nvSpPr>
        <p:spPr>
          <a:xfrm rot="5400000">
            <a:off x="3579167" y="4802833"/>
            <a:ext cx="461665" cy="2895599"/>
          </a:xfrm>
          <a:prstGeom prst="rect">
            <a:avLst/>
          </a:prstGeom>
          <a:noFill/>
        </p:spPr>
        <p:txBody>
          <a:bodyPr vert="vert270" wrap="square" rtlCol="0">
            <a:spAutoFit/>
          </a:bodyPr>
          <a:lstStyle/>
          <a:p>
            <a:r>
              <a:rPr lang="en-US" dirty="0" smtClean="0"/>
              <a:t>   1000      3000            5000</a:t>
            </a:r>
            <a:endParaRPr lang="en-US" dirty="0"/>
          </a:p>
        </p:txBody>
      </p:sp>
      <p:sp>
        <p:nvSpPr>
          <p:cNvPr id="42" name="TextBox 41"/>
          <p:cNvSpPr txBox="1"/>
          <p:nvPr/>
        </p:nvSpPr>
        <p:spPr>
          <a:xfrm rot="5400000">
            <a:off x="5941367" y="5717233"/>
            <a:ext cx="461665" cy="457200"/>
          </a:xfrm>
          <a:prstGeom prst="rect">
            <a:avLst/>
          </a:prstGeom>
          <a:noFill/>
        </p:spPr>
        <p:txBody>
          <a:bodyPr vert="vert270" wrap="square" rtlCol="0">
            <a:spAutoFit/>
          </a:bodyPr>
          <a:lstStyle/>
          <a:p>
            <a:r>
              <a:rPr lang="en-US" dirty="0" smtClean="0"/>
              <a:t> I</a:t>
            </a:r>
            <a:endParaRPr lang="en-US" dirty="0"/>
          </a:p>
        </p:txBody>
      </p:sp>
      <p:cxnSp>
        <p:nvCxnSpPr>
          <p:cNvPr id="26" name="Straight Connector 25"/>
          <p:cNvCxnSpPr/>
          <p:nvPr/>
        </p:nvCxnSpPr>
        <p:spPr>
          <a:xfrm rot="10800000">
            <a:off x="2209800" y="4343400"/>
            <a:ext cx="5334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2286000" y="4876800"/>
            <a:ext cx="1295402"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0800000">
            <a:off x="2209800" y="5486400"/>
            <a:ext cx="2438400"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C00000"/>
                </a:solidFill>
              </a:rPr>
              <a:t>Ability to Pay and Vertical Equity</a:t>
            </a:r>
            <a:endParaRPr lang="en-US" dirty="0">
              <a:solidFill>
                <a:srgbClr val="C00000"/>
              </a:solidFill>
            </a:endParaRPr>
          </a:p>
        </p:txBody>
      </p:sp>
      <p:sp>
        <p:nvSpPr>
          <p:cNvPr id="3" name="Content Placeholder 2"/>
          <p:cNvSpPr>
            <a:spLocks noGrp="1"/>
          </p:cNvSpPr>
          <p:nvPr>
            <p:ph idx="1"/>
          </p:nvPr>
        </p:nvSpPr>
        <p:spPr>
          <a:xfrm>
            <a:off x="228600" y="1447800"/>
            <a:ext cx="8686800" cy="5181600"/>
          </a:xfrm>
        </p:spPr>
        <p:txBody>
          <a:bodyPr>
            <a:normAutofit fontScale="70000" lnSpcReduction="20000"/>
          </a:bodyPr>
          <a:lstStyle/>
          <a:p>
            <a:pPr algn="just"/>
            <a:r>
              <a:rPr lang="en-US" dirty="0" smtClean="0"/>
              <a:t>Income of the taxpayer is generally considered as the appropriate measure or index of ability to pay. Therefore, ability to pay principle requires that persons with equal income should pay same amount of tax and persons with unequal income should pay unequal amounts. If it is so, there is no problem with the people with equal incomes as how much each of them shall be asked to pay is easily determined once the rate of tax is fixed by the government. But, the problem lies with vertical equity in taxation. It is true that people with different incomes shall be taxed differently but how taxes payable by the taxpayers should differ is a question that needs to be answered satisfactorily. This means, how should the problem of vertical equity be resolved? </a:t>
            </a:r>
          </a:p>
          <a:p>
            <a:pPr algn="just"/>
            <a:r>
              <a:rPr lang="en-US" dirty="0" smtClean="0"/>
              <a:t>The subjective approach to ability to pay principle explains how people with different incomes should be taxed differently so that equal treatment to all is ensured. The subjective approach is based on the psychological or mental reaction of the taxpayer. In this approach we estimate the burden felt by the taxpayer or the sacrifice undergone by him/her. The core principle is that each taxpayer should make equal sacrifice, if the burden of tax is to be justly distributed.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Ability to Pay and Vertical Equity: The Concept of </a:t>
            </a:r>
            <a:r>
              <a:rPr lang="en-US" smtClean="0"/>
              <a:t>Equal Sacrifice</a:t>
            </a:r>
            <a:endParaRPr lang="en-US"/>
          </a:p>
        </p:txBody>
      </p:sp>
      <p:sp>
        <p:nvSpPr>
          <p:cNvPr id="3" name="Content Placeholder 2"/>
          <p:cNvSpPr>
            <a:spLocks noGrp="1"/>
          </p:cNvSpPr>
          <p:nvPr>
            <p:ph idx="1"/>
          </p:nvPr>
        </p:nvSpPr>
        <p:spPr/>
        <p:txBody>
          <a:bodyPr>
            <a:normAutofit fontScale="92500" lnSpcReduction="10000"/>
          </a:bodyPr>
          <a:lstStyle/>
          <a:p>
            <a:r>
              <a:rPr lang="en-US" dirty="0" smtClean="0"/>
              <a:t>‘Equal Sacrifice Principle’ was advocated by Sir John Stuart Mill. </a:t>
            </a:r>
          </a:p>
          <a:p>
            <a:r>
              <a:rPr lang="en-US" dirty="0" smtClean="0"/>
              <a:t>Since </a:t>
            </a:r>
            <a:r>
              <a:rPr lang="en-US" dirty="0" err="1" smtClean="0"/>
              <a:t>J.S.Mill</a:t>
            </a:r>
            <a:r>
              <a:rPr lang="en-US" dirty="0" smtClean="0"/>
              <a:t> economists view equal sacrifice as the principle to explain vertical equity in taxation. Here, sacrifice is interpreted in terms of loss of welfare due to imposition of tax.</a:t>
            </a:r>
          </a:p>
          <a:p>
            <a:r>
              <a:rPr lang="en-US" dirty="0" smtClean="0"/>
              <a:t>The equal sacrifice principle advocates that taxpayers are said to be treated equally if their individual tax payments involve an equal sacrifice or loss of welfare.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400800"/>
          </a:xfrm>
        </p:spPr>
        <p:txBody>
          <a:bodyPr>
            <a:normAutofit/>
          </a:bodyPr>
          <a:lstStyle/>
          <a:p>
            <a:r>
              <a:rPr lang="en-US" dirty="0" smtClean="0"/>
              <a:t>Mill viewed equity in taxation in terms of equality in sacrifice. The loss of welfare, in turn, is related to the loss of income, i.e., welfare or utility is a function of income. The functional relationship between these two is explained in terms of the Marginal Utility of income schedule (MU). MU is a declining function of income.</a:t>
            </a:r>
          </a:p>
        </p:txBody>
      </p:sp>
      <p:cxnSp>
        <p:nvCxnSpPr>
          <p:cNvPr id="5" name="Straight Connector 4"/>
          <p:cNvCxnSpPr/>
          <p:nvPr/>
        </p:nvCxnSpPr>
        <p:spPr>
          <a:xfrm rot="5400000">
            <a:off x="876300" y="5143500"/>
            <a:ext cx="23622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057400" y="6324600"/>
            <a:ext cx="3429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10800000">
            <a:off x="2057400" y="2209800"/>
            <a:ext cx="5105400" cy="3962400"/>
          </a:xfrm>
          <a:prstGeom prst="arc">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1752600" y="6248400"/>
            <a:ext cx="381000" cy="369332"/>
          </a:xfrm>
          <a:prstGeom prst="rect">
            <a:avLst/>
          </a:prstGeom>
          <a:noFill/>
        </p:spPr>
        <p:txBody>
          <a:bodyPr wrap="square" rtlCol="0">
            <a:spAutoFit/>
          </a:bodyPr>
          <a:lstStyle/>
          <a:p>
            <a:r>
              <a:rPr lang="en-US" b="1" dirty="0" smtClean="0"/>
              <a:t>O</a:t>
            </a:r>
            <a:endParaRPr lang="en-US" b="1" dirty="0"/>
          </a:p>
        </p:txBody>
      </p:sp>
      <p:sp>
        <p:nvSpPr>
          <p:cNvPr id="17" name="TextBox 16"/>
          <p:cNvSpPr txBox="1"/>
          <p:nvPr/>
        </p:nvSpPr>
        <p:spPr>
          <a:xfrm>
            <a:off x="5410200" y="6248400"/>
            <a:ext cx="304800" cy="369332"/>
          </a:xfrm>
          <a:prstGeom prst="rect">
            <a:avLst/>
          </a:prstGeom>
          <a:noFill/>
        </p:spPr>
        <p:txBody>
          <a:bodyPr wrap="square" rtlCol="0">
            <a:spAutoFit/>
          </a:bodyPr>
          <a:lstStyle/>
          <a:p>
            <a:r>
              <a:rPr lang="en-US" b="1" dirty="0" smtClean="0"/>
              <a:t>X</a:t>
            </a:r>
            <a:endParaRPr lang="en-US" b="1" dirty="0"/>
          </a:p>
        </p:txBody>
      </p:sp>
      <p:sp>
        <p:nvSpPr>
          <p:cNvPr id="18" name="TextBox 17"/>
          <p:cNvSpPr txBox="1"/>
          <p:nvPr/>
        </p:nvSpPr>
        <p:spPr>
          <a:xfrm>
            <a:off x="1828800" y="3733800"/>
            <a:ext cx="304800" cy="369332"/>
          </a:xfrm>
          <a:prstGeom prst="rect">
            <a:avLst/>
          </a:prstGeom>
          <a:noFill/>
        </p:spPr>
        <p:txBody>
          <a:bodyPr wrap="square" rtlCol="0">
            <a:spAutoFit/>
          </a:bodyPr>
          <a:lstStyle/>
          <a:p>
            <a:r>
              <a:rPr lang="en-US" b="1" dirty="0" smtClean="0"/>
              <a:t>Y</a:t>
            </a:r>
            <a:endParaRPr lang="en-US" b="1" dirty="0"/>
          </a:p>
        </p:txBody>
      </p:sp>
      <p:sp>
        <p:nvSpPr>
          <p:cNvPr id="19" name="TextBox 18"/>
          <p:cNvSpPr txBox="1"/>
          <p:nvPr/>
        </p:nvSpPr>
        <p:spPr>
          <a:xfrm>
            <a:off x="3200400" y="6488668"/>
            <a:ext cx="1828800" cy="369332"/>
          </a:xfrm>
          <a:prstGeom prst="rect">
            <a:avLst/>
          </a:prstGeom>
          <a:noFill/>
        </p:spPr>
        <p:txBody>
          <a:bodyPr wrap="square" rtlCol="0">
            <a:spAutoFit/>
          </a:bodyPr>
          <a:lstStyle/>
          <a:p>
            <a:r>
              <a:rPr lang="en-US" b="1" dirty="0" smtClean="0"/>
              <a:t>Money Income</a:t>
            </a:r>
            <a:endParaRPr lang="en-US" b="1" dirty="0"/>
          </a:p>
        </p:txBody>
      </p:sp>
      <p:sp>
        <p:nvSpPr>
          <p:cNvPr id="20" name="TextBox 19"/>
          <p:cNvSpPr txBox="1"/>
          <p:nvPr/>
        </p:nvSpPr>
        <p:spPr>
          <a:xfrm rot="16200000">
            <a:off x="505171" y="4834667"/>
            <a:ext cx="2418664" cy="369332"/>
          </a:xfrm>
          <a:prstGeom prst="rect">
            <a:avLst/>
          </a:prstGeom>
          <a:noFill/>
        </p:spPr>
        <p:txBody>
          <a:bodyPr wrap="square" rtlCol="0">
            <a:spAutoFit/>
          </a:bodyPr>
          <a:lstStyle/>
          <a:p>
            <a:r>
              <a:rPr lang="en-US" b="1" dirty="0" smtClean="0"/>
              <a:t>MU of Money Income</a:t>
            </a:r>
            <a:endParaRPr lang="en-US" b="1" dirty="0"/>
          </a:p>
        </p:txBody>
      </p:sp>
      <p:sp>
        <p:nvSpPr>
          <p:cNvPr id="21" name="TextBox 20"/>
          <p:cNvSpPr txBox="1"/>
          <p:nvPr/>
        </p:nvSpPr>
        <p:spPr>
          <a:xfrm>
            <a:off x="4648200" y="5943600"/>
            <a:ext cx="1828800" cy="369332"/>
          </a:xfrm>
          <a:prstGeom prst="rect">
            <a:avLst/>
          </a:prstGeom>
          <a:noFill/>
        </p:spPr>
        <p:txBody>
          <a:bodyPr wrap="square" rtlCol="0">
            <a:spAutoFit/>
          </a:bodyPr>
          <a:lstStyle/>
          <a:p>
            <a:r>
              <a:rPr lang="en-US" b="1" dirty="0" smtClean="0"/>
              <a:t>MU</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Scale>
                                      <p:cBhvr>
                                        <p:cTn id="1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6"/>
                                        </p:tgtEl>
                                        <p:attrNameLst>
                                          <p:attrName>ppt_x</p:attrName>
                                          <p:attrName>ppt_y</p:attrName>
                                        </p:attrNameLst>
                                      </p:cBhvr>
                                    </p:animMotion>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
                                        </p:tgtEl>
                                        <p:attrNameLst>
                                          <p:attrName>ppt_x</p:attrName>
                                          <p:attrName>ppt_y</p:attrName>
                                        </p:attrNameLst>
                                      </p:cBhvr>
                                    </p:animMotion>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Scale>
                                      <p:cBhvr>
                                        <p:cTn id="3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8"/>
                                        </p:tgtEl>
                                        <p:attrNameLst>
                                          <p:attrName>ppt_x</p:attrName>
                                          <p:attrName>ppt_y</p:attrName>
                                        </p:attrNameLst>
                                      </p:cBhvr>
                                    </p:animMotion>
                                    <p:animEffect transition="in" filter="fade">
                                      <p:cBhvr>
                                        <p:cTn id="33" dur="10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diamond(in)">
                                      <p:cBhvr>
                                        <p:cTn id="38" dur="20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amond(in)">
                                      <p:cBhvr>
                                        <p:cTn id="43" dur="2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diamond(in)">
                                      <p:cBhvr>
                                        <p:cTn id="48" dur="20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52"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Scale>
                                      <p:cBhvr>
                                        <p:cTn id="53"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21"/>
                                        </p:tgtEl>
                                        <p:attrNameLst>
                                          <p:attrName>ppt_x</p:attrName>
                                          <p:attrName>ppt_y</p:attrName>
                                        </p:attrNameLst>
                                      </p:cBhvr>
                                    </p:animMotion>
                                    <p:animEffect transition="in" filter="fade">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77000"/>
          </a:xfrm>
        </p:spPr>
        <p:txBody>
          <a:bodyPr/>
          <a:lstStyle/>
          <a:p>
            <a:r>
              <a:rPr lang="en-US" dirty="0" smtClean="0"/>
              <a:t>If the level of welfare as a function of income (i.e., MU of income schedule) is same for all taxpayers, according to the rule, people with equal income or ability to pay should be asked to contribute equal amount of tax and people with different incomes should pay different amounts. </a:t>
            </a:r>
          </a:p>
          <a:p>
            <a:r>
              <a:rPr lang="en-US" dirty="0" smtClean="0"/>
              <a:t>In order to explain how should these amounts differ, Mill has suggested three alternative rules:</a:t>
            </a:r>
          </a:p>
          <a:p>
            <a:pPr marL="514350" indent="-514350">
              <a:buFont typeface="+mj-lt"/>
              <a:buAutoNum type="arabicPeriod"/>
            </a:pPr>
            <a:r>
              <a:rPr lang="en-US" dirty="0" smtClean="0"/>
              <a:t>Principle of Equal Marginal Sacrifice</a:t>
            </a:r>
          </a:p>
          <a:p>
            <a:pPr marL="514350" indent="-514350">
              <a:buFont typeface="+mj-lt"/>
              <a:buAutoNum type="arabicPeriod"/>
            </a:pPr>
            <a:r>
              <a:rPr lang="en-US" dirty="0" smtClean="0"/>
              <a:t>Principle of Equal Absolute Sacrifice</a:t>
            </a:r>
          </a:p>
          <a:p>
            <a:pPr marL="514350" indent="-514350">
              <a:buFont typeface="+mj-lt"/>
              <a:buAutoNum type="arabicPeriod"/>
            </a:pPr>
            <a:r>
              <a:rPr lang="en-US" dirty="0" smtClean="0"/>
              <a:t>Principle of Equal Proportional Sacrifice</a:t>
            </a:r>
          </a:p>
          <a:p>
            <a:pPr marL="514350" indent="-514350">
              <a:buFont typeface="+mj-lt"/>
              <a:buAutoNum type="arabicPeriod"/>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t>MUm</a:t>
            </a:r>
            <a:r>
              <a:rPr lang="en-US" dirty="0" smtClean="0"/>
              <a:t> Schedules</a:t>
            </a:r>
            <a:endParaRPr lang="en-US" dirty="0"/>
          </a:p>
        </p:txBody>
      </p:sp>
      <p:sp>
        <p:nvSpPr>
          <p:cNvPr id="3" name="Content Placeholder 2"/>
          <p:cNvSpPr>
            <a:spLocks noGrp="1"/>
          </p:cNvSpPr>
          <p:nvPr>
            <p:ph idx="1"/>
          </p:nvPr>
        </p:nvSpPr>
        <p:spPr>
          <a:xfrm>
            <a:off x="228600" y="914400"/>
            <a:ext cx="8686800" cy="5715000"/>
          </a:xfrm>
        </p:spPr>
        <p:txBody>
          <a:bodyPr/>
          <a:lstStyle/>
          <a:p>
            <a:r>
              <a:rPr lang="en-US" dirty="0" smtClean="0"/>
              <a:t>Given that there are two taxpayers, H and L, and that </a:t>
            </a:r>
            <a:r>
              <a:rPr lang="en-US" dirty="0" err="1" smtClean="0"/>
              <a:t>MUm</a:t>
            </a:r>
            <a:r>
              <a:rPr lang="en-US" dirty="0" smtClean="0"/>
              <a:t> schedules are same, the </a:t>
            </a:r>
            <a:r>
              <a:rPr lang="en-US" dirty="0" err="1" smtClean="0"/>
              <a:t>MUm</a:t>
            </a:r>
            <a:r>
              <a:rPr lang="en-US" dirty="0" smtClean="0"/>
              <a:t> schedules for H and L, that are identical, are drawn as follows:</a:t>
            </a:r>
          </a:p>
          <a:p>
            <a:pPr>
              <a:buNone/>
            </a:pPr>
            <a:r>
              <a:rPr lang="en-US" dirty="0"/>
              <a:t>	</a:t>
            </a:r>
          </a:p>
        </p:txBody>
      </p:sp>
      <p:cxnSp>
        <p:nvCxnSpPr>
          <p:cNvPr id="5" name="Straight Connector 4"/>
          <p:cNvCxnSpPr/>
          <p:nvPr/>
        </p:nvCxnSpPr>
        <p:spPr>
          <a:xfrm rot="5400000">
            <a:off x="76200" y="4495800"/>
            <a:ext cx="25908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1371600" y="5791200"/>
            <a:ext cx="32004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86400" y="5867400"/>
            <a:ext cx="3048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152900" y="4533900"/>
            <a:ext cx="2667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1371600" y="32004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0" name="Freeform 19"/>
          <p:cNvSpPr/>
          <p:nvPr/>
        </p:nvSpPr>
        <p:spPr>
          <a:xfrm>
            <a:off x="5486400" y="32766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4343400" y="5334000"/>
            <a:ext cx="80021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H</a:t>
            </a:r>
            <a:endParaRPr lang="en-US" b="1" dirty="0">
              <a:solidFill>
                <a:srgbClr val="FF0000"/>
              </a:solidFill>
            </a:endParaRPr>
          </a:p>
        </p:txBody>
      </p:sp>
      <p:sp>
        <p:nvSpPr>
          <p:cNvPr id="22" name="TextBox 21"/>
          <p:cNvSpPr txBox="1"/>
          <p:nvPr/>
        </p:nvSpPr>
        <p:spPr>
          <a:xfrm>
            <a:off x="8419122" y="5334000"/>
            <a:ext cx="75212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L</a:t>
            </a:r>
            <a:endParaRPr lang="en-US" b="1" dirty="0">
              <a:solidFill>
                <a:srgbClr val="FF0000"/>
              </a:solidFill>
            </a:endParaRPr>
          </a:p>
        </p:txBody>
      </p:sp>
      <p:sp>
        <p:nvSpPr>
          <p:cNvPr id="24" name="TextBox 23"/>
          <p:cNvSpPr txBox="1"/>
          <p:nvPr/>
        </p:nvSpPr>
        <p:spPr>
          <a:xfrm>
            <a:off x="1981200" y="3429000"/>
            <a:ext cx="2667000" cy="381000"/>
          </a:xfrm>
          <a:prstGeom prst="rect">
            <a:avLst/>
          </a:prstGeom>
          <a:noFill/>
        </p:spPr>
        <p:txBody>
          <a:bodyPr wrap="square" rtlCol="0">
            <a:spAutoFit/>
          </a:bodyPr>
          <a:lstStyle/>
          <a:p>
            <a:r>
              <a:rPr lang="en-US" dirty="0" smtClean="0"/>
              <a:t>High Income taxpayer (H)</a:t>
            </a:r>
            <a:endParaRPr lang="en-US" dirty="0"/>
          </a:p>
        </p:txBody>
      </p:sp>
      <p:sp>
        <p:nvSpPr>
          <p:cNvPr id="25" name="TextBox 24"/>
          <p:cNvSpPr txBox="1"/>
          <p:nvPr/>
        </p:nvSpPr>
        <p:spPr>
          <a:xfrm>
            <a:off x="6019800" y="3505200"/>
            <a:ext cx="2590800" cy="369332"/>
          </a:xfrm>
          <a:prstGeom prst="rect">
            <a:avLst/>
          </a:prstGeom>
          <a:noFill/>
        </p:spPr>
        <p:txBody>
          <a:bodyPr wrap="square" rtlCol="0">
            <a:spAutoFit/>
          </a:bodyPr>
          <a:lstStyle/>
          <a:p>
            <a:r>
              <a:rPr lang="en-US" dirty="0" smtClean="0"/>
              <a:t>Low Income taxpayer (L)</a:t>
            </a:r>
            <a:endParaRPr lang="en-US" dirty="0"/>
          </a:p>
        </p:txBody>
      </p:sp>
      <p:sp>
        <p:nvSpPr>
          <p:cNvPr id="27" name="TextBox 26"/>
          <p:cNvSpPr txBox="1"/>
          <p:nvPr/>
        </p:nvSpPr>
        <p:spPr>
          <a:xfrm>
            <a:off x="1600200" y="5867400"/>
            <a:ext cx="2667000" cy="381000"/>
          </a:xfrm>
          <a:prstGeom prst="rect">
            <a:avLst/>
          </a:prstGeom>
          <a:noFill/>
        </p:spPr>
        <p:txBody>
          <a:bodyPr wrap="square" rtlCol="0">
            <a:spAutoFit/>
          </a:bodyPr>
          <a:lstStyle/>
          <a:p>
            <a:r>
              <a:rPr lang="en-US" dirty="0" smtClean="0"/>
              <a:t>Income</a:t>
            </a:r>
            <a:endParaRPr lang="en-US" dirty="0"/>
          </a:p>
        </p:txBody>
      </p:sp>
      <p:sp>
        <p:nvSpPr>
          <p:cNvPr id="28" name="TextBox 27"/>
          <p:cNvSpPr txBox="1"/>
          <p:nvPr/>
        </p:nvSpPr>
        <p:spPr>
          <a:xfrm>
            <a:off x="5638800" y="5943600"/>
            <a:ext cx="2667000" cy="381000"/>
          </a:xfrm>
          <a:prstGeom prst="rect">
            <a:avLst/>
          </a:prstGeom>
          <a:noFill/>
        </p:spPr>
        <p:txBody>
          <a:bodyPr wrap="square" rtlCol="0">
            <a:spAutoFit/>
          </a:bodyPr>
          <a:lstStyle/>
          <a:p>
            <a:r>
              <a:rPr lang="en-US" dirty="0" smtClean="0"/>
              <a:t>Income</a:t>
            </a:r>
            <a:endParaRPr lang="en-US" dirty="0"/>
          </a:p>
        </p:txBody>
      </p:sp>
      <p:sp>
        <p:nvSpPr>
          <p:cNvPr id="30" name="TextBox 29"/>
          <p:cNvSpPr txBox="1"/>
          <p:nvPr/>
        </p:nvSpPr>
        <p:spPr>
          <a:xfrm>
            <a:off x="1066800" y="5638800"/>
            <a:ext cx="304800" cy="381000"/>
          </a:xfrm>
          <a:prstGeom prst="rect">
            <a:avLst/>
          </a:prstGeom>
          <a:noFill/>
        </p:spPr>
        <p:txBody>
          <a:bodyPr wrap="square" rtlCol="0">
            <a:spAutoFit/>
          </a:bodyPr>
          <a:lstStyle/>
          <a:p>
            <a:r>
              <a:rPr lang="en-US" dirty="0" smtClean="0"/>
              <a:t>O</a:t>
            </a:r>
            <a:endParaRPr lang="en-US" dirty="0"/>
          </a:p>
        </p:txBody>
      </p:sp>
      <p:sp>
        <p:nvSpPr>
          <p:cNvPr id="31" name="TextBox 30"/>
          <p:cNvSpPr txBox="1"/>
          <p:nvPr/>
        </p:nvSpPr>
        <p:spPr>
          <a:xfrm>
            <a:off x="5181600" y="5715000"/>
            <a:ext cx="304800" cy="381000"/>
          </a:xfrm>
          <a:prstGeom prst="rect">
            <a:avLst/>
          </a:prstGeom>
          <a:noFill/>
        </p:spPr>
        <p:txBody>
          <a:bodyPr wrap="square" rtlCol="0">
            <a:spAutoFit/>
          </a:bodyPr>
          <a:lstStyle/>
          <a:p>
            <a:r>
              <a:rPr lang="en-US" dirty="0" smtClean="0"/>
              <a:t>O</a:t>
            </a:r>
            <a:endParaRPr lang="en-US" dirty="0"/>
          </a:p>
        </p:txBody>
      </p:sp>
      <p:sp>
        <p:nvSpPr>
          <p:cNvPr id="32" name="TextBox 31"/>
          <p:cNvSpPr txBox="1"/>
          <p:nvPr/>
        </p:nvSpPr>
        <p:spPr>
          <a:xfrm rot="16200000">
            <a:off x="-5834" y="4196834"/>
            <a:ext cx="2362200" cy="369332"/>
          </a:xfrm>
          <a:prstGeom prst="rect">
            <a:avLst/>
          </a:prstGeom>
          <a:noFill/>
        </p:spPr>
        <p:txBody>
          <a:bodyPr wrap="square" rtlCol="0">
            <a:spAutoFit/>
          </a:bodyPr>
          <a:lstStyle/>
          <a:p>
            <a:r>
              <a:rPr lang="en-US" dirty="0" smtClean="0"/>
              <a:t>MU of Money Income</a:t>
            </a:r>
            <a:endParaRPr lang="en-US" dirty="0"/>
          </a:p>
        </p:txBody>
      </p:sp>
      <p:sp>
        <p:nvSpPr>
          <p:cNvPr id="33" name="TextBox 32"/>
          <p:cNvSpPr txBox="1"/>
          <p:nvPr/>
        </p:nvSpPr>
        <p:spPr>
          <a:xfrm rot="16200000">
            <a:off x="3962400" y="4120634"/>
            <a:ext cx="2667000" cy="369332"/>
          </a:xfrm>
          <a:prstGeom prst="rect">
            <a:avLst/>
          </a:prstGeom>
          <a:noFill/>
        </p:spPr>
        <p:txBody>
          <a:bodyPr wrap="square" rtlCol="0">
            <a:spAutoFit/>
          </a:bodyPr>
          <a:lstStyle/>
          <a:p>
            <a:r>
              <a:rPr lang="en-US" dirty="0" smtClean="0"/>
              <a:t>MU of Money Income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Equal Sacrifice Principle</a:t>
            </a:r>
            <a:endParaRPr lang="en-US" dirty="0">
              <a:solidFill>
                <a:srgbClr val="00B050"/>
              </a:solidFill>
            </a:endParaRPr>
          </a:p>
        </p:txBody>
      </p:sp>
      <p:sp>
        <p:nvSpPr>
          <p:cNvPr id="3" name="Content Placeholder 2"/>
          <p:cNvSpPr>
            <a:spLocks noGrp="1"/>
          </p:cNvSpPr>
          <p:nvPr>
            <p:ph idx="1"/>
          </p:nvPr>
        </p:nvSpPr>
        <p:spPr/>
        <p:txBody>
          <a:bodyPr/>
          <a:lstStyle/>
          <a:p>
            <a:pPr>
              <a:buFont typeface="Wingdings" pitchFamily="2" charset="2"/>
              <a:buChar char="v"/>
            </a:pPr>
            <a:r>
              <a:rPr lang="en-US" dirty="0" smtClean="0">
                <a:solidFill>
                  <a:srgbClr val="FFC000"/>
                </a:solidFill>
              </a:rPr>
              <a:t>Traditional Assumptions</a:t>
            </a:r>
          </a:p>
          <a:p>
            <a:pPr>
              <a:buFont typeface="Wingdings" pitchFamily="2" charset="2"/>
              <a:buChar char="v"/>
            </a:pPr>
            <a:r>
              <a:rPr lang="en-US" dirty="0" smtClean="0">
                <a:solidFill>
                  <a:srgbClr val="FFC000"/>
                </a:solidFill>
              </a:rPr>
              <a:t>Alternative Rules</a:t>
            </a:r>
          </a:p>
          <a:p>
            <a:pPr indent="1588">
              <a:buFont typeface="+mj-lt"/>
              <a:buAutoNum type="arabicPeriod"/>
            </a:pPr>
            <a:r>
              <a:rPr lang="en-US" dirty="0"/>
              <a:t> </a:t>
            </a:r>
            <a:r>
              <a:rPr lang="en-US" dirty="0" smtClean="0">
                <a:solidFill>
                  <a:srgbClr val="002060"/>
                </a:solidFill>
              </a:rPr>
              <a:t>Principle of Equal Marginal Sacrifice</a:t>
            </a:r>
          </a:p>
          <a:p>
            <a:pPr indent="1588">
              <a:buFont typeface="+mj-lt"/>
              <a:buAutoNum type="arabicPeriod"/>
            </a:pPr>
            <a:r>
              <a:rPr lang="en-US" dirty="0" smtClean="0">
                <a:solidFill>
                  <a:srgbClr val="002060"/>
                </a:solidFill>
              </a:rPr>
              <a:t> Principle of Equal Absolute Sacrifice</a:t>
            </a:r>
          </a:p>
          <a:p>
            <a:pPr indent="1588">
              <a:buFont typeface="+mj-lt"/>
              <a:buAutoNum type="arabicPeriod"/>
            </a:pPr>
            <a:r>
              <a:rPr lang="en-US" dirty="0" smtClean="0">
                <a:solidFill>
                  <a:srgbClr val="002060"/>
                </a:solidFill>
              </a:rPr>
              <a:t> Principle of Equal Proportional Sacrifice</a:t>
            </a:r>
          </a:p>
          <a:p>
            <a:endParaRPr lang="en-US" dirty="0" smtClean="0"/>
          </a:p>
          <a:p>
            <a:pPr indent="1588">
              <a:buFont typeface="Wingdings" pitchFamily="2" charset="2"/>
              <a:buChar char="ü"/>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Traditional Assumptions</a:t>
            </a:r>
            <a:endParaRPr lang="en-US" dirty="0">
              <a:solidFill>
                <a:srgbClr val="FFC000"/>
              </a:solidFill>
            </a:endParaRPr>
          </a:p>
        </p:txBody>
      </p:sp>
      <p:sp>
        <p:nvSpPr>
          <p:cNvPr id="3" name="Content Placeholder 2"/>
          <p:cNvSpPr>
            <a:spLocks noGrp="1"/>
          </p:cNvSpPr>
          <p:nvPr>
            <p:ph idx="1"/>
          </p:nvPr>
        </p:nvSpPr>
        <p:spPr/>
        <p:txBody>
          <a:bodyPr>
            <a:normAutofit fontScale="62500" lnSpcReduction="20000"/>
          </a:bodyPr>
          <a:lstStyle/>
          <a:p>
            <a:pPr marL="0" indent="404813" algn="just">
              <a:buNone/>
            </a:pPr>
            <a:r>
              <a:rPr lang="en-US" dirty="0" smtClean="0"/>
              <a:t>Musgrave and Musgrave lays down the traditional assumptions of Equal Sacrifice Principle as follows:</a:t>
            </a:r>
          </a:p>
          <a:p>
            <a:pPr marL="514350" indent="-514350" algn="just">
              <a:buFont typeface="+mj-lt"/>
              <a:buAutoNum type="arabicPeriod"/>
            </a:pPr>
            <a:r>
              <a:rPr lang="en-US" dirty="0" smtClean="0"/>
              <a:t>Marginal utility of money income (</a:t>
            </a:r>
            <a:r>
              <a:rPr lang="en-US" dirty="0" err="1" smtClean="0"/>
              <a:t>MU</a:t>
            </a:r>
            <a:r>
              <a:rPr lang="en-US" sz="1800" dirty="0" err="1" smtClean="0"/>
              <a:t>m</a:t>
            </a:r>
            <a:r>
              <a:rPr lang="en-US" dirty="0" smtClean="0"/>
              <a:t>) is measured in cardinal or absolute terms.</a:t>
            </a:r>
          </a:p>
          <a:p>
            <a:pPr marL="514350" indent="-514350" algn="just">
              <a:buFont typeface="+mj-lt"/>
              <a:buAutoNum type="arabicPeriod"/>
            </a:pPr>
            <a:r>
              <a:rPr lang="en-US" dirty="0" smtClean="0"/>
              <a:t>The law of diminishing marginal utility operates in case of money. That is to say, the marginal utility of successive dollar held goes on diminishing.</a:t>
            </a:r>
          </a:p>
          <a:p>
            <a:pPr marL="514350" indent="-514350" algn="just">
              <a:buFont typeface="+mj-lt"/>
              <a:buAutoNum type="arabicPeriod"/>
            </a:pPr>
            <a:r>
              <a:rPr lang="en-US" dirty="0" smtClean="0"/>
              <a:t>Interpersonal utility comparison is possible.</a:t>
            </a:r>
          </a:p>
          <a:p>
            <a:pPr marL="514350" indent="-514350" algn="just">
              <a:buFont typeface="+mj-lt"/>
              <a:buAutoNum type="arabicPeriod"/>
            </a:pPr>
            <a:r>
              <a:rPr lang="en-US" dirty="0" smtClean="0"/>
              <a:t>It follows from the previous assumption that the ‘Marginal utility of money income schedules (</a:t>
            </a:r>
            <a:r>
              <a:rPr lang="en-US" dirty="0" err="1" smtClean="0"/>
              <a:t>MU</a:t>
            </a:r>
            <a:r>
              <a:rPr lang="en-US" sz="1800" dirty="0" err="1" smtClean="0"/>
              <a:t>m</a:t>
            </a:r>
            <a:r>
              <a:rPr lang="en-US" dirty="0" smtClean="0"/>
              <a:t>) are same for all taxpayers. This assumption implies that Marginal utility of money income (</a:t>
            </a:r>
            <a:r>
              <a:rPr lang="en-US" dirty="0" err="1" smtClean="0"/>
              <a:t>MU</a:t>
            </a:r>
            <a:r>
              <a:rPr lang="en-US" sz="1800" dirty="0" err="1" smtClean="0"/>
              <a:t>m</a:t>
            </a:r>
            <a:r>
              <a:rPr lang="en-US" dirty="0" smtClean="0"/>
              <a:t>) of all taxpayers are identical.</a:t>
            </a:r>
          </a:p>
          <a:p>
            <a:pPr marL="514350" indent="-514350" algn="just">
              <a:buFont typeface="+mj-lt"/>
              <a:buAutoNum type="arabicPeriod"/>
            </a:pPr>
            <a:r>
              <a:rPr lang="en-US" dirty="0" smtClean="0"/>
              <a:t>The total tax revenue of the government is given and the payment of tax is according to the ability to pay of a taxpayer.</a:t>
            </a:r>
          </a:p>
          <a:p>
            <a:pPr marL="514350" indent="-514350" algn="just">
              <a:buFont typeface="+mj-lt"/>
              <a:buAutoNum type="arabicPeriod"/>
            </a:pPr>
            <a:r>
              <a:rPr lang="en-US" dirty="0" smtClean="0"/>
              <a:t>The Society is composed of two taxpayers, viz., High income taxpayer (H) and Low income taxpayer (L).</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Alternative Rules</a:t>
            </a:r>
            <a:endParaRPr lang="en-US" dirty="0">
              <a:solidFill>
                <a:srgbClr val="FFC000"/>
              </a:solidFill>
            </a:endParaRPr>
          </a:p>
        </p:txBody>
      </p:sp>
      <p:sp>
        <p:nvSpPr>
          <p:cNvPr id="3" name="Content Placeholder 2"/>
          <p:cNvSpPr>
            <a:spLocks noGrp="1"/>
          </p:cNvSpPr>
          <p:nvPr>
            <p:ph idx="1"/>
          </p:nvPr>
        </p:nvSpPr>
        <p:spPr/>
        <p:txBody>
          <a:bodyPr/>
          <a:lstStyle/>
          <a:p>
            <a:pPr marL="0" indent="465138">
              <a:buNone/>
            </a:pPr>
            <a:r>
              <a:rPr lang="en-US" dirty="0" smtClean="0"/>
              <a:t>Equal Sacrifice principle may be interpreted to mean either of the following:</a:t>
            </a:r>
          </a:p>
          <a:p>
            <a:pPr indent="1588">
              <a:buFont typeface="+mj-lt"/>
              <a:buAutoNum type="arabicPeriod"/>
            </a:pPr>
            <a:r>
              <a:rPr lang="en-US" dirty="0" smtClean="0">
                <a:solidFill>
                  <a:srgbClr val="002060"/>
                </a:solidFill>
              </a:rPr>
              <a:t>Principle of Equal Marginal Sacrifice</a:t>
            </a:r>
          </a:p>
          <a:p>
            <a:pPr indent="1588">
              <a:buFont typeface="+mj-lt"/>
              <a:buAutoNum type="arabicPeriod"/>
            </a:pPr>
            <a:r>
              <a:rPr lang="en-US" dirty="0" smtClean="0">
                <a:solidFill>
                  <a:srgbClr val="002060"/>
                </a:solidFill>
              </a:rPr>
              <a:t> Principle of Equal Absolute Sacrifice</a:t>
            </a:r>
          </a:p>
          <a:p>
            <a:pPr indent="1588">
              <a:buFont typeface="+mj-lt"/>
              <a:buAutoNum type="arabicPeriod"/>
            </a:pPr>
            <a:r>
              <a:rPr lang="en-US" dirty="0" smtClean="0">
                <a:solidFill>
                  <a:srgbClr val="002060"/>
                </a:solidFill>
              </a:rPr>
              <a:t> Principle of Equal Proportional Sacrifice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Principle of Equal Sacrifice</a:t>
            </a:r>
            <a:endParaRPr lang="en-US" dirty="0"/>
          </a:p>
        </p:txBody>
      </p:sp>
      <p:sp>
        <p:nvSpPr>
          <p:cNvPr id="3" name="Content Placeholder 2"/>
          <p:cNvSpPr>
            <a:spLocks noGrp="1"/>
          </p:cNvSpPr>
          <p:nvPr>
            <p:ph idx="1"/>
          </p:nvPr>
        </p:nvSpPr>
        <p:spPr>
          <a:xfrm>
            <a:off x="228600" y="914400"/>
            <a:ext cx="8686800" cy="5715000"/>
          </a:xfrm>
        </p:spPr>
        <p:txBody>
          <a:bodyPr>
            <a:normAutofit lnSpcReduction="10000"/>
          </a:bodyPr>
          <a:lstStyle/>
          <a:p>
            <a:r>
              <a:rPr lang="en-US" sz="2800" dirty="0" smtClean="0"/>
              <a:t>The principle of equal sacrifice can be explained with the help of marginal utility of income schedules. Given that there are two taxpayers, H and L, and that </a:t>
            </a:r>
            <a:r>
              <a:rPr lang="en-US" sz="2800" dirty="0" err="1" smtClean="0"/>
              <a:t>MUm</a:t>
            </a:r>
            <a:r>
              <a:rPr lang="en-US" sz="2800" dirty="0" smtClean="0"/>
              <a:t> schedules are same, the </a:t>
            </a:r>
            <a:r>
              <a:rPr lang="en-US" sz="2800" dirty="0" err="1" smtClean="0"/>
              <a:t>MUm</a:t>
            </a:r>
            <a:r>
              <a:rPr lang="en-US" sz="2800" dirty="0" smtClean="0"/>
              <a:t> schedules for H and L, that are identical, are drawn as follows:</a:t>
            </a:r>
          </a:p>
          <a:p>
            <a:pPr>
              <a:buNone/>
            </a:pPr>
            <a:r>
              <a:rPr lang="en-US" dirty="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p:txBody>
      </p:sp>
      <p:cxnSp>
        <p:nvCxnSpPr>
          <p:cNvPr id="5" name="Straight Connector 4"/>
          <p:cNvCxnSpPr/>
          <p:nvPr/>
        </p:nvCxnSpPr>
        <p:spPr>
          <a:xfrm rot="5400000">
            <a:off x="-38894" y="4381500"/>
            <a:ext cx="28201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1371600" y="5791200"/>
            <a:ext cx="32004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86400" y="5867400"/>
            <a:ext cx="3048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7806" y="4419600"/>
            <a:ext cx="28963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1371600" y="32004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0" name="Freeform 19"/>
          <p:cNvSpPr/>
          <p:nvPr/>
        </p:nvSpPr>
        <p:spPr>
          <a:xfrm>
            <a:off x="5486400" y="32766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4343400" y="5334000"/>
            <a:ext cx="80021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H</a:t>
            </a:r>
            <a:endParaRPr lang="en-US" b="1" dirty="0">
              <a:solidFill>
                <a:srgbClr val="FF0000"/>
              </a:solidFill>
            </a:endParaRPr>
          </a:p>
        </p:txBody>
      </p:sp>
      <p:sp>
        <p:nvSpPr>
          <p:cNvPr id="22" name="TextBox 21"/>
          <p:cNvSpPr txBox="1"/>
          <p:nvPr/>
        </p:nvSpPr>
        <p:spPr>
          <a:xfrm>
            <a:off x="8419122" y="5334000"/>
            <a:ext cx="75212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L</a:t>
            </a:r>
            <a:endParaRPr lang="en-US" b="1" dirty="0">
              <a:solidFill>
                <a:srgbClr val="FF0000"/>
              </a:solidFill>
            </a:endParaRPr>
          </a:p>
        </p:txBody>
      </p:sp>
      <p:sp>
        <p:nvSpPr>
          <p:cNvPr id="24" name="TextBox 23"/>
          <p:cNvSpPr txBox="1"/>
          <p:nvPr/>
        </p:nvSpPr>
        <p:spPr>
          <a:xfrm>
            <a:off x="1981200" y="3429000"/>
            <a:ext cx="2667000" cy="381000"/>
          </a:xfrm>
          <a:prstGeom prst="rect">
            <a:avLst/>
          </a:prstGeom>
          <a:noFill/>
        </p:spPr>
        <p:txBody>
          <a:bodyPr wrap="square" rtlCol="0">
            <a:spAutoFit/>
          </a:bodyPr>
          <a:lstStyle/>
          <a:p>
            <a:r>
              <a:rPr lang="en-US" b="1" dirty="0" smtClean="0"/>
              <a:t>High Income taxpayer (H)</a:t>
            </a:r>
            <a:endParaRPr lang="en-US" b="1" dirty="0"/>
          </a:p>
        </p:txBody>
      </p:sp>
      <p:sp>
        <p:nvSpPr>
          <p:cNvPr id="25" name="TextBox 24"/>
          <p:cNvSpPr txBox="1"/>
          <p:nvPr/>
        </p:nvSpPr>
        <p:spPr>
          <a:xfrm>
            <a:off x="6019800" y="3505200"/>
            <a:ext cx="2590800" cy="369332"/>
          </a:xfrm>
          <a:prstGeom prst="rect">
            <a:avLst/>
          </a:prstGeom>
          <a:noFill/>
        </p:spPr>
        <p:txBody>
          <a:bodyPr wrap="square" rtlCol="0">
            <a:spAutoFit/>
          </a:bodyPr>
          <a:lstStyle/>
          <a:p>
            <a:r>
              <a:rPr lang="en-US" b="1" dirty="0" smtClean="0"/>
              <a:t>Low Income taxpayer (L</a:t>
            </a:r>
            <a:r>
              <a:rPr lang="en-US" dirty="0" smtClean="0"/>
              <a:t>)</a:t>
            </a:r>
            <a:endParaRPr lang="en-US" dirty="0"/>
          </a:p>
        </p:txBody>
      </p:sp>
      <p:sp>
        <p:nvSpPr>
          <p:cNvPr id="27" name="TextBox 26"/>
          <p:cNvSpPr txBox="1"/>
          <p:nvPr/>
        </p:nvSpPr>
        <p:spPr>
          <a:xfrm>
            <a:off x="1600200" y="5867400"/>
            <a:ext cx="2667000" cy="381000"/>
          </a:xfrm>
          <a:prstGeom prst="rect">
            <a:avLst/>
          </a:prstGeom>
          <a:noFill/>
        </p:spPr>
        <p:txBody>
          <a:bodyPr wrap="square" rtlCol="0">
            <a:spAutoFit/>
          </a:bodyPr>
          <a:lstStyle/>
          <a:p>
            <a:r>
              <a:rPr lang="en-US" b="1" dirty="0" smtClean="0"/>
              <a:t>Income</a:t>
            </a:r>
            <a:endParaRPr lang="en-US" b="1" dirty="0"/>
          </a:p>
        </p:txBody>
      </p:sp>
      <p:sp>
        <p:nvSpPr>
          <p:cNvPr id="28" name="TextBox 27"/>
          <p:cNvSpPr txBox="1"/>
          <p:nvPr/>
        </p:nvSpPr>
        <p:spPr>
          <a:xfrm>
            <a:off x="5638800" y="5943600"/>
            <a:ext cx="2667000" cy="381000"/>
          </a:xfrm>
          <a:prstGeom prst="rect">
            <a:avLst/>
          </a:prstGeom>
          <a:noFill/>
        </p:spPr>
        <p:txBody>
          <a:bodyPr wrap="square" rtlCol="0">
            <a:spAutoFit/>
          </a:bodyPr>
          <a:lstStyle/>
          <a:p>
            <a:r>
              <a:rPr lang="en-US" b="1" dirty="0" smtClean="0"/>
              <a:t>Income</a:t>
            </a:r>
            <a:endParaRPr lang="en-US" b="1" dirty="0"/>
          </a:p>
        </p:txBody>
      </p:sp>
      <p:sp>
        <p:nvSpPr>
          <p:cNvPr id="30" name="TextBox 29"/>
          <p:cNvSpPr txBox="1"/>
          <p:nvPr/>
        </p:nvSpPr>
        <p:spPr>
          <a:xfrm>
            <a:off x="1066800" y="5638800"/>
            <a:ext cx="304800" cy="381000"/>
          </a:xfrm>
          <a:prstGeom prst="rect">
            <a:avLst/>
          </a:prstGeom>
          <a:noFill/>
        </p:spPr>
        <p:txBody>
          <a:bodyPr wrap="square" rtlCol="0">
            <a:spAutoFit/>
          </a:bodyPr>
          <a:lstStyle/>
          <a:p>
            <a:r>
              <a:rPr lang="en-US" dirty="0" smtClean="0"/>
              <a:t>O</a:t>
            </a:r>
            <a:endParaRPr lang="en-US" dirty="0"/>
          </a:p>
        </p:txBody>
      </p:sp>
      <p:sp>
        <p:nvSpPr>
          <p:cNvPr id="31" name="TextBox 30"/>
          <p:cNvSpPr txBox="1"/>
          <p:nvPr/>
        </p:nvSpPr>
        <p:spPr>
          <a:xfrm>
            <a:off x="5181600" y="5715000"/>
            <a:ext cx="304800" cy="381000"/>
          </a:xfrm>
          <a:prstGeom prst="rect">
            <a:avLst/>
          </a:prstGeom>
          <a:noFill/>
        </p:spPr>
        <p:txBody>
          <a:bodyPr wrap="square" rtlCol="0">
            <a:spAutoFit/>
          </a:bodyPr>
          <a:lstStyle/>
          <a:p>
            <a:r>
              <a:rPr lang="en-US" dirty="0" smtClean="0"/>
              <a:t>O</a:t>
            </a:r>
            <a:endParaRPr lang="en-US" dirty="0"/>
          </a:p>
        </p:txBody>
      </p:sp>
      <p:sp>
        <p:nvSpPr>
          <p:cNvPr id="32" name="TextBox 31"/>
          <p:cNvSpPr txBox="1"/>
          <p:nvPr/>
        </p:nvSpPr>
        <p:spPr>
          <a:xfrm rot="16200000">
            <a:off x="-5834" y="4273034"/>
            <a:ext cx="2362200" cy="369332"/>
          </a:xfrm>
          <a:prstGeom prst="rect">
            <a:avLst/>
          </a:prstGeom>
          <a:noFill/>
        </p:spPr>
        <p:txBody>
          <a:bodyPr wrap="square" rtlCol="0">
            <a:spAutoFit/>
          </a:bodyPr>
          <a:lstStyle/>
          <a:p>
            <a:r>
              <a:rPr lang="en-US" b="1" dirty="0" smtClean="0"/>
              <a:t>MU of Money Income</a:t>
            </a:r>
            <a:endParaRPr lang="en-US" b="1" dirty="0"/>
          </a:p>
        </p:txBody>
      </p:sp>
      <p:sp>
        <p:nvSpPr>
          <p:cNvPr id="33" name="TextBox 32"/>
          <p:cNvSpPr txBox="1"/>
          <p:nvPr/>
        </p:nvSpPr>
        <p:spPr>
          <a:xfrm rot="16200000">
            <a:off x="3956566" y="4196834"/>
            <a:ext cx="2667000" cy="369332"/>
          </a:xfrm>
          <a:prstGeom prst="rect">
            <a:avLst/>
          </a:prstGeom>
          <a:noFill/>
        </p:spPr>
        <p:txBody>
          <a:bodyPr wrap="square" rtlCol="0">
            <a:spAutoFit/>
          </a:bodyPr>
          <a:lstStyle/>
          <a:p>
            <a:r>
              <a:rPr lang="en-US" b="1" dirty="0" smtClean="0"/>
              <a:t>MU of Money Income</a:t>
            </a:r>
            <a:endParaRPr lang="en-US" b="1" dirty="0"/>
          </a:p>
        </p:txBody>
      </p:sp>
      <p:sp>
        <p:nvSpPr>
          <p:cNvPr id="26" name="TextBox 25"/>
          <p:cNvSpPr txBox="1"/>
          <p:nvPr/>
        </p:nvSpPr>
        <p:spPr>
          <a:xfrm>
            <a:off x="0" y="6324600"/>
            <a:ext cx="8991600" cy="461665"/>
          </a:xfrm>
          <a:prstGeom prst="rect">
            <a:avLst/>
          </a:prstGeom>
          <a:noFill/>
        </p:spPr>
        <p:txBody>
          <a:bodyPr wrap="square" rtlCol="0">
            <a:spAutoFit/>
          </a:bodyPr>
          <a:lstStyle/>
          <a:p>
            <a:r>
              <a:rPr lang="en-US" sz="2400" b="1" i="1" dirty="0" smtClean="0"/>
              <a:t>The Scales used in the figures are same in both parts of the diagram.</a:t>
            </a:r>
            <a:endParaRPr lang="en-US" b="1" i="1" dirty="0"/>
          </a:p>
        </p:txBody>
      </p:sp>
      <p:sp>
        <p:nvSpPr>
          <p:cNvPr id="34" name="TextBox 33"/>
          <p:cNvSpPr txBox="1"/>
          <p:nvPr/>
        </p:nvSpPr>
        <p:spPr>
          <a:xfrm>
            <a:off x="1905000" y="2895600"/>
            <a:ext cx="2667000" cy="381000"/>
          </a:xfrm>
          <a:prstGeom prst="rect">
            <a:avLst/>
          </a:prstGeom>
          <a:noFill/>
        </p:spPr>
        <p:txBody>
          <a:bodyPr wrap="square" rtlCol="0">
            <a:spAutoFit/>
          </a:bodyPr>
          <a:lstStyle/>
          <a:p>
            <a:r>
              <a:rPr lang="en-US" b="1" dirty="0" smtClean="0">
                <a:solidFill>
                  <a:srgbClr val="FF0000"/>
                </a:solidFill>
              </a:rPr>
              <a:t>Figure 1</a:t>
            </a:r>
            <a:endParaRPr lang="en-US" b="1" dirty="0">
              <a:solidFill>
                <a:srgbClr val="FF0000"/>
              </a:solidFill>
            </a:endParaRPr>
          </a:p>
        </p:txBody>
      </p:sp>
      <p:sp>
        <p:nvSpPr>
          <p:cNvPr id="35" name="TextBox 34"/>
          <p:cNvSpPr txBox="1"/>
          <p:nvPr/>
        </p:nvSpPr>
        <p:spPr>
          <a:xfrm>
            <a:off x="5867400" y="2895600"/>
            <a:ext cx="2667000" cy="381000"/>
          </a:xfrm>
          <a:prstGeom prst="rect">
            <a:avLst/>
          </a:prstGeom>
          <a:noFill/>
        </p:spPr>
        <p:txBody>
          <a:bodyPr wrap="square" rtlCol="0">
            <a:spAutoFit/>
          </a:bodyPr>
          <a:lstStyle/>
          <a:p>
            <a:r>
              <a:rPr lang="en-US" b="1" dirty="0" smtClean="0">
                <a:solidFill>
                  <a:srgbClr val="FF0000"/>
                </a:solidFill>
              </a:rPr>
              <a:t>Figure 2</a:t>
            </a:r>
            <a:endParaRPr lang="en-US" b="1" dirty="0">
              <a:solidFill>
                <a:srgbClr val="FF0000"/>
              </a:solidFill>
            </a:endParaRPr>
          </a:p>
        </p:txBody>
      </p:sp>
      <p:cxnSp>
        <p:nvCxnSpPr>
          <p:cNvPr id="37" name="Straight Connector 36"/>
          <p:cNvCxnSpPr/>
          <p:nvPr/>
        </p:nvCxnSpPr>
        <p:spPr>
          <a:xfrm rot="5400000">
            <a:off x="3124200" y="5638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944394" y="5409406"/>
            <a:ext cx="913606" cy="794"/>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71600" y="2971800"/>
            <a:ext cx="304800" cy="381000"/>
          </a:xfrm>
          <a:prstGeom prst="rect">
            <a:avLst/>
          </a:prstGeom>
          <a:noFill/>
        </p:spPr>
        <p:txBody>
          <a:bodyPr wrap="square" rtlCol="0">
            <a:spAutoFit/>
          </a:bodyPr>
          <a:lstStyle/>
          <a:p>
            <a:r>
              <a:rPr lang="en-US" dirty="0" smtClean="0"/>
              <a:t>L</a:t>
            </a:r>
            <a:endParaRPr lang="en-US" dirty="0"/>
          </a:p>
        </p:txBody>
      </p:sp>
      <p:sp>
        <p:nvSpPr>
          <p:cNvPr id="46" name="TextBox 45"/>
          <p:cNvSpPr txBox="1"/>
          <p:nvPr/>
        </p:nvSpPr>
        <p:spPr>
          <a:xfrm>
            <a:off x="3124200" y="5181600"/>
            <a:ext cx="304800" cy="381000"/>
          </a:xfrm>
          <a:prstGeom prst="rect">
            <a:avLst/>
          </a:prstGeom>
          <a:noFill/>
        </p:spPr>
        <p:txBody>
          <a:bodyPr wrap="square" rtlCol="0">
            <a:spAutoFit/>
          </a:bodyPr>
          <a:lstStyle/>
          <a:p>
            <a:r>
              <a:rPr lang="en-US" dirty="0" smtClean="0"/>
              <a:t>D</a:t>
            </a:r>
            <a:endParaRPr lang="en-US" dirty="0"/>
          </a:p>
        </p:txBody>
      </p:sp>
      <p:sp>
        <p:nvSpPr>
          <p:cNvPr id="47" name="TextBox 46"/>
          <p:cNvSpPr txBox="1"/>
          <p:nvPr/>
        </p:nvSpPr>
        <p:spPr>
          <a:xfrm>
            <a:off x="3124200" y="5791200"/>
            <a:ext cx="304800" cy="381000"/>
          </a:xfrm>
          <a:prstGeom prst="rect">
            <a:avLst/>
          </a:prstGeom>
          <a:noFill/>
        </p:spPr>
        <p:txBody>
          <a:bodyPr wrap="square" rtlCol="0">
            <a:spAutoFit/>
          </a:bodyPr>
          <a:lstStyle/>
          <a:p>
            <a:r>
              <a:rPr lang="en-US" dirty="0" smtClean="0"/>
              <a:t>B</a:t>
            </a:r>
            <a:endParaRPr lang="en-US" dirty="0"/>
          </a:p>
        </p:txBody>
      </p:sp>
      <p:sp>
        <p:nvSpPr>
          <p:cNvPr id="48" name="TextBox 47"/>
          <p:cNvSpPr txBox="1"/>
          <p:nvPr/>
        </p:nvSpPr>
        <p:spPr>
          <a:xfrm>
            <a:off x="5486400" y="3048000"/>
            <a:ext cx="457200" cy="381000"/>
          </a:xfrm>
          <a:prstGeom prst="rect">
            <a:avLst/>
          </a:prstGeom>
          <a:noFill/>
        </p:spPr>
        <p:txBody>
          <a:bodyPr wrap="square" rtlCol="0">
            <a:spAutoFit/>
          </a:bodyPr>
          <a:lstStyle/>
          <a:p>
            <a:r>
              <a:rPr lang="en-US" dirty="0" smtClean="0"/>
              <a:t>L’</a:t>
            </a:r>
            <a:endParaRPr lang="en-US" dirty="0"/>
          </a:p>
        </p:txBody>
      </p:sp>
      <p:sp>
        <p:nvSpPr>
          <p:cNvPr id="49" name="TextBox 48"/>
          <p:cNvSpPr txBox="1"/>
          <p:nvPr/>
        </p:nvSpPr>
        <p:spPr>
          <a:xfrm>
            <a:off x="6324600" y="4572000"/>
            <a:ext cx="457200" cy="369332"/>
          </a:xfrm>
          <a:prstGeom prst="rect">
            <a:avLst/>
          </a:prstGeom>
          <a:noFill/>
        </p:spPr>
        <p:txBody>
          <a:bodyPr wrap="square" rtlCol="0">
            <a:spAutoFit/>
          </a:bodyPr>
          <a:lstStyle/>
          <a:p>
            <a:r>
              <a:rPr lang="en-US" dirty="0" smtClean="0"/>
              <a:t>D’</a:t>
            </a:r>
            <a:endParaRPr lang="en-US" dirty="0"/>
          </a:p>
        </p:txBody>
      </p:sp>
      <p:sp>
        <p:nvSpPr>
          <p:cNvPr id="50" name="TextBox 49"/>
          <p:cNvSpPr txBox="1"/>
          <p:nvPr/>
        </p:nvSpPr>
        <p:spPr>
          <a:xfrm>
            <a:off x="6248400" y="5791200"/>
            <a:ext cx="457200" cy="369332"/>
          </a:xfrm>
          <a:prstGeom prst="rect">
            <a:avLst/>
          </a:prstGeom>
          <a:noFill/>
        </p:spPr>
        <p:txBody>
          <a:bodyPr wrap="square" rtlCol="0">
            <a:spAutoFit/>
          </a:bodyPr>
          <a:lstStyle/>
          <a:p>
            <a:r>
              <a:rPr lang="en-US" dirty="0" smtClean="0"/>
              <a:t>B’</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85000" lnSpcReduction="10000"/>
          </a:bodyPr>
          <a:lstStyle/>
          <a:p>
            <a:r>
              <a:rPr lang="en-US" dirty="0" smtClean="0"/>
              <a:t>Let ‘T’ be the total tax revenue collected by the government. Since there are two taxpayers ‘T’ equals the sum of tax collected from ‘H’ and ‘L’.</a:t>
            </a:r>
          </a:p>
          <a:p>
            <a:r>
              <a:rPr lang="en-US" dirty="0" smtClean="0"/>
              <a:t>In figure 1, </a:t>
            </a:r>
            <a:r>
              <a:rPr lang="en-US" dirty="0" smtClean="0">
                <a:solidFill>
                  <a:srgbClr val="FF0000"/>
                </a:solidFill>
              </a:rPr>
              <a:t>MU</a:t>
            </a:r>
            <a:r>
              <a:rPr lang="en-US" sz="1400" dirty="0" smtClean="0">
                <a:solidFill>
                  <a:srgbClr val="FF0000"/>
                </a:solidFill>
              </a:rPr>
              <a:t>H</a:t>
            </a:r>
            <a:r>
              <a:rPr lang="en-US" dirty="0" smtClean="0"/>
              <a:t> represents the marginal utility of income schedule of HIGH income taxpayer and it diminishes. OB is the income of ‘H’ before the tax is imposed. Thus, the area below the MU curve, i.e., OBDM represents the total utility derived by the HIGH income taxpayer from income OB before the tax is imposed.</a:t>
            </a:r>
          </a:p>
          <a:p>
            <a:r>
              <a:rPr lang="en-US" dirty="0" smtClean="0"/>
              <a:t>In figure 2, </a:t>
            </a:r>
            <a:r>
              <a:rPr lang="en-US" dirty="0" smtClean="0">
                <a:solidFill>
                  <a:srgbClr val="FF0000"/>
                </a:solidFill>
              </a:rPr>
              <a:t>MU</a:t>
            </a:r>
            <a:r>
              <a:rPr lang="en-US" sz="1400" dirty="0" smtClean="0">
                <a:solidFill>
                  <a:srgbClr val="FF0000"/>
                </a:solidFill>
              </a:rPr>
              <a:t>L</a:t>
            </a:r>
            <a:r>
              <a:rPr lang="en-US" dirty="0" smtClean="0">
                <a:solidFill>
                  <a:srgbClr val="FF0000"/>
                </a:solidFill>
              </a:rPr>
              <a:t> </a:t>
            </a:r>
            <a:r>
              <a:rPr lang="en-US" dirty="0" smtClean="0"/>
              <a:t>represents the marginal utility of income schedule of LOW income taxpayer and it diminishes. OB’ is the income of ‘L’ before the tax is imposed. Thus, the area below the MU curve, i.e., OB’D’M’ represents the total utility derived by the LOW income taxpayer from income OB’ before the tax is imposed.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1. Principle of Equal Marginal Sacrifice</a:t>
            </a:r>
            <a:endParaRPr lang="en-US" dirty="0"/>
          </a:p>
        </p:txBody>
      </p:sp>
      <p:sp>
        <p:nvSpPr>
          <p:cNvPr id="3" name="Content Placeholder 2"/>
          <p:cNvSpPr>
            <a:spLocks noGrp="1"/>
          </p:cNvSpPr>
          <p:nvPr>
            <p:ph idx="1"/>
          </p:nvPr>
        </p:nvSpPr>
        <p:spPr>
          <a:xfrm>
            <a:off x="228600" y="914400"/>
            <a:ext cx="8686800" cy="5715000"/>
          </a:xfrm>
        </p:spPr>
        <p:txBody>
          <a:bodyPr>
            <a:normAutofit/>
          </a:bodyPr>
          <a:lstStyle/>
          <a:p>
            <a:r>
              <a:rPr lang="en-US" sz="2200" b="1" i="1" dirty="0" smtClean="0">
                <a:solidFill>
                  <a:schemeClr val="accent2">
                    <a:lumMod val="50000"/>
                  </a:schemeClr>
                </a:solidFill>
              </a:rPr>
              <a:t>Principle of equal marginal sacrifice states that the marginal sacrifice , i.e., the sacrifice or loss in utility due to loss of income when last dollar is taken by way of tax, becomes equal for both H and L in order  that the welfare to the society becomes maximum. </a:t>
            </a:r>
            <a:r>
              <a:rPr lang="en-US" sz="2200" dirty="0" smtClean="0">
                <a:solidFill>
                  <a:srgbClr val="00B0F0"/>
                </a:solidFill>
              </a:rPr>
              <a:t>Given that the </a:t>
            </a:r>
            <a:r>
              <a:rPr lang="en-US" sz="2200" dirty="0" err="1" smtClean="0">
                <a:solidFill>
                  <a:srgbClr val="00B0F0"/>
                </a:solidFill>
              </a:rPr>
              <a:t>MUm</a:t>
            </a:r>
            <a:r>
              <a:rPr lang="en-US" sz="2200" dirty="0" smtClean="0">
                <a:solidFill>
                  <a:srgbClr val="00B0F0"/>
                </a:solidFill>
              </a:rPr>
              <a:t> schedules for H and L are identical, the principle of equal marginal sacrifice can be explained in terms of figure 1 and figure 2 below:</a:t>
            </a:r>
          </a:p>
          <a:p>
            <a:pPr>
              <a:buNone/>
            </a:pPr>
            <a:r>
              <a:rPr lang="en-US" dirty="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p:txBody>
      </p:sp>
      <p:cxnSp>
        <p:nvCxnSpPr>
          <p:cNvPr id="5" name="Straight Connector 4"/>
          <p:cNvCxnSpPr/>
          <p:nvPr/>
        </p:nvCxnSpPr>
        <p:spPr>
          <a:xfrm rot="5400000">
            <a:off x="-38894" y="4381500"/>
            <a:ext cx="28201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1371600" y="5791200"/>
            <a:ext cx="32004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86400" y="5867400"/>
            <a:ext cx="3048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7806" y="4419600"/>
            <a:ext cx="28963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1371600" y="32004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0" name="Freeform 19"/>
          <p:cNvSpPr/>
          <p:nvPr/>
        </p:nvSpPr>
        <p:spPr>
          <a:xfrm>
            <a:off x="5486400" y="32766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4343400" y="5334000"/>
            <a:ext cx="80021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H</a:t>
            </a:r>
            <a:endParaRPr lang="en-US" b="1" dirty="0">
              <a:solidFill>
                <a:srgbClr val="FF0000"/>
              </a:solidFill>
            </a:endParaRPr>
          </a:p>
        </p:txBody>
      </p:sp>
      <p:sp>
        <p:nvSpPr>
          <p:cNvPr id="22" name="TextBox 21"/>
          <p:cNvSpPr txBox="1"/>
          <p:nvPr/>
        </p:nvSpPr>
        <p:spPr>
          <a:xfrm>
            <a:off x="8419122" y="5334000"/>
            <a:ext cx="75212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L</a:t>
            </a:r>
            <a:endParaRPr lang="en-US" b="1" dirty="0">
              <a:solidFill>
                <a:srgbClr val="FF0000"/>
              </a:solidFill>
            </a:endParaRPr>
          </a:p>
        </p:txBody>
      </p:sp>
      <p:sp>
        <p:nvSpPr>
          <p:cNvPr id="24" name="TextBox 23"/>
          <p:cNvSpPr txBox="1"/>
          <p:nvPr/>
        </p:nvSpPr>
        <p:spPr>
          <a:xfrm>
            <a:off x="1981200" y="3429000"/>
            <a:ext cx="2667000" cy="381000"/>
          </a:xfrm>
          <a:prstGeom prst="rect">
            <a:avLst/>
          </a:prstGeom>
          <a:noFill/>
        </p:spPr>
        <p:txBody>
          <a:bodyPr wrap="square" rtlCol="0">
            <a:spAutoFit/>
          </a:bodyPr>
          <a:lstStyle/>
          <a:p>
            <a:r>
              <a:rPr lang="en-US" b="1" dirty="0" smtClean="0"/>
              <a:t>High Income taxpayer (H)</a:t>
            </a:r>
            <a:endParaRPr lang="en-US" b="1" dirty="0"/>
          </a:p>
        </p:txBody>
      </p:sp>
      <p:sp>
        <p:nvSpPr>
          <p:cNvPr id="25" name="TextBox 24"/>
          <p:cNvSpPr txBox="1"/>
          <p:nvPr/>
        </p:nvSpPr>
        <p:spPr>
          <a:xfrm>
            <a:off x="6019800" y="3505200"/>
            <a:ext cx="2590800" cy="369332"/>
          </a:xfrm>
          <a:prstGeom prst="rect">
            <a:avLst/>
          </a:prstGeom>
          <a:noFill/>
        </p:spPr>
        <p:txBody>
          <a:bodyPr wrap="square" rtlCol="0">
            <a:spAutoFit/>
          </a:bodyPr>
          <a:lstStyle/>
          <a:p>
            <a:r>
              <a:rPr lang="en-US" b="1" dirty="0" smtClean="0"/>
              <a:t>Low Income taxpayer (L</a:t>
            </a:r>
            <a:r>
              <a:rPr lang="en-US" dirty="0" smtClean="0"/>
              <a:t>)</a:t>
            </a:r>
            <a:endParaRPr lang="en-US" dirty="0"/>
          </a:p>
        </p:txBody>
      </p:sp>
      <p:sp>
        <p:nvSpPr>
          <p:cNvPr id="27" name="TextBox 26"/>
          <p:cNvSpPr txBox="1"/>
          <p:nvPr/>
        </p:nvSpPr>
        <p:spPr>
          <a:xfrm>
            <a:off x="1600200" y="5867400"/>
            <a:ext cx="2667000" cy="381000"/>
          </a:xfrm>
          <a:prstGeom prst="rect">
            <a:avLst/>
          </a:prstGeom>
          <a:noFill/>
        </p:spPr>
        <p:txBody>
          <a:bodyPr wrap="square" rtlCol="0">
            <a:spAutoFit/>
          </a:bodyPr>
          <a:lstStyle/>
          <a:p>
            <a:r>
              <a:rPr lang="en-US" b="1" dirty="0" smtClean="0"/>
              <a:t>Income</a:t>
            </a:r>
            <a:endParaRPr lang="en-US" b="1" dirty="0"/>
          </a:p>
        </p:txBody>
      </p:sp>
      <p:sp>
        <p:nvSpPr>
          <p:cNvPr id="28" name="TextBox 27"/>
          <p:cNvSpPr txBox="1"/>
          <p:nvPr/>
        </p:nvSpPr>
        <p:spPr>
          <a:xfrm>
            <a:off x="5638800" y="5943600"/>
            <a:ext cx="2667000" cy="381000"/>
          </a:xfrm>
          <a:prstGeom prst="rect">
            <a:avLst/>
          </a:prstGeom>
          <a:noFill/>
        </p:spPr>
        <p:txBody>
          <a:bodyPr wrap="square" rtlCol="0">
            <a:spAutoFit/>
          </a:bodyPr>
          <a:lstStyle/>
          <a:p>
            <a:r>
              <a:rPr lang="en-US" b="1" dirty="0" smtClean="0"/>
              <a:t>Income</a:t>
            </a:r>
            <a:endParaRPr lang="en-US" b="1" dirty="0"/>
          </a:p>
        </p:txBody>
      </p:sp>
      <p:sp>
        <p:nvSpPr>
          <p:cNvPr id="30" name="TextBox 29"/>
          <p:cNvSpPr txBox="1"/>
          <p:nvPr/>
        </p:nvSpPr>
        <p:spPr>
          <a:xfrm>
            <a:off x="1066800" y="5638800"/>
            <a:ext cx="304800" cy="381000"/>
          </a:xfrm>
          <a:prstGeom prst="rect">
            <a:avLst/>
          </a:prstGeom>
          <a:noFill/>
        </p:spPr>
        <p:txBody>
          <a:bodyPr wrap="square" rtlCol="0">
            <a:spAutoFit/>
          </a:bodyPr>
          <a:lstStyle/>
          <a:p>
            <a:r>
              <a:rPr lang="en-US" dirty="0" smtClean="0"/>
              <a:t>O</a:t>
            </a:r>
            <a:endParaRPr lang="en-US" dirty="0"/>
          </a:p>
        </p:txBody>
      </p:sp>
      <p:sp>
        <p:nvSpPr>
          <p:cNvPr id="31" name="TextBox 30"/>
          <p:cNvSpPr txBox="1"/>
          <p:nvPr/>
        </p:nvSpPr>
        <p:spPr>
          <a:xfrm>
            <a:off x="5181600" y="5715000"/>
            <a:ext cx="304800" cy="381000"/>
          </a:xfrm>
          <a:prstGeom prst="rect">
            <a:avLst/>
          </a:prstGeom>
          <a:noFill/>
        </p:spPr>
        <p:txBody>
          <a:bodyPr wrap="square" rtlCol="0">
            <a:spAutoFit/>
          </a:bodyPr>
          <a:lstStyle/>
          <a:p>
            <a:r>
              <a:rPr lang="en-US" dirty="0" smtClean="0"/>
              <a:t>O</a:t>
            </a:r>
            <a:endParaRPr lang="en-US" dirty="0"/>
          </a:p>
        </p:txBody>
      </p:sp>
      <p:sp>
        <p:nvSpPr>
          <p:cNvPr id="32" name="TextBox 31"/>
          <p:cNvSpPr txBox="1"/>
          <p:nvPr/>
        </p:nvSpPr>
        <p:spPr>
          <a:xfrm rot="16200000">
            <a:off x="-5834" y="4273034"/>
            <a:ext cx="2362200" cy="369332"/>
          </a:xfrm>
          <a:prstGeom prst="rect">
            <a:avLst/>
          </a:prstGeom>
          <a:noFill/>
        </p:spPr>
        <p:txBody>
          <a:bodyPr wrap="square" rtlCol="0">
            <a:spAutoFit/>
          </a:bodyPr>
          <a:lstStyle/>
          <a:p>
            <a:r>
              <a:rPr lang="en-US" b="1" dirty="0" smtClean="0"/>
              <a:t>MU of Money Income</a:t>
            </a:r>
            <a:endParaRPr lang="en-US" b="1" dirty="0"/>
          </a:p>
        </p:txBody>
      </p:sp>
      <p:sp>
        <p:nvSpPr>
          <p:cNvPr id="33" name="TextBox 32"/>
          <p:cNvSpPr txBox="1"/>
          <p:nvPr/>
        </p:nvSpPr>
        <p:spPr>
          <a:xfrm rot="16200000">
            <a:off x="3956566" y="4196834"/>
            <a:ext cx="2667000" cy="369332"/>
          </a:xfrm>
          <a:prstGeom prst="rect">
            <a:avLst/>
          </a:prstGeom>
          <a:noFill/>
        </p:spPr>
        <p:txBody>
          <a:bodyPr wrap="square" rtlCol="0">
            <a:spAutoFit/>
          </a:bodyPr>
          <a:lstStyle/>
          <a:p>
            <a:r>
              <a:rPr lang="en-US" b="1" dirty="0" smtClean="0"/>
              <a:t>MU of Money Income</a:t>
            </a:r>
            <a:endParaRPr lang="en-US" b="1" dirty="0"/>
          </a:p>
        </p:txBody>
      </p:sp>
      <p:sp>
        <p:nvSpPr>
          <p:cNvPr id="26" name="TextBox 25"/>
          <p:cNvSpPr txBox="1"/>
          <p:nvPr/>
        </p:nvSpPr>
        <p:spPr>
          <a:xfrm>
            <a:off x="0" y="6324600"/>
            <a:ext cx="8991600" cy="461665"/>
          </a:xfrm>
          <a:prstGeom prst="rect">
            <a:avLst/>
          </a:prstGeom>
          <a:noFill/>
        </p:spPr>
        <p:txBody>
          <a:bodyPr wrap="square" rtlCol="0">
            <a:spAutoFit/>
          </a:bodyPr>
          <a:lstStyle/>
          <a:p>
            <a:r>
              <a:rPr lang="en-US" sz="2400" b="1" i="1" dirty="0" smtClean="0"/>
              <a:t>The Scales used in the figures are same in both parts of the diagram.</a:t>
            </a:r>
            <a:endParaRPr lang="en-US" b="1" i="1" dirty="0"/>
          </a:p>
        </p:txBody>
      </p:sp>
      <p:sp>
        <p:nvSpPr>
          <p:cNvPr id="34" name="TextBox 33"/>
          <p:cNvSpPr txBox="1"/>
          <p:nvPr/>
        </p:nvSpPr>
        <p:spPr>
          <a:xfrm>
            <a:off x="1905000" y="2895600"/>
            <a:ext cx="2667000" cy="381000"/>
          </a:xfrm>
          <a:prstGeom prst="rect">
            <a:avLst/>
          </a:prstGeom>
          <a:noFill/>
        </p:spPr>
        <p:txBody>
          <a:bodyPr wrap="square" rtlCol="0">
            <a:spAutoFit/>
          </a:bodyPr>
          <a:lstStyle/>
          <a:p>
            <a:r>
              <a:rPr lang="en-US" b="1" dirty="0" smtClean="0">
                <a:solidFill>
                  <a:srgbClr val="FF0000"/>
                </a:solidFill>
              </a:rPr>
              <a:t>Figure 1</a:t>
            </a:r>
            <a:endParaRPr lang="en-US" b="1" dirty="0">
              <a:solidFill>
                <a:srgbClr val="FF0000"/>
              </a:solidFill>
            </a:endParaRPr>
          </a:p>
        </p:txBody>
      </p:sp>
      <p:sp>
        <p:nvSpPr>
          <p:cNvPr id="35" name="TextBox 34"/>
          <p:cNvSpPr txBox="1"/>
          <p:nvPr/>
        </p:nvSpPr>
        <p:spPr>
          <a:xfrm>
            <a:off x="5867400" y="2895600"/>
            <a:ext cx="2667000" cy="381000"/>
          </a:xfrm>
          <a:prstGeom prst="rect">
            <a:avLst/>
          </a:prstGeom>
          <a:noFill/>
        </p:spPr>
        <p:txBody>
          <a:bodyPr wrap="square" rtlCol="0">
            <a:spAutoFit/>
          </a:bodyPr>
          <a:lstStyle/>
          <a:p>
            <a:r>
              <a:rPr lang="en-US" b="1" dirty="0" smtClean="0">
                <a:solidFill>
                  <a:srgbClr val="FF0000"/>
                </a:solidFill>
              </a:rPr>
              <a:t>Figure 2</a:t>
            </a:r>
            <a:endParaRPr lang="en-US" b="1" dirty="0">
              <a:solidFill>
                <a:srgbClr val="FF0000"/>
              </a:solidFill>
            </a:endParaRPr>
          </a:p>
        </p:txBody>
      </p:sp>
      <p:cxnSp>
        <p:nvCxnSpPr>
          <p:cNvPr id="37" name="Straight Connector 36"/>
          <p:cNvCxnSpPr/>
          <p:nvPr/>
        </p:nvCxnSpPr>
        <p:spPr>
          <a:xfrm rot="5400000">
            <a:off x="3124200" y="5638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944394" y="5409406"/>
            <a:ext cx="913606" cy="794"/>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71600" y="2971800"/>
            <a:ext cx="304800" cy="381000"/>
          </a:xfrm>
          <a:prstGeom prst="rect">
            <a:avLst/>
          </a:prstGeom>
          <a:noFill/>
        </p:spPr>
        <p:txBody>
          <a:bodyPr wrap="square" rtlCol="0">
            <a:spAutoFit/>
          </a:bodyPr>
          <a:lstStyle/>
          <a:p>
            <a:r>
              <a:rPr lang="en-US" dirty="0" smtClean="0"/>
              <a:t>L</a:t>
            </a:r>
            <a:endParaRPr lang="en-US" dirty="0"/>
          </a:p>
        </p:txBody>
      </p:sp>
      <p:sp>
        <p:nvSpPr>
          <p:cNvPr id="46" name="TextBox 45"/>
          <p:cNvSpPr txBox="1"/>
          <p:nvPr/>
        </p:nvSpPr>
        <p:spPr>
          <a:xfrm>
            <a:off x="3124200" y="5181600"/>
            <a:ext cx="304800" cy="381000"/>
          </a:xfrm>
          <a:prstGeom prst="rect">
            <a:avLst/>
          </a:prstGeom>
          <a:noFill/>
        </p:spPr>
        <p:txBody>
          <a:bodyPr wrap="square" rtlCol="0">
            <a:spAutoFit/>
          </a:bodyPr>
          <a:lstStyle/>
          <a:p>
            <a:r>
              <a:rPr lang="en-US" dirty="0" smtClean="0"/>
              <a:t>D</a:t>
            </a:r>
            <a:endParaRPr lang="en-US" dirty="0"/>
          </a:p>
        </p:txBody>
      </p:sp>
      <p:sp>
        <p:nvSpPr>
          <p:cNvPr id="47" name="TextBox 46"/>
          <p:cNvSpPr txBox="1"/>
          <p:nvPr/>
        </p:nvSpPr>
        <p:spPr>
          <a:xfrm>
            <a:off x="3124200" y="5791200"/>
            <a:ext cx="304800" cy="381000"/>
          </a:xfrm>
          <a:prstGeom prst="rect">
            <a:avLst/>
          </a:prstGeom>
          <a:noFill/>
        </p:spPr>
        <p:txBody>
          <a:bodyPr wrap="square" rtlCol="0">
            <a:spAutoFit/>
          </a:bodyPr>
          <a:lstStyle/>
          <a:p>
            <a:r>
              <a:rPr lang="en-US" dirty="0" smtClean="0"/>
              <a:t>B</a:t>
            </a:r>
            <a:endParaRPr lang="en-US" dirty="0"/>
          </a:p>
        </p:txBody>
      </p:sp>
      <p:sp>
        <p:nvSpPr>
          <p:cNvPr id="48" name="TextBox 47"/>
          <p:cNvSpPr txBox="1"/>
          <p:nvPr/>
        </p:nvSpPr>
        <p:spPr>
          <a:xfrm>
            <a:off x="5486400" y="3048000"/>
            <a:ext cx="457200" cy="381000"/>
          </a:xfrm>
          <a:prstGeom prst="rect">
            <a:avLst/>
          </a:prstGeom>
          <a:noFill/>
        </p:spPr>
        <p:txBody>
          <a:bodyPr wrap="square" rtlCol="0">
            <a:spAutoFit/>
          </a:bodyPr>
          <a:lstStyle/>
          <a:p>
            <a:r>
              <a:rPr lang="en-US" dirty="0" smtClean="0"/>
              <a:t>L’</a:t>
            </a:r>
            <a:endParaRPr lang="en-US" dirty="0"/>
          </a:p>
        </p:txBody>
      </p:sp>
      <p:sp>
        <p:nvSpPr>
          <p:cNvPr id="49" name="TextBox 48"/>
          <p:cNvSpPr txBox="1"/>
          <p:nvPr/>
        </p:nvSpPr>
        <p:spPr>
          <a:xfrm>
            <a:off x="6324600" y="4572000"/>
            <a:ext cx="457200" cy="369332"/>
          </a:xfrm>
          <a:prstGeom prst="rect">
            <a:avLst/>
          </a:prstGeom>
          <a:noFill/>
        </p:spPr>
        <p:txBody>
          <a:bodyPr wrap="square" rtlCol="0">
            <a:spAutoFit/>
          </a:bodyPr>
          <a:lstStyle/>
          <a:p>
            <a:r>
              <a:rPr lang="en-US" dirty="0" smtClean="0"/>
              <a:t>D’</a:t>
            </a:r>
            <a:endParaRPr lang="en-US" dirty="0"/>
          </a:p>
        </p:txBody>
      </p:sp>
      <p:sp>
        <p:nvSpPr>
          <p:cNvPr id="50" name="TextBox 49"/>
          <p:cNvSpPr txBox="1"/>
          <p:nvPr/>
        </p:nvSpPr>
        <p:spPr>
          <a:xfrm>
            <a:off x="6248400" y="5791200"/>
            <a:ext cx="457200" cy="369332"/>
          </a:xfrm>
          <a:prstGeom prst="rect">
            <a:avLst/>
          </a:prstGeom>
          <a:noFill/>
        </p:spPr>
        <p:txBody>
          <a:bodyPr wrap="square" rtlCol="0">
            <a:spAutoFit/>
          </a:bodyPr>
          <a:lstStyle/>
          <a:p>
            <a:r>
              <a:rPr lang="en-US" dirty="0" smtClean="0"/>
              <a:t>B’</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85000" lnSpcReduction="20000"/>
          </a:bodyPr>
          <a:lstStyle/>
          <a:p>
            <a:r>
              <a:rPr lang="en-US" dirty="0" smtClean="0"/>
              <a:t>As is revealed by the diagram, FB is the amount of tax paid by H and F’B’ is the amount of tax paid by L.                                Total tax revenue (T) = FB+F’B’ </a:t>
            </a:r>
          </a:p>
          <a:p>
            <a:r>
              <a:rPr lang="en-US" dirty="0" smtClean="0"/>
              <a:t>FB is the marginal sacrifice (loss of utility) of taxpayer H and F’B’ is the marginal sacrifice of L. Here, FG=F’G’. The total utility loss of taxpayers H and L are represented obviously by the areas FBDG and F’B’D’G’ respectively. </a:t>
            </a:r>
          </a:p>
          <a:p>
            <a:r>
              <a:rPr lang="en-US" dirty="0" smtClean="0"/>
              <a:t>As, in such conditions the marginal sacrifices by both are equal and the total sacrifice of the society will be least, this principle is otherwise known as the ‘Principle of least sacrifice’. </a:t>
            </a:r>
          </a:p>
          <a:p>
            <a:r>
              <a:rPr lang="en-US" dirty="0" smtClean="0"/>
              <a:t>As tax is imposed on the basis of this principle, the total sacrifice of the society is the least and that income after tax will be same for all taxpayers, i.e., OF=OF’.</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r>
              <a:rPr lang="en-US" dirty="0" smtClean="0"/>
              <a:t>To bring about equality rich may be taxed higher and revenue should be collected from higher income groups till they are brought to the level of lower income group. This process will continue till the required revenue is collected.</a:t>
            </a:r>
          </a:p>
          <a:p>
            <a:r>
              <a:rPr lang="en-US" dirty="0" smtClean="0"/>
              <a:t>Equal marginal sacrifice requires maximum progression, provided that the assumptions are met, i.e., MU schedules decline. However, the rate of decline in MU schedule does not matter in any of the two cases. But, if the MU of income is constant, the </a:t>
            </a:r>
            <a:r>
              <a:rPr lang="en-US" dirty="0" err="1" smtClean="0"/>
              <a:t>distributionof</a:t>
            </a:r>
            <a:r>
              <a:rPr lang="en-US" dirty="0" smtClean="0"/>
              <a:t> tax bill in both cases would be indeterminate.</a:t>
            </a:r>
          </a:p>
          <a:p>
            <a:r>
              <a:rPr lang="en-US" dirty="0" smtClean="0"/>
              <a:t>Any distribution of tax bill drawing at least some amount from each taxpayer shall </a:t>
            </a:r>
            <a:r>
              <a:rPr lang="en-US" i="1" dirty="0" smtClean="0"/>
              <a:t>meet the requirements.</a:t>
            </a:r>
            <a:endParaRPr lang="en-US"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r>
              <a:rPr lang="en-US" dirty="0" smtClean="0"/>
              <a:t>Suppose that the revenue requirement is less than excess of H’s income over L’s income. It means that the required amount of revenue is obtained from H’s income and H still possesses a higher income than L. But, to achieve equal marginal sacrifice, it is necessary that it should leave the individual taxpayers with same income. Hence, the principle of equal marginal sacrifice cannot be achieved, since it does not leave both taxpayers with the same income. Therefore, here, we must apply least aggregate sacrifice rule.</a:t>
            </a:r>
          </a:p>
          <a:p>
            <a:r>
              <a:rPr lang="en-US" dirty="0" smtClean="0"/>
              <a:t>To achieve least aggregate sacrifice, the tax is applied so as to lop off incomes from the top down, leaving all taxpayers with equal marginal sacrifice. But, it is not necessary that all individuals in the tax paying group are included in the process. It means, to achieve least aggregate sacrifice, it is not necessary to leave all individuals with same income, rather to those who pay the tax.</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610600" cy="6172200"/>
          </a:xfrm>
        </p:spPr>
        <p:txBody>
          <a:bodyPr>
            <a:normAutofit/>
          </a:bodyPr>
          <a:lstStyle/>
          <a:p>
            <a:r>
              <a:rPr lang="en-US" dirty="0" smtClean="0"/>
              <a:t>Equal marginal sacrifice rule requires highly progressive taxation with tax exemption for low-income taxpayers. Again, the burden of taxation is highest in case of higher income groups and lowest in case of lower-income groups.</a:t>
            </a:r>
          </a:p>
          <a:p>
            <a:r>
              <a:rPr lang="en-US" dirty="0" smtClean="0"/>
              <a:t>The equal marginal sacrifice rule thus may be viewed as an efficiency rule that ensures minimum total sacrifice and maximum total welfare, rather than as an equity rule.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2. Principle of Equal Absolute Sacrifice</a:t>
            </a:r>
            <a:endParaRPr lang="en-US" dirty="0"/>
          </a:p>
        </p:txBody>
      </p:sp>
      <p:sp>
        <p:nvSpPr>
          <p:cNvPr id="3" name="Content Placeholder 2"/>
          <p:cNvSpPr>
            <a:spLocks noGrp="1"/>
          </p:cNvSpPr>
          <p:nvPr>
            <p:ph idx="1"/>
          </p:nvPr>
        </p:nvSpPr>
        <p:spPr>
          <a:xfrm>
            <a:off x="228600" y="914400"/>
            <a:ext cx="8686800" cy="5715000"/>
          </a:xfrm>
        </p:spPr>
        <p:txBody>
          <a:bodyPr>
            <a:normAutofit/>
          </a:bodyPr>
          <a:lstStyle/>
          <a:p>
            <a:r>
              <a:rPr lang="en-US" sz="2200" b="1" i="1" dirty="0" smtClean="0">
                <a:solidFill>
                  <a:schemeClr val="accent2">
                    <a:lumMod val="50000"/>
                  </a:schemeClr>
                </a:solidFill>
              </a:rPr>
              <a:t>Principle of equal absolute sacrifice states that the total sacrifice , i.e., the sacrifice or loss in utility due to loss of income becomes equal for both H and L so that the welfare to the society becomes maximum. </a:t>
            </a:r>
            <a:r>
              <a:rPr lang="en-US" sz="2200" dirty="0" smtClean="0">
                <a:solidFill>
                  <a:srgbClr val="00B0F0"/>
                </a:solidFill>
              </a:rPr>
              <a:t>Given that the </a:t>
            </a:r>
            <a:r>
              <a:rPr lang="en-US" sz="2200" dirty="0" err="1" smtClean="0">
                <a:solidFill>
                  <a:srgbClr val="00B0F0"/>
                </a:solidFill>
              </a:rPr>
              <a:t>MUm</a:t>
            </a:r>
            <a:r>
              <a:rPr lang="en-US" sz="2200" dirty="0" smtClean="0">
                <a:solidFill>
                  <a:srgbClr val="00B0F0"/>
                </a:solidFill>
              </a:rPr>
              <a:t> schedules for H and L are identical, the principle of equal absolute sacrifice can be explained in terms of figure 1 and figure 2 below:</a:t>
            </a:r>
          </a:p>
          <a:p>
            <a:pPr>
              <a:buNone/>
            </a:pPr>
            <a:r>
              <a:rPr lang="en-US" dirty="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p:txBody>
      </p:sp>
      <p:cxnSp>
        <p:nvCxnSpPr>
          <p:cNvPr id="5" name="Straight Connector 4"/>
          <p:cNvCxnSpPr/>
          <p:nvPr/>
        </p:nvCxnSpPr>
        <p:spPr>
          <a:xfrm rot="5400000">
            <a:off x="-38894" y="4381500"/>
            <a:ext cx="28201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1371600" y="5791200"/>
            <a:ext cx="32004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86400" y="5867400"/>
            <a:ext cx="3048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7806" y="4419600"/>
            <a:ext cx="28963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1371600" y="32004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0" name="Freeform 19"/>
          <p:cNvSpPr/>
          <p:nvPr/>
        </p:nvSpPr>
        <p:spPr>
          <a:xfrm>
            <a:off x="5486400" y="32766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4343400" y="5334000"/>
            <a:ext cx="80021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H</a:t>
            </a:r>
            <a:endParaRPr lang="en-US" b="1" dirty="0">
              <a:solidFill>
                <a:srgbClr val="FF0000"/>
              </a:solidFill>
            </a:endParaRPr>
          </a:p>
        </p:txBody>
      </p:sp>
      <p:sp>
        <p:nvSpPr>
          <p:cNvPr id="22" name="TextBox 21"/>
          <p:cNvSpPr txBox="1"/>
          <p:nvPr/>
        </p:nvSpPr>
        <p:spPr>
          <a:xfrm>
            <a:off x="8419122" y="5334000"/>
            <a:ext cx="75212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L</a:t>
            </a:r>
            <a:endParaRPr lang="en-US" b="1" dirty="0">
              <a:solidFill>
                <a:srgbClr val="FF0000"/>
              </a:solidFill>
            </a:endParaRPr>
          </a:p>
        </p:txBody>
      </p:sp>
      <p:sp>
        <p:nvSpPr>
          <p:cNvPr id="24" name="TextBox 23"/>
          <p:cNvSpPr txBox="1"/>
          <p:nvPr/>
        </p:nvSpPr>
        <p:spPr>
          <a:xfrm>
            <a:off x="1981200" y="3429000"/>
            <a:ext cx="2667000" cy="381000"/>
          </a:xfrm>
          <a:prstGeom prst="rect">
            <a:avLst/>
          </a:prstGeom>
          <a:noFill/>
        </p:spPr>
        <p:txBody>
          <a:bodyPr wrap="square" rtlCol="0">
            <a:spAutoFit/>
          </a:bodyPr>
          <a:lstStyle/>
          <a:p>
            <a:r>
              <a:rPr lang="en-US" b="1" dirty="0" smtClean="0"/>
              <a:t>High Income taxpayer (H)</a:t>
            </a:r>
            <a:endParaRPr lang="en-US" b="1" dirty="0"/>
          </a:p>
        </p:txBody>
      </p:sp>
      <p:sp>
        <p:nvSpPr>
          <p:cNvPr id="25" name="TextBox 24"/>
          <p:cNvSpPr txBox="1"/>
          <p:nvPr/>
        </p:nvSpPr>
        <p:spPr>
          <a:xfrm>
            <a:off x="6019800" y="3505200"/>
            <a:ext cx="2590800" cy="369332"/>
          </a:xfrm>
          <a:prstGeom prst="rect">
            <a:avLst/>
          </a:prstGeom>
          <a:noFill/>
        </p:spPr>
        <p:txBody>
          <a:bodyPr wrap="square" rtlCol="0">
            <a:spAutoFit/>
          </a:bodyPr>
          <a:lstStyle/>
          <a:p>
            <a:r>
              <a:rPr lang="en-US" b="1" dirty="0" smtClean="0"/>
              <a:t>Low Income taxpayer (L</a:t>
            </a:r>
            <a:r>
              <a:rPr lang="en-US" dirty="0" smtClean="0"/>
              <a:t>)</a:t>
            </a:r>
            <a:endParaRPr lang="en-US" dirty="0"/>
          </a:p>
        </p:txBody>
      </p:sp>
      <p:sp>
        <p:nvSpPr>
          <p:cNvPr id="27" name="TextBox 26"/>
          <p:cNvSpPr txBox="1"/>
          <p:nvPr/>
        </p:nvSpPr>
        <p:spPr>
          <a:xfrm>
            <a:off x="1600200" y="5867400"/>
            <a:ext cx="2667000" cy="381000"/>
          </a:xfrm>
          <a:prstGeom prst="rect">
            <a:avLst/>
          </a:prstGeom>
          <a:noFill/>
        </p:spPr>
        <p:txBody>
          <a:bodyPr wrap="square" rtlCol="0">
            <a:spAutoFit/>
          </a:bodyPr>
          <a:lstStyle/>
          <a:p>
            <a:r>
              <a:rPr lang="en-US" b="1" dirty="0" smtClean="0"/>
              <a:t>Income</a:t>
            </a:r>
            <a:endParaRPr lang="en-US" b="1" dirty="0"/>
          </a:p>
        </p:txBody>
      </p:sp>
      <p:sp>
        <p:nvSpPr>
          <p:cNvPr id="28" name="TextBox 27"/>
          <p:cNvSpPr txBox="1"/>
          <p:nvPr/>
        </p:nvSpPr>
        <p:spPr>
          <a:xfrm>
            <a:off x="5638800" y="5943600"/>
            <a:ext cx="2667000" cy="381000"/>
          </a:xfrm>
          <a:prstGeom prst="rect">
            <a:avLst/>
          </a:prstGeom>
          <a:noFill/>
        </p:spPr>
        <p:txBody>
          <a:bodyPr wrap="square" rtlCol="0">
            <a:spAutoFit/>
          </a:bodyPr>
          <a:lstStyle/>
          <a:p>
            <a:r>
              <a:rPr lang="en-US" b="1" dirty="0" smtClean="0"/>
              <a:t>Income</a:t>
            </a:r>
            <a:endParaRPr lang="en-US" b="1" dirty="0"/>
          </a:p>
        </p:txBody>
      </p:sp>
      <p:sp>
        <p:nvSpPr>
          <p:cNvPr id="30" name="TextBox 29"/>
          <p:cNvSpPr txBox="1"/>
          <p:nvPr/>
        </p:nvSpPr>
        <p:spPr>
          <a:xfrm>
            <a:off x="1066800" y="5638800"/>
            <a:ext cx="304800" cy="381000"/>
          </a:xfrm>
          <a:prstGeom prst="rect">
            <a:avLst/>
          </a:prstGeom>
          <a:noFill/>
        </p:spPr>
        <p:txBody>
          <a:bodyPr wrap="square" rtlCol="0">
            <a:spAutoFit/>
          </a:bodyPr>
          <a:lstStyle/>
          <a:p>
            <a:r>
              <a:rPr lang="en-US" dirty="0" smtClean="0"/>
              <a:t>O</a:t>
            </a:r>
            <a:endParaRPr lang="en-US" dirty="0"/>
          </a:p>
        </p:txBody>
      </p:sp>
      <p:sp>
        <p:nvSpPr>
          <p:cNvPr id="31" name="TextBox 30"/>
          <p:cNvSpPr txBox="1"/>
          <p:nvPr/>
        </p:nvSpPr>
        <p:spPr>
          <a:xfrm>
            <a:off x="5181600" y="5715000"/>
            <a:ext cx="304800" cy="381000"/>
          </a:xfrm>
          <a:prstGeom prst="rect">
            <a:avLst/>
          </a:prstGeom>
          <a:noFill/>
        </p:spPr>
        <p:txBody>
          <a:bodyPr wrap="square" rtlCol="0">
            <a:spAutoFit/>
          </a:bodyPr>
          <a:lstStyle/>
          <a:p>
            <a:r>
              <a:rPr lang="en-US" dirty="0" smtClean="0"/>
              <a:t>O</a:t>
            </a:r>
            <a:endParaRPr lang="en-US" dirty="0"/>
          </a:p>
        </p:txBody>
      </p:sp>
      <p:sp>
        <p:nvSpPr>
          <p:cNvPr id="32" name="TextBox 31"/>
          <p:cNvSpPr txBox="1"/>
          <p:nvPr/>
        </p:nvSpPr>
        <p:spPr>
          <a:xfrm rot="16200000">
            <a:off x="-5834" y="4273034"/>
            <a:ext cx="2362200" cy="369332"/>
          </a:xfrm>
          <a:prstGeom prst="rect">
            <a:avLst/>
          </a:prstGeom>
          <a:noFill/>
        </p:spPr>
        <p:txBody>
          <a:bodyPr wrap="square" rtlCol="0">
            <a:spAutoFit/>
          </a:bodyPr>
          <a:lstStyle/>
          <a:p>
            <a:r>
              <a:rPr lang="en-US" b="1" dirty="0" smtClean="0"/>
              <a:t>MU of Money Income</a:t>
            </a:r>
            <a:endParaRPr lang="en-US" b="1" dirty="0"/>
          </a:p>
        </p:txBody>
      </p:sp>
      <p:sp>
        <p:nvSpPr>
          <p:cNvPr id="33" name="TextBox 32"/>
          <p:cNvSpPr txBox="1"/>
          <p:nvPr/>
        </p:nvSpPr>
        <p:spPr>
          <a:xfrm rot="16200000">
            <a:off x="3956566" y="4196834"/>
            <a:ext cx="2667000" cy="369332"/>
          </a:xfrm>
          <a:prstGeom prst="rect">
            <a:avLst/>
          </a:prstGeom>
          <a:noFill/>
        </p:spPr>
        <p:txBody>
          <a:bodyPr wrap="square" rtlCol="0">
            <a:spAutoFit/>
          </a:bodyPr>
          <a:lstStyle/>
          <a:p>
            <a:r>
              <a:rPr lang="en-US" b="1" dirty="0" smtClean="0"/>
              <a:t>MU of Money Income</a:t>
            </a:r>
            <a:endParaRPr lang="en-US" b="1" dirty="0"/>
          </a:p>
        </p:txBody>
      </p:sp>
      <p:sp>
        <p:nvSpPr>
          <p:cNvPr id="26" name="TextBox 25"/>
          <p:cNvSpPr txBox="1"/>
          <p:nvPr/>
        </p:nvSpPr>
        <p:spPr>
          <a:xfrm>
            <a:off x="0" y="6324600"/>
            <a:ext cx="8991600" cy="461665"/>
          </a:xfrm>
          <a:prstGeom prst="rect">
            <a:avLst/>
          </a:prstGeom>
          <a:noFill/>
        </p:spPr>
        <p:txBody>
          <a:bodyPr wrap="square" rtlCol="0">
            <a:spAutoFit/>
          </a:bodyPr>
          <a:lstStyle/>
          <a:p>
            <a:r>
              <a:rPr lang="en-US" sz="2400" b="1" i="1" dirty="0" smtClean="0"/>
              <a:t>The Scales used in the figures are same in both parts of the diagram.</a:t>
            </a:r>
            <a:endParaRPr lang="en-US" b="1" i="1" dirty="0"/>
          </a:p>
        </p:txBody>
      </p:sp>
      <p:sp>
        <p:nvSpPr>
          <p:cNvPr id="34" name="TextBox 33"/>
          <p:cNvSpPr txBox="1"/>
          <p:nvPr/>
        </p:nvSpPr>
        <p:spPr>
          <a:xfrm>
            <a:off x="1905000" y="2895600"/>
            <a:ext cx="2667000" cy="381000"/>
          </a:xfrm>
          <a:prstGeom prst="rect">
            <a:avLst/>
          </a:prstGeom>
          <a:noFill/>
        </p:spPr>
        <p:txBody>
          <a:bodyPr wrap="square" rtlCol="0">
            <a:spAutoFit/>
          </a:bodyPr>
          <a:lstStyle/>
          <a:p>
            <a:r>
              <a:rPr lang="en-US" b="1" dirty="0" smtClean="0">
                <a:solidFill>
                  <a:srgbClr val="FF0000"/>
                </a:solidFill>
              </a:rPr>
              <a:t>Figure 1</a:t>
            </a:r>
            <a:endParaRPr lang="en-US" b="1" dirty="0">
              <a:solidFill>
                <a:srgbClr val="FF0000"/>
              </a:solidFill>
            </a:endParaRPr>
          </a:p>
        </p:txBody>
      </p:sp>
      <p:sp>
        <p:nvSpPr>
          <p:cNvPr id="35" name="TextBox 34"/>
          <p:cNvSpPr txBox="1"/>
          <p:nvPr/>
        </p:nvSpPr>
        <p:spPr>
          <a:xfrm>
            <a:off x="5867400" y="2895600"/>
            <a:ext cx="2667000" cy="381000"/>
          </a:xfrm>
          <a:prstGeom prst="rect">
            <a:avLst/>
          </a:prstGeom>
          <a:noFill/>
        </p:spPr>
        <p:txBody>
          <a:bodyPr wrap="square" rtlCol="0">
            <a:spAutoFit/>
          </a:bodyPr>
          <a:lstStyle/>
          <a:p>
            <a:r>
              <a:rPr lang="en-US" b="1" dirty="0" smtClean="0">
                <a:solidFill>
                  <a:srgbClr val="FF0000"/>
                </a:solidFill>
              </a:rPr>
              <a:t>Figure 2</a:t>
            </a:r>
            <a:endParaRPr lang="en-US" b="1" dirty="0">
              <a:solidFill>
                <a:srgbClr val="FF0000"/>
              </a:solidFill>
            </a:endParaRPr>
          </a:p>
        </p:txBody>
      </p:sp>
      <p:cxnSp>
        <p:nvCxnSpPr>
          <p:cNvPr id="37" name="Straight Connector 36"/>
          <p:cNvCxnSpPr/>
          <p:nvPr/>
        </p:nvCxnSpPr>
        <p:spPr>
          <a:xfrm rot="5400000">
            <a:off x="1676400" y="52578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6629400" y="5562600"/>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71600" y="2971800"/>
            <a:ext cx="304800" cy="381000"/>
          </a:xfrm>
          <a:prstGeom prst="rect">
            <a:avLst/>
          </a:prstGeom>
          <a:noFill/>
        </p:spPr>
        <p:txBody>
          <a:bodyPr wrap="square" rtlCol="0">
            <a:spAutoFit/>
          </a:bodyPr>
          <a:lstStyle/>
          <a:p>
            <a:r>
              <a:rPr lang="en-US" dirty="0" smtClean="0"/>
              <a:t>L</a:t>
            </a:r>
            <a:endParaRPr lang="en-US" dirty="0"/>
          </a:p>
        </p:txBody>
      </p:sp>
      <p:sp>
        <p:nvSpPr>
          <p:cNvPr id="46" name="TextBox 45"/>
          <p:cNvSpPr txBox="1"/>
          <p:nvPr/>
        </p:nvSpPr>
        <p:spPr>
          <a:xfrm>
            <a:off x="2057400" y="5715000"/>
            <a:ext cx="304800" cy="381000"/>
          </a:xfrm>
          <a:prstGeom prst="rect">
            <a:avLst/>
          </a:prstGeom>
          <a:noFill/>
        </p:spPr>
        <p:txBody>
          <a:bodyPr wrap="square" rtlCol="0">
            <a:spAutoFit/>
          </a:bodyPr>
          <a:lstStyle/>
          <a:p>
            <a:r>
              <a:rPr lang="en-US" dirty="0" smtClean="0"/>
              <a:t>C</a:t>
            </a:r>
            <a:endParaRPr lang="en-US" dirty="0"/>
          </a:p>
        </p:txBody>
      </p:sp>
      <p:sp>
        <p:nvSpPr>
          <p:cNvPr id="47" name="TextBox 46"/>
          <p:cNvSpPr txBox="1"/>
          <p:nvPr/>
        </p:nvSpPr>
        <p:spPr>
          <a:xfrm>
            <a:off x="2438400" y="5791200"/>
            <a:ext cx="304800" cy="381000"/>
          </a:xfrm>
          <a:prstGeom prst="rect">
            <a:avLst/>
          </a:prstGeom>
          <a:noFill/>
        </p:spPr>
        <p:txBody>
          <a:bodyPr wrap="square" rtlCol="0">
            <a:spAutoFit/>
          </a:bodyPr>
          <a:lstStyle/>
          <a:p>
            <a:r>
              <a:rPr lang="en-US" dirty="0" smtClean="0"/>
              <a:t>B</a:t>
            </a:r>
            <a:endParaRPr lang="en-US" dirty="0"/>
          </a:p>
        </p:txBody>
      </p:sp>
      <p:sp>
        <p:nvSpPr>
          <p:cNvPr id="48" name="TextBox 47"/>
          <p:cNvSpPr txBox="1"/>
          <p:nvPr/>
        </p:nvSpPr>
        <p:spPr>
          <a:xfrm>
            <a:off x="5486400" y="3048000"/>
            <a:ext cx="457200" cy="381000"/>
          </a:xfrm>
          <a:prstGeom prst="rect">
            <a:avLst/>
          </a:prstGeom>
          <a:noFill/>
        </p:spPr>
        <p:txBody>
          <a:bodyPr wrap="square" rtlCol="0">
            <a:spAutoFit/>
          </a:bodyPr>
          <a:lstStyle/>
          <a:p>
            <a:r>
              <a:rPr lang="en-US" dirty="0" smtClean="0"/>
              <a:t>L’</a:t>
            </a:r>
            <a:endParaRPr lang="en-US" dirty="0"/>
          </a:p>
        </p:txBody>
      </p:sp>
      <p:sp>
        <p:nvSpPr>
          <p:cNvPr id="49" name="TextBox 48"/>
          <p:cNvSpPr txBox="1"/>
          <p:nvPr/>
        </p:nvSpPr>
        <p:spPr>
          <a:xfrm>
            <a:off x="6629400" y="4953000"/>
            <a:ext cx="457200" cy="369332"/>
          </a:xfrm>
          <a:prstGeom prst="rect">
            <a:avLst/>
          </a:prstGeom>
          <a:noFill/>
        </p:spPr>
        <p:txBody>
          <a:bodyPr wrap="square" rtlCol="0">
            <a:spAutoFit/>
          </a:bodyPr>
          <a:lstStyle/>
          <a:p>
            <a:r>
              <a:rPr lang="en-US" dirty="0" smtClean="0"/>
              <a:t>D’</a:t>
            </a:r>
            <a:endParaRPr lang="en-US" dirty="0"/>
          </a:p>
        </p:txBody>
      </p:sp>
      <p:sp>
        <p:nvSpPr>
          <p:cNvPr id="50" name="TextBox 49"/>
          <p:cNvSpPr txBox="1"/>
          <p:nvPr/>
        </p:nvSpPr>
        <p:spPr>
          <a:xfrm>
            <a:off x="6629400" y="5867400"/>
            <a:ext cx="457200" cy="369332"/>
          </a:xfrm>
          <a:prstGeom prst="rect">
            <a:avLst/>
          </a:prstGeom>
          <a:noFill/>
        </p:spPr>
        <p:txBody>
          <a:bodyPr wrap="square" rtlCol="0">
            <a:spAutoFit/>
          </a:bodyPr>
          <a:lstStyle/>
          <a:p>
            <a:r>
              <a:rPr lang="en-US" dirty="0" smtClean="0"/>
              <a:t>B’</a:t>
            </a:r>
            <a:endParaRPr lang="en-US" dirty="0"/>
          </a:p>
        </p:txBody>
      </p:sp>
      <p:cxnSp>
        <p:nvCxnSpPr>
          <p:cNvPr id="36" name="Straight Connector 35"/>
          <p:cNvCxnSpPr>
            <a:stCxn id="18" idx="1"/>
          </p:cNvCxnSpPr>
          <p:nvPr/>
        </p:nvCxnSpPr>
        <p:spPr>
          <a:xfrm flipH="1">
            <a:off x="2590800" y="5179103"/>
            <a:ext cx="24985" cy="6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7809706" y="5753100"/>
            <a:ext cx="229394" cy="794"/>
          </a:xfrm>
          <a:prstGeom prst="line">
            <a:avLst/>
          </a:prstGeom>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2438400" y="4876800"/>
            <a:ext cx="304800" cy="381000"/>
          </a:xfrm>
          <a:prstGeom prst="rect">
            <a:avLst/>
          </a:prstGeom>
          <a:noFill/>
        </p:spPr>
        <p:txBody>
          <a:bodyPr wrap="square" rtlCol="0">
            <a:spAutoFit/>
          </a:bodyPr>
          <a:lstStyle/>
          <a:p>
            <a:r>
              <a:rPr lang="en-US" dirty="0" smtClean="0"/>
              <a:t>D</a:t>
            </a:r>
            <a:endParaRPr lang="en-US" dirty="0"/>
          </a:p>
        </p:txBody>
      </p:sp>
      <p:sp>
        <p:nvSpPr>
          <p:cNvPr id="61" name="TextBox 60"/>
          <p:cNvSpPr txBox="1"/>
          <p:nvPr/>
        </p:nvSpPr>
        <p:spPr>
          <a:xfrm>
            <a:off x="2133600" y="4343400"/>
            <a:ext cx="304800" cy="381000"/>
          </a:xfrm>
          <a:prstGeom prst="rect">
            <a:avLst/>
          </a:prstGeom>
          <a:noFill/>
        </p:spPr>
        <p:txBody>
          <a:bodyPr wrap="square" rtlCol="0">
            <a:spAutoFit/>
          </a:bodyPr>
          <a:lstStyle/>
          <a:p>
            <a:r>
              <a:rPr lang="en-US" dirty="0" smtClean="0"/>
              <a:t>E</a:t>
            </a:r>
            <a:endParaRPr lang="en-US" dirty="0"/>
          </a:p>
        </p:txBody>
      </p:sp>
      <p:sp>
        <p:nvSpPr>
          <p:cNvPr id="62" name="TextBox 61"/>
          <p:cNvSpPr txBox="1"/>
          <p:nvPr/>
        </p:nvSpPr>
        <p:spPr>
          <a:xfrm>
            <a:off x="7772400" y="5105400"/>
            <a:ext cx="457200" cy="369332"/>
          </a:xfrm>
          <a:prstGeom prst="rect">
            <a:avLst/>
          </a:prstGeom>
          <a:noFill/>
        </p:spPr>
        <p:txBody>
          <a:bodyPr wrap="square" rtlCol="0">
            <a:spAutoFit/>
          </a:bodyPr>
          <a:lstStyle/>
          <a:p>
            <a:r>
              <a:rPr lang="en-US" dirty="0" smtClean="0"/>
              <a:t>E’</a:t>
            </a:r>
            <a:endParaRPr lang="en-US" dirty="0"/>
          </a:p>
        </p:txBody>
      </p:sp>
      <p:sp>
        <p:nvSpPr>
          <p:cNvPr id="63" name="TextBox 62"/>
          <p:cNvSpPr txBox="1"/>
          <p:nvPr/>
        </p:nvSpPr>
        <p:spPr>
          <a:xfrm>
            <a:off x="7772400" y="5867400"/>
            <a:ext cx="457200" cy="369332"/>
          </a:xfrm>
          <a:prstGeom prst="rect">
            <a:avLst/>
          </a:prstGeom>
          <a:noFill/>
        </p:spPr>
        <p:txBody>
          <a:bodyPr wrap="square" rtlCol="0">
            <a:spAutoFit/>
          </a:bodyPr>
          <a:lstStyle/>
          <a:p>
            <a:r>
              <a:rPr lang="en-US" dirty="0" smtClean="0"/>
              <a:t>C’</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85000" lnSpcReduction="20000"/>
          </a:bodyPr>
          <a:lstStyle/>
          <a:p>
            <a:r>
              <a:rPr lang="en-US" dirty="0" smtClean="0"/>
              <a:t>As is revealed by the diagram, CB is the amount of tax paid by H and C’B’ is the amount of tax paid by L.                                Total tax revenue (T) = CB+C’B’ </a:t>
            </a:r>
          </a:p>
          <a:p>
            <a:r>
              <a:rPr lang="en-US" dirty="0" smtClean="0"/>
              <a:t>EC is the marginal sacrifice (loss of utility) of taxpayer H and E’C’ is the marginal sacrifice of L. Here, the total utility loss of taxpayers H and L are represented obviously by the areas ECBD and E’C’B’D’ respectively. </a:t>
            </a:r>
          </a:p>
          <a:p>
            <a:r>
              <a:rPr lang="en-US" dirty="0" smtClean="0"/>
              <a:t>As per this rule the total sacrifice born by each taxpayer should be the same. </a:t>
            </a:r>
          </a:p>
          <a:p>
            <a:r>
              <a:rPr lang="en-US" dirty="0" smtClean="0"/>
              <a:t>Thus, equal absolute sacrifice rule requires that the persons with higher incomes should pay more than those with lower incomes.</a:t>
            </a:r>
          </a:p>
          <a:p>
            <a:r>
              <a:rPr lang="en-US" dirty="0" smtClean="0"/>
              <a:t>But, it does not follow that a progressive tax will be called for. Even a regressive tax with declining marginal utility of income may satisfy the principle of equal absolute sacrifice.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r>
              <a:rPr lang="en-US" dirty="0" smtClean="0"/>
              <a:t>The rate of taxation depends upon the elasticity of marginal utility of income schedule. It means the rate of taxation will depend upon the rate at which MU declines with the successive increase in income.</a:t>
            </a:r>
          </a:p>
          <a:p>
            <a:r>
              <a:rPr lang="en-US" dirty="0" smtClean="0"/>
              <a:t>Thus, the tax distribution shall be progressive, proportional or regressive depending on whether the elasticity of MU with respect to income is greater than, equal to or less than 1.</a:t>
            </a:r>
          </a:p>
          <a:p>
            <a:r>
              <a:rPr lang="en-US" dirty="0" smtClean="0"/>
              <a:t>If MU were constant this principle would require every taxpayer to pay same tax, called as ‘head tax’. But as MU declines tax liability must rise with income.</a:t>
            </a:r>
          </a:p>
          <a:p>
            <a:r>
              <a:rPr lang="en-US" dirty="0" smtClean="0"/>
              <a:t>There is no specific measure about the rate of decline of MU. Therefore, we cannot say beforehand with certainty about the type of tax as proportional, regressive or progressive.</a:t>
            </a:r>
          </a:p>
          <a:p>
            <a:r>
              <a:rPr lang="en-US" dirty="0" smtClean="0"/>
              <a:t>Since it is difficult to measure the rate of decline in MU, the rate of progression has to be fixed by the tax authority arbitrarily. Thus, it is not at all justified. A much higher degree of progression is justified to satisfy vertical equity principle.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563562"/>
          </a:xfrm>
        </p:spPr>
        <p:txBody>
          <a:bodyPr>
            <a:noAutofit/>
          </a:bodyPr>
          <a:lstStyle/>
          <a:p>
            <a:r>
              <a:rPr lang="en-US" sz="3600" dirty="0" smtClean="0"/>
              <a:t>3</a:t>
            </a:r>
            <a:r>
              <a:rPr lang="en-US" sz="3600" dirty="0" smtClean="0"/>
              <a:t>. </a:t>
            </a:r>
            <a:r>
              <a:rPr lang="en-US" sz="3600" dirty="0" smtClean="0"/>
              <a:t>Principle of Equal </a:t>
            </a:r>
            <a:r>
              <a:rPr lang="en-US" sz="3600" dirty="0" smtClean="0"/>
              <a:t>Proportional</a:t>
            </a:r>
            <a:r>
              <a:rPr lang="en-US" sz="3600" dirty="0" smtClean="0"/>
              <a:t> </a:t>
            </a:r>
            <a:r>
              <a:rPr lang="en-US" sz="3600" dirty="0" smtClean="0"/>
              <a:t>Sacrifice</a:t>
            </a:r>
            <a:endParaRPr lang="en-US" sz="3600" dirty="0"/>
          </a:p>
        </p:txBody>
      </p:sp>
      <p:sp>
        <p:nvSpPr>
          <p:cNvPr id="3" name="Content Placeholder 2"/>
          <p:cNvSpPr>
            <a:spLocks noGrp="1"/>
          </p:cNvSpPr>
          <p:nvPr>
            <p:ph idx="1"/>
          </p:nvPr>
        </p:nvSpPr>
        <p:spPr>
          <a:xfrm>
            <a:off x="228600" y="914400"/>
            <a:ext cx="8686800" cy="5715000"/>
          </a:xfrm>
        </p:spPr>
        <p:txBody>
          <a:bodyPr>
            <a:normAutofit/>
          </a:bodyPr>
          <a:lstStyle/>
          <a:p>
            <a:r>
              <a:rPr lang="en-US" sz="2200" b="1" i="1" dirty="0" smtClean="0">
                <a:solidFill>
                  <a:schemeClr val="accent2">
                    <a:lumMod val="50000"/>
                  </a:schemeClr>
                </a:solidFill>
              </a:rPr>
              <a:t>Principle of equal </a:t>
            </a:r>
            <a:r>
              <a:rPr lang="en-US" sz="2200" b="1" i="1" dirty="0" smtClean="0">
                <a:solidFill>
                  <a:schemeClr val="accent2">
                    <a:lumMod val="50000"/>
                  </a:schemeClr>
                </a:solidFill>
              </a:rPr>
              <a:t>proportional </a:t>
            </a:r>
            <a:r>
              <a:rPr lang="en-US" sz="2200" b="1" i="1" dirty="0" smtClean="0">
                <a:solidFill>
                  <a:schemeClr val="accent2">
                    <a:lumMod val="50000"/>
                  </a:schemeClr>
                </a:solidFill>
              </a:rPr>
              <a:t>sacrifice states that the </a:t>
            </a:r>
            <a:r>
              <a:rPr lang="en-US" sz="2200" b="1" i="1" dirty="0" smtClean="0">
                <a:solidFill>
                  <a:schemeClr val="accent2">
                    <a:lumMod val="50000"/>
                  </a:schemeClr>
                </a:solidFill>
              </a:rPr>
              <a:t>ratio of total </a:t>
            </a:r>
            <a:r>
              <a:rPr lang="en-US" sz="2200" b="1" i="1" dirty="0" smtClean="0">
                <a:solidFill>
                  <a:schemeClr val="accent2">
                    <a:lumMod val="50000"/>
                  </a:schemeClr>
                </a:solidFill>
              </a:rPr>
              <a:t>sacrifice , i.e., the sacrifice or loss in utility due to loss of </a:t>
            </a:r>
            <a:r>
              <a:rPr lang="en-US" sz="2200" b="1" i="1" dirty="0" smtClean="0">
                <a:solidFill>
                  <a:schemeClr val="accent2">
                    <a:lumMod val="50000"/>
                  </a:schemeClr>
                </a:solidFill>
              </a:rPr>
              <a:t>income, to the total utility before tax </a:t>
            </a:r>
            <a:r>
              <a:rPr lang="en-US" sz="2200" b="1" i="1" dirty="0" smtClean="0">
                <a:solidFill>
                  <a:schemeClr val="accent2">
                    <a:lumMod val="50000"/>
                  </a:schemeClr>
                </a:solidFill>
              </a:rPr>
              <a:t>becomes equal for both H and L so that the welfare to the society becomes maximum. </a:t>
            </a:r>
            <a:r>
              <a:rPr lang="en-US" sz="2200" dirty="0" smtClean="0">
                <a:solidFill>
                  <a:srgbClr val="00B0F0"/>
                </a:solidFill>
              </a:rPr>
              <a:t>Given that the </a:t>
            </a:r>
            <a:r>
              <a:rPr lang="en-US" sz="2200" dirty="0" err="1" smtClean="0">
                <a:solidFill>
                  <a:srgbClr val="00B0F0"/>
                </a:solidFill>
              </a:rPr>
              <a:t>MUm</a:t>
            </a:r>
            <a:r>
              <a:rPr lang="en-US" sz="2200" dirty="0" smtClean="0">
                <a:solidFill>
                  <a:srgbClr val="00B0F0"/>
                </a:solidFill>
              </a:rPr>
              <a:t> schedules for H and L are identical, the principle of equal </a:t>
            </a:r>
            <a:r>
              <a:rPr lang="en-US" sz="2200" dirty="0" smtClean="0">
                <a:solidFill>
                  <a:srgbClr val="00B0F0"/>
                </a:solidFill>
              </a:rPr>
              <a:t>proportional </a:t>
            </a:r>
            <a:r>
              <a:rPr lang="en-US" sz="2200" dirty="0" smtClean="0">
                <a:solidFill>
                  <a:srgbClr val="00B0F0"/>
                </a:solidFill>
              </a:rPr>
              <a:t>sacrifice can be explained in terms of figure 1 and figure 2 below:</a:t>
            </a:r>
          </a:p>
          <a:p>
            <a:pPr>
              <a:buNone/>
            </a:pPr>
            <a:r>
              <a:rPr lang="en-US" dirty="0"/>
              <a:t>	</a:t>
            </a: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p:txBody>
      </p:sp>
      <p:cxnSp>
        <p:nvCxnSpPr>
          <p:cNvPr id="5" name="Straight Connector 4"/>
          <p:cNvCxnSpPr/>
          <p:nvPr/>
        </p:nvCxnSpPr>
        <p:spPr>
          <a:xfrm rot="5400000">
            <a:off x="-38894" y="4381500"/>
            <a:ext cx="28201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1371600" y="5791200"/>
            <a:ext cx="32004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86400" y="5867400"/>
            <a:ext cx="3048000" cy="158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7806" y="4419600"/>
            <a:ext cx="2896394" cy="79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1371600" y="32004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0" name="Freeform 19"/>
          <p:cNvSpPr/>
          <p:nvPr/>
        </p:nvSpPr>
        <p:spPr>
          <a:xfrm>
            <a:off x="5486400" y="3276600"/>
            <a:ext cx="2833141" cy="2370945"/>
          </a:xfrm>
          <a:custGeom>
            <a:avLst/>
            <a:gdLst>
              <a:gd name="connsiteX0" fmla="*/ 0 w 2833141"/>
              <a:gd name="connsiteY0" fmla="*/ 0 h 2370945"/>
              <a:gd name="connsiteX1" fmla="*/ 1244184 w 2833141"/>
              <a:gd name="connsiteY1" fmla="*/ 1978702 h 2370945"/>
              <a:gd name="connsiteX2" fmla="*/ 2833141 w 2833141"/>
              <a:gd name="connsiteY2" fmla="*/ 2353456 h 2370945"/>
            </a:gdLst>
            <a:ahLst/>
            <a:cxnLst>
              <a:cxn ang="0">
                <a:pos x="connsiteX0" y="connsiteY0"/>
              </a:cxn>
              <a:cxn ang="0">
                <a:pos x="connsiteX1" y="connsiteY1"/>
              </a:cxn>
              <a:cxn ang="0">
                <a:pos x="connsiteX2" y="connsiteY2"/>
              </a:cxn>
            </a:cxnLst>
            <a:rect l="l" t="t" r="r" b="b"/>
            <a:pathLst>
              <a:path w="2833141" h="2370945">
                <a:moveTo>
                  <a:pt x="0" y="0"/>
                </a:moveTo>
                <a:cubicBezTo>
                  <a:pt x="385997" y="793229"/>
                  <a:pt x="771994" y="1586459"/>
                  <a:pt x="1244184" y="1978702"/>
                </a:cubicBezTo>
                <a:cubicBezTo>
                  <a:pt x="1716374" y="2370945"/>
                  <a:pt x="2274757" y="2362200"/>
                  <a:pt x="2833141" y="2353456"/>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4343400" y="5334000"/>
            <a:ext cx="80021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H</a:t>
            </a:r>
            <a:endParaRPr lang="en-US" b="1" dirty="0">
              <a:solidFill>
                <a:srgbClr val="FF0000"/>
              </a:solidFill>
            </a:endParaRPr>
          </a:p>
        </p:txBody>
      </p:sp>
      <p:sp>
        <p:nvSpPr>
          <p:cNvPr id="22" name="TextBox 21"/>
          <p:cNvSpPr txBox="1"/>
          <p:nvPr/>
        </p:nvSpPr>
        <p:spPr>
          <a:xfrm>
            <a:off x="8419122" y="5334000"/>
            <a:ext cx="752129" cy="461665"/>
          </a:xfrm>
          <a:prstGeom prst="rect">
            <a:avLst/>
          </a:prstGeom>
          <a:noFill/>
        </p:spPr>
        <p:txBody>
          <a:bodyPr wrap="none" rtlCol="0">
            <a:spAutoFit/>
          </a:bodyPr>
          <a:lstStyle/>
          <a:p>
            <a:r>
              <a:rPr lang="en-US" sz="2400" b="1" dirty="0" smtClean="0">
                <a:solidFill>
                  <a:srgbClr val="FF0000"/>
                </a:solidFill>
              </a:rPr>
              <a:t>MU</a:t>
            </a:r>
            <a:r>
              <a:rPr lang="en-US" b="1" dirty="0" smtClean="0">
                <a:solidFill>
                  <a:srgbClr val="FF0000"/>
                </a:solidFill>
              </a:rPr>
              <a:t>L</a:t>
            </a:r>
            <a:endParaRPr lang="en-US" b="1" dirty="0">
              <a:solidFill>
                <a:srgbClr val="FF0000"/>
              </a:solidFill>
            </a:endParaRPr>
          </a:p>
        </p:txBody>
      </p:sp>
      <p:sp>
        <p:nvSpPr>
          <p:cNvPr id="24" name="TextBox 23"/>
          <p:cNvSpPr txBox="1"/>
          <p:nvPr/>
        </p:nvSpPr>
        <p:spPr>
          <a:xfrm>
            <a:off x="1981200" y="3429000"/>
            <a:ext cx="2667000" cy="381000"/>
          </a:xfrm>
          <a:prstGeom prst="rect">
            <a:avLst/>
          </a:prstGeom>
          <a:noFill/>
        </p:spPr>
        <p:txBody>
          <a:bodyPr wrap="square" rtlCol="0">
            <a:spAutoFit/>
          </a:bodyPr>
          <a:lstStyle/>
          <a:p>
            <a:r>
              <a:rPr lang="en-US" b="1" dirty="0" smtClean="0"/>
              <a:t>High Income taxpayer (H)</a:t>
            </a:r>
            <a:endParaRPr lang="en-US" b="1" dirty="0"/>
          </a:p>
        </p:txBody>
      </p:sp>
      <p:sp>
        <p:nvSpPr>
          <p:cNvPr id="25" name="TextBox 24"/>
          <p:cNvSpPr txBox="1"/>
          <p:nvPr/>
        </p:nvSpPr>
        <p:spPr>
          <a:xfrm>
            <a:off x="6019800" y="3505200"/>
            <a:ext cx="2590800" cy="369332"/>
          </a:xfrm>
          <a:prstGeom prst="rect">
            <a:avLst/>
          </a:prstGeom>
          <a:noFill/>
        </p:spPr>
        <p:txBody>
          <a:bodyPr wrap="square" rtlCol="0">
            <a:spAutoFit/>
          </a:bodyPr>
          <a:lstStyle/>
          <a:p>
            <a:r>
              <a:rPr lang="en-US" b="1" dirty="0" smtClean="0"/>
              <a:t>Low Income taxpayer (L</a:t>
            </a:r>
            <a:r>
              <a:rPr lang="en-US" dirty="0" smtClean="0"/>
              <a:t>)</a:t>
            </a:r>
            <a:endParaRPr lang="en-US" dirty="0"/>
          </a:p>
        </p:txBody>
      </p:sp>
      <p:sp>
        <p:nvSpPr>
          <p:cNvPr id="27" name="TextBox 26"/>
          <p:cNvSpPr txBox="1"/>
          <p:nvPr/>
        </p:nvSpPr>
        <p:spPr>
          <a:xfrm>
            <a:off x="1600200" y="5867400"/>
            <a:ext cx="2667000" cy="381000"/>
          </a:xfrm>
          <a:prstGeom prst="rect">
            <a:avLst/>
          </a:prstGeom>
          <a:noFill/>
        </p:spPr>
        <p:txBody>
          <a:bodyPr wrap="square" rtlCol="0">
            <a:spAutoFit/>
          </a:bodyPr>
          <a:lstStyle/>
          <a:p>
            <a:r>
              <a:rPr lang="en-US" b="1" dirty="0" smtClean="0"/>
              <a:t>Income</a:t>
            </a:r>
            <a:endParaRPr lang="en-US" b="1" dirty="0"/>
          </a:p>
        </p:txBody>
      </p:sp>
      <p:sp>
        <p:nvSpPr>
          <p:cNvPr id="28" name="TextBox 27"/>
          <p:cNvSpPr txBox="1"/>
          <p:nvPr/>
        </p:nvSpPr>
        <p:spPr>
          <a:xfrm>
            <a:off x="5638800" y="5943600"/>
            <a:ext cx="2667000" cy="381000"/>
          </a:xfrm>
          <a:prstGeom prst="rect">
            <a:avLst/>
          </a:prstGeom>
          <a:noFill/>
        </p:spPr>
        <p:txBody>
          <a:bodyPr wrap="square" rtlCol="0">
            <a:spAutoFit/>
          </a:bodyPr>
          <a:lstStyle/>
          <a:p>
            <a:r>
              <a:rPr lang="en-US" b="1" dirty="0" smtClean="0"/>
              <a:t>Income</a:t>
            </a:r>
            <a:endParaRPr lang="en-US" b="1" dirty="0"/>
          </a:p>
        </p:txBody>
      </p:sp>
      <p:sp>
        <p:nvSpPr>
          <p:cNvPr id="30" name="TextBox 29"/>
          <p:cNvSpPr txBox="1"/>
          <p:nvPr/>
        </p:nvSpPr>
        <p:spPr>
          <a:xfrm>
            <a:off x="1066800" y="5638800"/>
            <a:ext cx="304800" cy="381000"/>
          </a:xfrm>
          <a:prstGeom prst="rect">
            <a:avLst/>
          </a:prstGeom>
          <a:noFill/>
        </p:spPr>
        <p:txBody>
          <a:bodyPr wrap="square" rtlCol="0">
            <a:spAutoFit/>
          </a:bodyPr>
          <a:lstStyle/>
          <a:p>
            <a:r>
              <a:rPr lang="en-US" dirty="0" smtClean="0"/>
              <a:t>O</a:t>
            </a:r>
            <a:endParaRPr lang="en-US" dirty="0"/>
          </a:p>
        </p:txBody>
      </p:sp>
      <p:sp>
        <p:nvSpPr>
          <p:cNvPr id="31" name="TextBox 30"/>
          <p:cNvSpPr txBox="1"/>
          <p:nvPr/>
        </p:nvSpPr>
        <p:spPr>
          <a:xfrm>
            <a:off x="5181600" y="5715000"/>
            <a:ext cx="304800" cy="381000"/>
          </a:xfrm>
          <a:prstGeom prst="rect">
            <a:avLst/>
          </a:prstGeom>
          <a:noFill/>
        </p:spPr>
        <p:txBody>
          <a:bodyPr wrap="square" rtlCol="0">
            <a:spAutoFit/>
          </a:bodyPr>
          <a:lstStyle/>
          <a:p>
            <a:r>
              <a:rPr lang="en-US" dirty="0" smtClean="0"/>
              <a:t>O</a:t>
            </a:r>
            <a:endParaRPr lang="en-US" dirty="0"/>
          </a:p>
        </p:txBody>
      </p:sp>
      <p:sp>
        <p:nvSpPr>
          <p:cNvPr id="32" name="TextBox 31"/>
          <p:cNvSpPr txBox="1"/>
          <p:nvPr/>
        </p:nvSpPr>
        <p:spPr>
          <a:xfrm rot="16200000">
            <a:off x="-5834" y="4273034"/>
            <a:ext cx="2362200" cy="369332"/>
          </a:xfrm>
          <a:prstGeom prst="rect">
            <a:avLst/>
          </a:prstGeom>
          <a:noFill/>
        </p:spPr>
        <p:txBody>
          <a:bodyPr wrap="square" rtlCol="0">
            <a:spAutoFit/>
          </a:bodyPr>
          <a:lstStyle/>
          <a:p>
            <a:r>
              <a:rPr lang="en-US" b="1" dirty="0" smtClean="0"/>
              <a:t>MU of Money Income</a:t>
            </a:r>
            <a:endParaRPr lang="en-US" b="1" dirty="0"/>
          </a:p>
        </p:txBody>
      </p:sp>
      <p:sp>
        <p:nvSpPr>
          <p:cNvPr id="33" name="TextBox 32"/>
          <p:cNvSpPr txBox="1"/>
          <p:nvPr/>
        </p:nvSpPr>
        <p:spPr>
          <a:xfrm rot="16200000">
            <a:off x="3956566" y="4196834"/>
            <a:ext cx="2667000" cy="369332"/>
          </a:xfrm>
          <a:prstGeom prst="rect">
            <a:avLst/>
          </a:prstGeom>
          <a:noFill/>
        </p:spPr>
        <p:txBody>
          <a:bodyPr wrap="square" rtlCol="0">
            <a:spAutoFit/>
          </a:bodyPr>
          <a:lstStyle/>
          <a:p>
            <a:r>
              <a:rPr lang="en-US" b="1" dirty="0" smtClean="0"/>
              <a:t>MU of Money Income</a:t>
            </a:r>
            <a:endParaRPr lang="en-US" b="1" dirty="0"/>
          </a:p>
        </p:txBody>
      </p:sp>
      <p:sp>
        <p:nvSpPr>
          <p:cNvPr id="26" name="TextBox 25"/>
          <p:cNvSpPr txBox="1"/>
          <p:nvPr/>
        </p:nvSpPr>
        <p:spPr>
          <a:xfrm>
            <a:off x="0" y="6324600"/>
            <a:ext cx="8991600" cy="461665"/>
          </a:xfrm>
          <a:prstGeom prst="rect">
            <a:avLst/>
          </a:prstGeom>
          <a:noFill/>
        </p:spPr>
        <p:txBody>
          <a:bodyPr wrap="square" rtlCol="0">
            <a:spAutoFit/>
          </a:bodyPr>
          <a:lstStyle/>
          <a:p>
            <a:r>
              <a:rPr lang="en-US" sz="2400" b="1" i="1" dirty="0" smtClean="0"/>
              <a:t>The Scales used in the figures are same in both parts of the diagram.</a:t>
            </a:r>
            <a:endParaRPr lang="en-US" b="1" i="1" dirty="0"/>
          </a:p>
        </p:txBody>
      </p:sp>
      <p:sp>
        <p:nvSpPr>
          <p:cNvPr id="34" name="TextBox 33"/>
          <p:cNvSpPr txBox="1"/>
          <p:nvPr/>
        </p:nvSpPr>
        <p:spPr>
          <a:xfrm>
            <a:off x="1905000" y="2895600"/>
            <a:ext cx="2667000" cy="381000"/>
          </a:xfrm>
          <a:prstGeom prst="rect">
            <a:avLst/>
          </a:prstGeom>
          <a:noFill/>
        </p:spPr>
        <p:txBody>
          <a:bodyPr wrap="square" rtlCol="0">
            <a:spAutoFit/>
          </a:bodyPr>
          <a:lstStyle/>
          <a:p>
            <a:r>
              <a:rPr lang="en-US" b="1" dirty="0" smtClean="0">
                <a:solidFill>
                  <a:srgbClr val="FF0000"/>
                </a:solidFill>
              </a:rPr>
              <a:t>Figure 1</a:t>
            </a:r>
            <a:endParaRPr lang="en-US" b="1" dirty="0">
              <a:solidFill>
                <a:srgbClr val="FF0000"/>
              </a:solidFill>
            </a:endParaRPr>
          </a:p>
        </p:txBody>
      </p:sp>
      <p:sp>
        <p:nvSpPr>
          <p:cNvPr id="35" name="TextBox 34"/>
          <p:cNvSpPr txBox="1"/>
          <p:nvPr/>
        </p:nvSpPr>
        <p:spPr>
          <a:xfrm>
            <a:off x="5867400" y="2895600"/>
            <a:ext cx="2667000" cy="381000"/>
          </a:xfrm>
          <a:prstGeom prst="rect">
            <a:avLst/>
          </a:prstGeom>
          <a:noFill/>
        </p:spPr>
        <p:txBody>
          <a:bodyPr wrap="square" rtlCol="0">
            <a:spAutoFit/>
          </a:bodyPr>
          <a:lstStyle/>
          <a:p>
            <a:r>
              <a:rPr lang="en-US" b="1" dirty="0" smtClean="0">
                <a:solidFill>
                  <a:srgbClr val="FF0000"/>
                </a:solidFill>
              </a:rPr>
              <a:t>Figure 2</a:t>
            </a:r>
            <a:endParaRPr lang="en-US" b="1" dirty="0">
              <a:solidFill>
                <a:srgbClr val="FF0000"/>
              </a:solidFill>
            </a:endParaRPr>
          </a:p>
        </p:txBody>
      </p:sp>
      <p:cxnSp>
        <p:nvCxnSpPr>
          <p:cNvPr id="37" name="Straight Connector 36"/>
          <p:cNvCxnSpPr/>
          <p:nvPr/>
        </p:nvCxnSpPr>
        <p:spPr>
          <a:xfrm rot="5400000">
            <a:off x="1676400" y="52578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6629400" y="5562600"/>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71600" y="2971800"/>
            <a:ext cx="304800" cy="381000"/>
          </a:xfrm>
          <a:prstGeom prst="rect">
            <a:avLst/>
          </a:prstGeom>
          <a:noFill/>
        </p:spPr>
        <p:txBody>
          <a:bodyPr wrap="square" rtlCol="0">
            <a:spAutoFit/>
          </a:bodyPr>
          <a:lstStyle/>
          <a:p>
            <a:r>
              <a:rPr lang="en-US" dirty="0" smtClean="0"/>
              <a:t>L</a:t>
            </a:r>
            <a:endParaRPr lang="en-US" dirty="0"/>
          </a:p>
        </p:txBody>
      </p:sp>
      <p:sp>
        <p:nvSpPr>
          <p:cNvPr id="46" name="TextBox 45"/>
          <p:cNvSpPr txBox="1"/>
          <p:nvPr/>
        </p:nvSpPr>
        <p:spPr>
          <a:xfrm>
            <a:off x="2057400" y="5715000"/>
            <a:ext cx="304800" cy="381000"/>
          </a:xfrm>
          <a:prstGeom prst="rect">
            <a:avLst/>
          </a:prstGeom>
          <a:noFill/>
        </p:spPr>
        <p:txBody>
          <a:bodyPr wrap="square" rtlCol="0">
            <a:spAutoFit/>
          </a:bodyPr>
          <a:lstStyle/>
          <a:p>
            <a:r>
              <a:rPr lang="en-US" dirty="0" smtClean="0"/>
              <a:t>C</a:t>
            </a:r>
            <a:endParaRPr lang="en-US" dirty="0"/>
          </a:p>
        </p:txBody>
      </p:sp>
      <p:sp>
        <p:nvSpPr>
          <p:cNvPr id="47" name="TextBox 46"/>
          <p:cNvSpPr txBox="1"/>
          <p:nvPr/>
        </p:nvSpPr>
        <p:spPr>
          <a:xfrm>
            <a:off x="2438400" y="5791200"/>
            <a:ext cx="304800" cy="381000"/>
          </a:xfrm>
          <a:prstGeom prst="rect">
            <a:avLst/>
          </a:prstGeom>
          <a:noFill/>
        </p:spPr>
        <p:txBody>
          <a:bodyPr wrap="square" rtlCol="0">
            <a:spAutoFit/>
          </a:bodyPr>
          <a:lstStyle/>
          <a:p>
            <a:r>
              <a:rPr lang="en-US" dirty="0" smtClean="0"/>
              <a:t>B</a:t>
            </a:r>
            <a:endParaRPr lang="en-US" dirty="0"/>
          </a:p>
        </p:txBody>
      </p:sp>
      <p:sp>
        <p:nvSpPr>
          <p:cNvPr id="48" name="TextBox 47"/>
          <p:cNvSpPr txBox="1"/>
          <p:nvPr/>
        </p:nvSpPr>
        <p:spPr>
          <a:xfrm>
            <a:off x="5486400" y="3048000"/>
            <a:ext cx="457200" cy="381000"/>
          </a:xfrm>
          <a:prstGeom prst="rect">
            <a:avLst/>
          </a:prstGeom>
          <a:noFill/>
        </p:spPr>
        <p:txBody>
          <a:bodyPr wrap="square" rtlCol="0">
            <a:spAutoFit/>
          </a:bodyPr>
          <a:lstStyle/>
          <a:p>
            <a:r>
              <a:rPr lang="en-US" dirty="0" smtClean="0"/>
              <a:t>L’</a:t>
            </a:r>
            <a:endParaRPr lang="en-US" dirty="0"/>
          </a:p>
        </p:txBody>
      </p:sp>
      <p:sp>
        <p:nvSpPr>
          <p:cNvPr id="49" name="TextBox 48"/>
          <p:cNvSpPr txBox="1"/>
          <p:nvPr/>
        </p:nvSpPr>
        <p:spPr>
          <a:xfrm>
            <a:off x="6629400" y="4953000"/>
            <a:ext cx="457200" cy="369332"/>
          </a:xfrm>
          <a:prstGeom prst="rect">
            <a:avLst/>
          </a:prstGeom>
          <a:noFill/>
        </p:spPr>
        <p:txBody>
          <a:bodyPr wrap="square" rtlCol="0">
            <a:spAutoFit/>
          </a:bodyPr>
          <a:lstStyle/>
          <a:p>
            <a:r>
              <a:rPr lang="en-US" dirty="0" smtClean="0"/>
              <a:t>D’</a:t>
            </a:r>
            <a:endParaRPr lang="en-US" dirty="0"/>
          </a:p>
        </p:txBody>
      </p:sp>
      <p:sp>
        <p:nvSpPr>
          <p:cNvPr id="50" name="TextBox 49"/>
          <p:cNvSpPr txBox="1"/>
          <p:nvPr/>
        </p:nvSpPr>
        <p:spPr>
          <a:xfrm>
            <a:off x="6629400" y="5867400"/>
            <a:ext cx="457200" cy="369332"/>
          </a:xfrm>
          <a:prstGeom prst="rect">
            <a:avLst/>
          </a:prstGeom>
          <a:noFill/>
        </p:spPr>
        <p:txBody>
          <a:bodyPr wrap="square" rtlCol="0">
            <a:spAutoFit/>
          </a:bodyPr>
          <a:lstStyle/>
          <a:p>
            <a:r>
              <a:rPr lang="en-US" dirty="0" smtClean="0"/>
              <a:t>B’</a:t>
            </a:r>
            <a:endParaRPr lang="en-US" dirty="0"/>
          </a:p>
        </p:txBody>
      </p:sp>
      <p:cxnSp>
        <p:nvCxnSpPr>
          <p:cNvPr id="36" name="Straight Connector 35"/>
          <p:cNvCxnSpPr>
            <a:stCxn id="18" idx="1"/>
          </p:cNvCxnSpPr>
          <p:nvPr/>
        </p:nvCxnSpPr>
        <p:spPr>
          <a:xfrm flipH="1">
            <a:off x="2590800" y="5179103"/>
            <a:ext cx="24985" cy="612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7809706" y="5753100"/>
            <a:ext cx="229394" cy="794"/>
          </a:xfrm>
          <a:prstGeom prst="line">
            <a:avLst/>
          </a:prstGeom>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2438400" y="4876800"/>
            <a:ext cx="304800" cy="381000"/>
          </a:xfrm>
          <a:prstGeom prst="rect">
            <a:avLst/>
          </a:prstGeom>
          <a:noFill/>
        </p:spPr>
        <p:txBody>
          <a:bodyPr wrap="square" rtlCol="0">
            <a:spAutoFit/>
          </a:bodyPr>
          <a:lstStyle/>
          <a:p>
            <a:r>
              <a:rPr lang="en-US" dirty="0" smtClean="0"/>
              <a:t>D</a:t>
            </a:r>
            <a:endParaRPr lang="en-US" dirty="0"/>
          </a:p>
        </p:txBody>
      </p:sp>
      <p:sp>
        <p:nvSpPr>
          <p:cNvPr id="61" name="TextBox 60"/>
          <p:cNvSpPr txBox="1"/>
          <p:nvPr/>
        </p:nvSpPr>
        <p:spPr>
          <a:xfrm>
            <a:off x="2133600" y="4343400"/>
            <a:ext cx="304800" cy="381000"/>
          </a:xfrm>
          <a:prstGeom prst="rect">
            <a:avLst/>
          </a:prstGeom>
          <a:noFill/>
        </p:spPr>
        <p:txBody>
          <a:bodyPr wrap="square" rtlCol="0">
            <a:spAutoFit/>
          </a:bodyPr>
          <a:lstStyle/>
          <a:p>
            <a:r>
              <a:rPr lang="en-US" dirty="0" smtClean="0"/>
              <a:t>E</a:t>
            </a:r>
            <a:endParaRPr lang="en-US" dirty="0"/>
          </a:p>
        </p:txBody>
      </p:sp>
      <p:sp>
        <p:nvSpPr>
          <p:cNvPr id="62" name="TextBox 61"/>
          <p:cNvSpPr txBox="1"/>
          <p:nvPr/>
        </p:nvSpPr>
        <p:spPr>
          <a:xfrm>
            <a:off x="7772400" y="5105400"/>
            <a:ext cx="457200" cy="369332"/>
          </a:xfrm>
          <a:prstGeom prst="rect">
            <a:avLst/>
          </a:prstGeom>
          <a:noFill/>
        </p:spPr>
        <p:txBody>
          <a:bodyPr wrap="square" rtlCol="0">
            <a:spAutoFit/>
          </a:bodyPr>
          <a:lstStyle/>
          <a:p>
            <a:r>
              <a:rPr lang="en-US" dirty="0" smtClean="0"/>
              <a:t>E’</a:t>
            </a:r>
            <a:endParaRPr lang="en-US" dirty="0"/>
          </a:p>
        </p:txBody>
      </p:sp>
      <p:sp>
        <p:nvSpPr>
          <p:cNvPr id="63" name="TextBox 62"/>
          <p:cNvSpPr txBox="1"/>
          <p:nvPr/>
        </p:nvSpPr>
        <p:spPr>
          <a:xfrm>
            <a:off x="7772400" y="5867400"/>
            <a:ext cx="457200" cy="369332"/>
          </a:xfrm>
          <a:prstGeom prst="rect">
            <a:avLst/>
          </a:prstGeom>
          <a:noFill/>
        </p:spPr>
        <p:txBody>
          <a:bodyPr wrap="square" rtlCol="0">
            <a:spAutoFit/>
          </a:bodyPr>
          <a:lstStyle/>
          <a:p>
            <a:r>
              <a:rPr lang="en-US" dirty="0" smtClean="0"/>
              <a:t>C’</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62500" lnSpcReduction="20000"/>
          </a:bodyPr>
          <a:lstStyle/>
          <a:p>
            <a:r>
              <a:rPr lang="en-US" dirty="0" smtClean="0"/>
              <a:t>As is revealed by the diagram, CB is the amount of tax paid by H and C’B’ is the amount of tax paid by L.                                Total tax revenue (T) = CB+C’B’ </a:t>
            </a:r>
          </a:p>
          <a:p>
            <a:r>
              <a:rPr lang="en-US" dirty="0" smtClean="0"/>
              <a:t>EC is the marginal sacrifice (loss of utility) of taxpayer H and E’C’ is the marginal sacrifice of L. Here, the total utility loss of taxpayers H and L are represented obviously by the areas ECBD and E’C’B’D’ respectively. </a:t>
            </a:r>
          </a:p>
          <a:p>
            <a:r>
              <a:rPr lang="en-US" dirty="0" smtClean="0"/>
              <a:t>As per this rule the total sacrifice born by each taxpayer </a:t>
            </a:r>
            <a:r>
              <a:rPr lang="en-US" dirty="0" smtClean="0"/>
              <a:t>as a ratio of total utility before the tax is imposed should </a:t>
            </a:r>
            <a:r>
              <a:rPr lang="en-US" dirty="0" smtClean="0"/>
              <a:t>be the </a:t>
            </a:r>
            <a:r>
              <a:rPr lang="en-US" dirty="0" smtClean="0"/>
              <a:t>same for both L and H. </a:t>
            </a:r>
            <a:endParaRPr lang="en-US" dirty="0" smtClean="0"/>
          </a:p>
          <a:p>
            <a:r>
              <a:rPr lang="en-US" dirty="0" smtClean="0"/>
              <a:t>Thus, equal </a:t>
            </a:r>
            <a:r>
              <a:rPr lang="en-US" dirty="0" smtClean="0"/>
              <a:t>proportional </a:t>
            </a:r>
            <a:r>
              <a:rPr lang="en-US" dirty="0" smtClean="0"/>
              <a:t>sacrifice rule requires that the persons with higher incomes should pay more than those with lower incomes</a:t>
            </a:r>
            <a:r>
              <a:rPr lang="en-US" dirty="0" smtClean="0"/>
              <a:t>. </a:t>
            </a:r>
          </a:p>
          <a:p>
            <a:r>
              <a:rPr lang="en-US" dirty="0" smtClean="0"/>
              <a:t>According to this principle, the direct real burden of tax on tax payers should be proportionate to their economic welfare derived from their incomes. </a:t>
            </a:r>
            <a:endParaRPr lang="en-US" dirty="0" smtClean="0"/>
          </a:p>
          <a:p>
            <a:r>
              <a:rPr lang="en-US" dirty="0" smtClean="0"/>
              <a:t>A progressive taxation is possible as the MU declines with a rise in income. However, there is a confusion in this regard as MU is declining at a decreasing rate. Thus, the result in any particular case </a:t>
            </a:r>
            <a:r>
              <a:rPr lang="en-US" dirty="0" smtClean="0"/>
              <a:t>depends on the level and the slope of the MU schedule as well as the initial distribution of income and the amount of revenue that is to be raised.</a:t>
            </a:r>
          </a:p>
          <a:p>
            <a:r>
              <a:rPr lang="en-US" dirty="0" smtClean="0"/>
              <a:t>Under equal proportional sacrifice principle, the nature is tax structure is more progressive than under equal absolute sacrifice and the burden of taxation falls heavily on higher income groups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r>
              <a:rPr lang="en-US" dirty="0" smtClean="0"/>
              <a:t>The rate of taxation depends upon the elasticity of marginal utility of income schedule. It means the rate of taxation will depend upon the rate at which MU declines with the successive increase in income.</a:t>
            </a:r>
          </a:p>
          <a:p>
            <a:r>
              <a:rPr lang="en-US" dirty="0" smtClean="0"/>
              <a:t>Thus, the tax distribution shall be progressive, proportional or regressive depending on whether the elasticity of MU with respect to income is greater than, equal to or less than 1.</a:t>
            </a:r>
          </a:p>
          <a:p>
            <a:r>
              <a:rPr lang="en-US" dirty="0" smtClean="0"/>
              <a:t>If MU were constant this principle would require every taxpayer to pay same tax, called as ‘head tax’. But as MU declines tax liability must rise with income.</a:t>
            </a:r>
          </a:p>
          <a:p>
            <a:r>
              <a:rPr lang="en-US" dirty="0" smtClean="0"/>
              <a:t>There is no specific measure about the rate of decline of MU. Therefore, we cannot say beforehand with certainty about the type of tax as proportional, regressive or progressive.</a:t>
            </a:r>
          </a:p>
          <a:p>
            <a:r>
              <a:rPr lang="en-US" dirty="0" smtClean="0"/>
              <a:t>Since it is difficult to measure the rate of decline in MU, the rate of progression has to be fixed by the tax authority arbitrarily. Thus, it is not at all justified. A much higher degree of progression is justified to satisfy vertical equity principle.</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According to </a:t>
            </a:r>
            <a:r>
              <a:rPr lang="en-US" dirty="0" err="1" smtClean="0"/>
              <a:t>J.F.Due</a:t>
            </a:r>
            <a:r>
              <a:rPr lang="en-US" dirty="0" smtClean="0"/>
              <a:t>, principle of diminishing marginal utility does not operate in case of money.</a:t>
            </a:r>
          </a:p>
          <a:p>
            <a:r>
              <a:rPr lang="en-US" dirty="0" smtClean="0"/>
              <a:t>Again, he remarks, inter-personal utility comparison is impossible. Further utility can not be measured cardinally.</a:t>
            </a:r>
          </a:p>
          <a:p>
            <a:r>
              <a:rPr lang="en-US" dirty="0" smtClean="0"/>
              <a:t>Musgrave and Musgrave opine that marginal utility of income schedules are not identical for all tax payers, though MU of money may be assumed to </a:t>
            </a:r>
            <a:r>
              <a:rPr lang="en-US" smtClean="0"/>
              <a:t>be diminishing.</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TotalTime>
  <Words>3942</Words>
  <Application>Microsoft Office PowerPoint</Application>
  <PresentationFormat>On-screen Show (4:3)</PresentationFormat>
  <Paragraphs>299</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Principles of Taxation Part III (Ability to Pay Principle) </vt:lpstr>
      <vt:lpstr>Ability to Pay Principle</vt:lpstr>
      <vt:lpstr>Ability to Pay</vt:lpstr>
      <vt:lpstr>Economic Wellbeing of the taxpayer</vt:lpstr>
      <vt:lpstr>Principle of Ability to Pay</vt:lpstr>
      <vt:lpstr>Horizontal versus Vertical Equity</vt:lpstr>
      <vt:lpstr>Objective Measure of Ability to Pay</vt:lpstr>
      <vt:lpstr>Horizontal versus Vertical Equity</vt:lpstr>
      <vt:lpstr>Horizontal versus Vertical Equity</vt:lpstr>
      <vt:lpstr>Tax Base and Tax Rate</vt:lpstr>
      <vt:lpstr>Tax Base and Tax Rate</vt:lpstr>
      <vt:lpstr>Tax Base and Tax Rate</vt:lpstr>
      <vt:lpstr>Tax Base and Tax Rate</vt:lpstr>
      <vt:lpstr>Tax Base and Tax Rate</vt:lpstr>
      <vt:lpstr>Ability to Pay and Vertical Equity</vt:lpstr>
      <vt:lpstr>Ability to Pay and Vertical Equity: The Concept of Equal Sacrifice</vt:lpstr>
      <vt:lpstr>Slide 17</vt:lpstr>
      <vt:lpstr>Slide 18</vt:lpstr>
      <vt:lpstr>MUm Schedules</vt:lpstr>
      <vt:lpstr>Equal Sacrifice Principle</vt:lpstr>
      <vt:lpstr>Traditional Assumptions</vt:lpstr>
      <vt:lpstr>Alternative Rules</vt:lpstr>
      <vt:lpstr>Principle of Equal Sacrifice</vt:lpstr>
      <vt:lpstr>Slide 24</vt:lpstr>
      <vt:lpstr>1. Principle of Equal Marginal Sacrifice</vt:lpstr>
      <vt:lpstr>Slide 26</vt:lpstr>
      <vt:lpstr>Slide 27</vt:lpstr>
      <vt:lpstr>Slide 28</vt:lpstr>
      <vt:lpstr>Slide 29</vt:lpstr>
      <vt:lpstr>2. Principle of Equal Absolute Sacrifice</vt:lpstr>
      <vt:lpstr>Slide 31</vt:lpstr>
      <vt:lpstr>Slide 32</vt:lpstr>
      <vt:lpstr>3. Principle of Equal Proportional Sacrifice</vt:lpstr>
      <vt:lpstr>Slide 34</vt:lpstr>
      <vt:lpstr>Slide 35</vt:lpstr>
      <vt:lpstr>Criticisms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Ability to Pay Principle</dc:title>
  <dc:creator>Sailee</dc:creator>
  <cp:lastModifiedBy>Sailee</cp:lastModifiedBy>
  <cp:revision>71</cp:revision>
  <dcterms:created xsi:type="dcterms:W3CDTF">2022-01-08T14:32:06Z</dcterms:created>
  <dcterms:modified xsi:type="dcterms:W3CDTF">2023-12-31T10:12:44Z</dcterms:modified>
</cp:coreProperties>
</file>