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98" r:id="rId2"/>
    <p:sldId id="297" r:id="rId3"/>
    <p:sldId id="296" r:id="rId4"/>
    <p:sldId id="295" r:id="rId5"/>
    <p:sldId id="294" r:id="rId6"/>
    <p:sldId id="293" r:id="rId7"/>
    <p:sldId id="299" r:id="rId8"/>
    <p:sldId id="292" r:id="rId9"/>
    <p:sldId id="30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FB56E7-FBA0-4188-A3B3-BA2B8C44BE1F}" type="datetimeFigureOut">
              <a:rPr lang="en-US" smtClean="0"/>
              <a:pPr/>
              <a:t>30/12/2023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37E40-2E59-464B-9ACE-5C41B5CBB54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5998D-0129-4E2A-8EC5-08E56D19FE5F}" type="datetimeFigureOut">
              <a:rPr lang="en-US" smtClean="0"/>
              <a:pPr/>
              <a:t>30/12/2023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5998D-0129-4E2A-8EC5-08E56D19FE5F}" type="datetimeFigureOut">
              <a:rPr lang="en-US" smtClean="0"/>
              <a:pPr/>
              <a:t>30/12/2023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3BE9D9-3503-4FEC-845C-225A1F99C75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295399"/>
          </a:xfrm>
        </p:spPr>
        <p:txBody>
          <a:bodyPr>
            <a:normAutofit fontScale="90000"/>
          </a:bodyPr>
          <a:lstStyle/>
          <a:p>
            <a:r>
              <a:rPr lang="en-US" sz="6000" b="1" dirty="0" smtClean="0">
                <a:solidFill>
                  <a:schemeClr val="accent6">
                    <a:lumMod val="75000"/>
                  </a:schemeClr>
                </a:solidFill>
                <a:latin typeface="Times New Roman" pitchFamily="18" charset="0"/>
                <a:cs typeface="Times New Roman" pitchFamily="18" charset="0"/>
              </a:rPr>
              <a:t>Principles of </a:t>
            </a:r>
            <a:r>
              <a:rPr lang="en-US" sz="6000" b="1" dirty="0" smtClean="0">
                <a:solidFill>
                  <a:schemeClr val="accent6">
                    <a:lumMod val="75000"/>
                  </a:schemeClr>
                </a:solidFill>
                <a:latin typeface="Times New Roman" pitchFamily="18" charset="0"/>
                <a:cs typeface="Times New Roman" pitchFamily="18" charset="0"/>
              </a:rPr>
              <a:t>Taxation Part I</a:t>
            </a:r>
            <a:r>
              <a:rPr lang="en-US" dirty="0" smtClean="0"/>
              <a:t/>
            </a:r>
            <a:br>
              <a:rPr lang="en-US" dirty="0" smtClean="0"/>
            </a:br>
            <a:r>
              <a:rPr lang="en-US" sz="2800" b="1" dirty="0" smtClean="0"/>
              <a:t>(Introduction) </a:t>
            </a:r>
            <a:endParaRPr lang="en-US" b="1" dirty="0"/>
          </a:p>
        </p:txBody>
      </p:sp>
      <p:sp>
        <p:nvSpPr>
          <p:cNvPr id="3" name="Subtitle 2"/>
          <p:cNvSpPr>
            <a:spLocks noGrp="1"/>
          </p:cNvSpPr>
          <p:nvPr>
            <p:ph type="subTitle" idx="1"/>
          </p:nvPr>
        </p:nvSpPr>
        <p:spPr/>
        <p:txBody>
          <a:bodyPr/>
          <a:lstStyle/>
          <a:p>
            <a:r>
              <a:rPr lang="en-US" b="1" dirty="0" smtClean="0">
                <a:solidFill>
                  <a:srgbClr val="C00000"/>
                </a:solidFill>
              </a:rPr>
              <a:t>Dr </a:t>
            </a:r>
            <a:r>
              <a:rPr lang="en-US" b="1" dirty="0" err="1" smtClean="0">
                <a:solidFill>
                  <a:srgbClr val="C00000"/>
                </a:solidFill>
              </a:rPr>
              <a:t>Santosh</a:t>
            </a:r>
            <a:r>
              <a:rPr lang="en-US" b="1" dirty="0" smtClean="0">
                <a:solidFill>
                  <a:srgbClr val="C00000"/>
                </a:solidFill>
              </a:rPr>
              <a:t> Kumar </a:t>
            </a:r>
            <a:r>
              <a:rPr lang="en-US" b="1" dirty="0" err="1" smtClean="0">
                <a:solidFill>
                  <a:srgbClr val="C00000"/>
                </a:solidFill>
              </a:rPr>
              <a:t>Meher</a:t>
            </a:r>
            <a:endParaRPr lang="en-US" b="1" dirty="0" smtClean="0">
              <a:solidFill>
                <a:srgbClr val="C00000"/>
              </a:solidFill>
            </a:endParaRPr>
          </a:p>
          <a:p>
            <a:r>
              <a:rPr lang="en-US" b="1" i="1" dirty="0" smtClean="0">
                <a:solidFill>
                  <a:srgbClr val="C00000"/>
                </a:solidFill>
              </a:rPr>
              <a:t>Reader in Economics</a:t>
            </a:r>
            <a:endParaRPr lang="en-US" b="1" i="1"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639762"/>
          </a:xfrm>
        </p:spPr>
        <p:txBody>
          <a:bodyPr>
            <a:noAutofit/>
          </a:bodyPr>
          <a:lstStyle/>
          <a:p>
            <a:r>
              <a:rPr lang="en-US" sz="3200" b="1" dirty="0" smtClean="0"/>
              <a:t>Equilibrium and Distribution of Burden of Tax</a:t>
            </a:r>
            <a:endParaRPr lang="en-US" sz="3200" b="1" dirty="0"/>
          </a:p>
        </p:txBody>
      </p:sp>
      <p:sp>
        <p:nvSpPr>
          <p:cNvPr id="3" name="Content Placeholder 2"/>
          <p:cNvSpPr>
            <a:spLocks noGrp="1"/>
          </p:cNvSpPr>
          <p:nvPr>
            <p:ph idx="1"/>
          </p:nvPr>
        </p:nvSpPr>
        <p:spPr>
          <a:xfrm>
            <a:off x="457200" y="1066800"/>
            <a:ext cx="8229600" cy="5059363"/>
          </a:xfrm>
        </p:spPr>
        <p:txBody>
          <a:bodyPr>
            <a:normAutofit fontScale="70000" lnSpcReduction="20000"/>
          </a:bodyPr>
          <a:lstStyle/>
          <a:p>
            <a:pPr algn="just"/>
            <a:r>
              <a:rPr lang="en-US" dirty="0" smtClean="0"/>
              <a:t>Tax is a compulsory payment. Once it is imposed upon a person he or she must pay the tax or else he or she is liable for punishment under law.</a:t>
            </a:r>
          </a:p>
          <a:p>
            <a:pPr algn="just"/>
            <a:r>
              <a:rPr lang="en-US" dirty="0" smtClean="0"/>
              <a:t>Modern capitalist states are mixed economies. Their policies are motivated towards promotion of maximum welfare to the society. Budget is the most important instrument directed towards promoting welfare to the society through economic measures. Budget is called the ‘Tax-Transfer Mechanism’. It details the various heads of public expenditure and revenue during a financial year.</a:t>
            </a:r>
          </a:p>
          <a:p>
            <a:pPr algn="just"/>
            <a:r>
              <a:rPr lang="en-US" dirty="0" smtClean="0"/>
              <a:t>Budget is prepared annually and has two parts: Part A and Part B. In Part A, which the finance minister reads out first in his or her budget speech outlines the different heads of expenditure proposed by the government to be incurred in the next financial year. After detailing the expenditure side of the budget with the anticipated effects of each item of expenditure in the economy the finance minister proceeds with the tax proposals with their probable impacts on the economy.</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lnSpcReduction="10000"/>
          </a:bodyPr>
          <a:lstStyle/>
          <a:p>
            <a:r>
              <a:rPr lang="en-US" dirty="0" smtClean="0"/>
              <a:t>In each case, that is while undertaking tax and expenditure measures, certain principles are followed so as to reap maximum advantage through the operations of public finance.</a:t>
            </a:r>
          </a:p>
          <a:p>
            <a:r>
              <a:rPr lang="en-US" dirty="0" smtClean="0"/>
              <a:t>The expenditure policy should lead to maximum economic welfare to the society.</a:t>
            </a:r>
          </a:p>
          <a:p>
            <a:r>
              <a:rPr lang="en-US" dirty="0" smtClean="0"/>
              <a:t>Similarly, the tax policy should cause minimum burden to the tax payers so that the incentives to undertake economic activities are not retarded and, in this way, it will contribute to </a:t>
            </a:r>
            <a:r>
              <a:rPr lang="en-US" dirty="0" err="1" smtClean="0"/>
              <a:t>maximisation</a:t>
            </a:r>
            <a:r>
              <a:rPr lang="en-US" dirty="0" smtClean="0"/>
              <a:t> of welfare of the people.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Tax Policy: Determination of equilibrium rate of tax</a:t>
            </a:r>
            <a:endParaRPr lang="en-US" b="1" dirty="0"/>
          </a:p>
        </p:txBody>
      </p:sp>
      <p:sp>
        <p:nvSpPr>
          <p:cNvPr id="3" name="Content Placeholder 2"/>
          <p:cNvSpPr>
            <a:spLocks noGrp="1"/>
          </p:cNvSpPr>
          <p:nvPr>
            <p:ph idx="1"/>
          </p:nvPr>
        </p:nvSpPr>
        <p:spPr/>
        <p:txBody>
          <a:bodyPr>
            <a:normAutofit lnSpcReduction="10000"/>
          </a:bodyPr>
          <a:lstStyle/>
          <a:p>
            <a:r>
              <a:rPr lang="en-US" dirty="0" smtClean="0"/>
              <a:t>Although tax is a compulsory payment it is always desirable to impose minimum burden upon the tax payers.</a:t>
            </a:r>
          </a:p>
          <a:p>
            <a:r>
              <a:rPr lang="en-US" dirty="0" smtClean="0"/>
              <a:t>Thus, the problem is ‘how the burden of tax should be distributed’ or ‘what should be the principle of equilibrium in the distribution of the burden of tax’.</a:t>
            </a:r>
          </a:p>
          <a:p>
            <a:r>
              <a:rPr lang="en-US" dirty="0" smtClean="0"/>
              <a:t>The above problems can be summed up under ‘Determination of equilibrium rate of tax’.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458200" cy="1325562"/>
          </a:xfrm>
        </p:spPr>
        <p:txBody>
          <a:bodyPr>
            <a:noAutofit/>
          </a:bodyPr>
          <a:lstStyle/>
          <a:p>
            <a:r>
              <a:rPr lang="en-US" sz="3200" b="1" dirty="0" smtClean="0"/>
              <a:t>Determination of equilibrium rate of tax </a:t>
            </a:r>
            <a:br>
              <a:rPr lang="en-US" sz="3200" b="1" dirty="0" smtClean="0"/>
            </a:br>
            <a:r>
              <a:rPr lang="en-US" sz="3200" b="1" dirty="0" smtClean="0"/>
              <a:t>or </a:t>
            </a:r>
            <a:br>
              <a:rPr lang="en-US" sz="3200" b="1" dirty="0" smtClean="0"/>
            </a:br>
            <a:r>
              <a:rPr lang="en-US" sz="3200" b="1" dirty="0" smtClean="0"/>
              <a:t>Equilibrium in the distribution of tax burden</a:t>
            </a:r>
            <a:endParaRPr lang="en-US" sz="3200" b="1" dirty="0"/>
          </a:p>
        </p:txBody>
      </p:sp>
      <p:sp>
        <p:nvSpPr>
          <p:cNvPr id="3" name="Content Placeholder 2"/>
          <p:cNvSpPr>
            <a:spLocks noGrp="1"/>
          </p:cNvSpPr>
          <p:nvPr>
            <p:ph idx="1"/>
          </p:nvPr>
        </p:nvSpPr>
        <p:spPr>
          <a:xfrm>
            <a:off x="228600" y="1752600"/>
            <a:ext cx="8686800" cy="4876800"/>
          </a:xfrm>
        </p:spPr>
        <p:txBody>
          <a:bodyPr>
            <a:normAutofit fontScale="77500" lnSpcReduction="20000"/>
          </a:bodyPr>
          <a:lstStyle/>
          <a:p>
            <a:pPr algn="just">
              <a:buNone/>
            </a:pPr>
            <a:r>
              <a:rPr lang="en-US" dirty="0" smtClean="0"/>
              <a:t>	Problem of equilibrium in the distribution of tax burden can be understood in terms of the following:</a:t>
            </a:r>
          </a:p>
          <a:p>
            <a:pPr marL="1368425" indent="-514350" algn="just">
              <a:buFont typeface="+mj-lt"/>
              <a:buAutoNum type="arabicPeriod"/>
            </a:pPr>
            <a:r>
              <a:rPr lang="en-US" dirty="0" smtClean="0"/>
              <a:t>Aspects (Principles) of equilibrium or equity: Here we shall mention how the term ‘equilibrium’ or ‘equity’ should be viewed. There are two aspects of equity. They are</a:t>
            </a:r>
          </a:p>
          <a:p>
            <a:pPr marL="1368425" indent="55563" algn="just">
              <a:buFont typeface="+mj-lt"/>
              <a:buAutoNum type="alphaLcParenR"/>
            </a:pPr>
            <a:r>
              <a:rPr lang="en-US" dirty="0" smtClean="0"/>
              <a:t>       Horizontal equity</a:t>
            </a:r>
          </a:p>
          <a:p>
            <a:pPr marL="1368425" indent="55563" algn="just">
              <a:buFont typeface="+mj-lt"/>
              <a:buAutoNum type="alphaLcParenR"/>
            </a:pPr>
            <a:r>
              <a:rPr lang="en-US" dirty="0" smtClean="0"/>
              <a:t>       Vertical equity</a:t>
            </a:r>
          </a:p>
          <a:p>
            <a:pPr marL="1368425" indent="-514350" algn="just">
              <a:buAutoNum type="arabicPeriod" startAt="2"/>
            </a:pPr>
            <a:r>
              <a:rPr lang="en-US" dirty="0" smtClean="0"/>
              <a:t>Approaches of Equity: Here we justify equity in distribution of tax burden considering the gain and loss of welfare by the people due to imposition of tax. There are two approaches to equity:</a:t>
            </a:r>
          </a:p>
          <a:p>
            <a:pPr marL="1368425" indent="11113" algn="just">
              <a:buFont typeface="+mj-lt"/>
              <a:buAutoNum type="alphaLcParenR"/>
            </a:pPr>
            <a:r>
              <a:rPr lang="en-US" dirty="0" smtClean="0"/>
              <a:t>	    Benefit approach</a:t>
            </a:r>
          </a:p>
          <a:p>
            <a:pPr marL="1368425" indent="11113" algn="just">
              <a:buFont typeface="+mj-lt"/>
              <a:buAutoNum type="alphaLcParenR"/>
            </a:pPr>
            <a:r>
              <a:rPr lang="en-US" dirty="0" smtClean="0"/>
              <a:t>       Ability to pay approach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Horizontal versus Vertical Equity</a:t>
            </a:r>
            <a:endParaRPr lang="en-US" b="1" dirty="0"/>
          </a:p>
        </p:txBody>
      </p:sp>
      <p:sp>
        <p:nvSpPr>
          <p:cNvPr id="3" name="Content Placeholder 2"/>
          <p:cNvSpPr>
            <a:spLocks noGrp="1"/>
          </p:cNvSpPr>
          <p:nvPr>
            <p:ph idx="1"/>
          </p:nvPr>
        </p:nvSpPr>
        <p:spPr>
          <a:xfrm>
            <a:off x="152400" y="1143000"/>
            <a:ext cx="8763000" cy="5410200"/>
          </a:xfrm>
        </p:spPr>
        <p:txBody>
          <a:bodyPr>
            <a:normAutofit lnSpcReduction="10000"/>
          </a:bodyPr>
          <a:lstStyle/>
          <a:p>
            <a:pPr marL="0" indent="0" algn="just">
              <a:buNone/>
            </a:pPr>
            <a:r>
              <a:rPr lang="en-US" dirty="0" smtClean="0"/>
              <a:t>These two aspects of equity were proposed by J.F. Due.</a:t>
            </a:r>
          </a:p>
          <a:p>
            <a:pPr marL="0" indent="0" algn="just">
              <a:buNone/>
            </a:pPr>
            <a:r>
              <a:rPr lang="en-US" dirty="0" smtClean="0"/>
              <a:t>According to the </a:t>
            </a:r>
            <a:r>
              <a:rPr lang="en-US" dirty="0" smtClean="0">
                <a:solidFill>
                  <a:srgbClr val="C00000"/>
                </a:solidFill>
              </a:rPr>
              <a:t>horizontal equity principle</a:t>
            </a:r>
            <a:r>
              <a:rPr lang="en-US" dirty="0" smtClean="0"/>
              <a:t>, there should be equal tax on people in equal position. That means, people with equal incomes should pay equal tax (if income is taken to be the tax base).</a:t>
            </a:r>
          </a:p>
          <a:p>
            <a:pPr marL="0" indent="0" algn="just">
              <a:buNone/>
            </a:pPr>
            <a:r>
              <a:rPr lang="en-US" dirty="0" smtClean="0">
                <a:solidFill>
                  <a:srgbClr val="C00000"/>
                </a:solidFill>
              </a:rPr>
              <a:t>Principle of vertical equity </a:t>
            </a:r>
            <a:r>
              <a:rPr lang="en-US" dirty="0" smtClean="0"/>
              <a:t>states that there should be unequal tax on people in unequal positions. This means, different rates of tax should be imposed on people with different incomes (if income is taken to be the tax base).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Horizontal versus Vertical Equity</a:t>
            </a:r>
            <a:endParaRPr lang="en-US" b="1" dirty="0"/>
          </a:p>
        </p:txBody>
      </p:sp>
      <p:sp>
        <p:nvSpPr>
          <p:cNvPr id="3" name="Content Placeholder 2"/>
          <p:cNvSpPr>
            <a:spLocks noGrp="1"/>
          </p:cNvSpPr>
          <p:nvPr>
            <p:ph idx="1"/>
          </p:nvPr>
        </p:nvSpPr>
        <p:spPr>
          <a:xfrm>
            <a:off x="152400" y="1143000"/>
            <a:ext cx="8763000" cy="5410200"/>
          </a:xfrm>
        </p:spPr>
        <p:txBody>
          <a:bodyPr>
            <a:normAutofit fontScale="85000" lnSpcReduction="20000"/>
          </a:bodyPr>
          <a:lstStyle/>
          <a:p>
            <a:pPr marL="0" indent="0" algn="just">
              <a:buNone/>
            </a:pPr>
            <a:r>
              <a:rPr lang="en-US" b="1" i="1" dirty="0" smtClean="0">
                <a:solidFill>
                  <a:srgbClr val="C00000"/>
                </a:solidFill>
              </a:rPr>
              <a:t>Problems:</a:t>
            </a:r>
          </a:p>
          <a:p>
            <a:pPr marL="0" indent="0" algn="just">
              <a:buNone/>
            </a:pPr>
            <a:r>
              <a:rPr lang="en-US" dirty="0" smtClean="0">
                <a:solidFill>
                  <a:srgbClr val="C00000"/>
                </a:solidFill>
              </a:rPr>
              <a:t>These principles of equity have certain limitations. </a:t>
            </a:r>
            <a:r>
              <a:rPr lang="en-US" dirty="0" smtClean="0"/>
              <a:t>They are given below:</a:t>
            </a:r>
          </a:p>
          <a:p>
            <a:pPr marL="514350" indent="-514350" algn="just">
              <a:buFont typeface="+mj-lt"/>
              <a:buAutoNum type="alphaLcParenR"/>
            </a:pPr>
            <a:r>
              <a:rPr lang="en-US" dirty="0" smtClean="0"/>
              <a:t>It is difficult to determine what is equal position.</a:t>
            </a:r>
          </a:p>
          <a:p>
            <a:pPr marL="514350" indent="-514350" algn="just">
              <a:buFont typeface="+mj-lt"/>
              <a:buAutoNum type="alphaLcParenR"/>
            </a:pPr>
            <a:r>
              <a:rPr lang="en-US" dirty="0" smtClean="0"/>
              <a:t>Even if it is possible to determine the equal position it is difficult to decide the exact rate of tax.</a:t>
            </a:r>
          </a:p>
          <a:p>
            <a:pPr marL="514350" indent="-514350" algn="just">
              <a:buFont typeface="+mj-lt"/>
              <a:buAutoNum type="alphaLcParenR"/>
            </a:pPr>
            <a:r>
              <a:rPr lang="en-US" dirty="0" smtClean="0"/>
              <a:t>Musgrave and Musgrave view the following:</a:t>
            </a:r>
          </a:p>
          <a:p>
            <a:pPr marL="974725" indent="60325" algn="just">
              <a:buFont typeface="+mj-lt"/>
              <a:buAutoNum type="romanLcPeriod"/>
            </a:pPr>
            <a:r>
              <a:rPr lang="en-US" dirty="0" smtClean="0"/>
              <a:t> Horizontal and vertical equities are nothing but the two sides of the same coin.</a:t>
            </a:r>
          </a:p>
          <a:p>
            <a:pPr marL="974725" indent="60325" algn="just">
              <a:buFont typeface="+mj-lt"/>
              <a:buAutoNum type="romanLcPeriod"/>
            </a:pPr>
            <a:r>
              <a:rPr lang="en-US" dirty="0" smtClean="0"/>
              <a:t>Both principles explain the same principle of equal distribution of burden of tax.</a:t>
            </a:r>
          </a:p>
          <a:p>
            <a:pPr marL="974725" indent="60325" algn="just">
              <a:buFont typeface="+mj-lt"/>
              <a:buAutoNum type="romanLcPeriod"/>
            </a:pPr>
            <a:r>
              <a:rPr lang="en-US" dirty="0" smtClean="0"/>
              <a:t>The concept of horizontal equity is more basic and fundamental and is easy to </a:t>
            </a:r>
            <a:r>
              <a:rPr lang="en-US" dirty="0" err="1" smtClean="0"/>
              <a:t>interprete</a:t>
            </a:r>
            <a:r>
              <a:rPr lang="en-US" dirty="0" smtClean="0"/>
              <a:t>.</a:t>
            </a:r>
          </a:p>
          <a:p>
            <a:pPr marL="514350" indent="-514350" algn="just">
              <a:buNone/>
            </a:pP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639762"/>
          </a:xfrm>
        </p:spPr>
        <p:txBody>
          <a:bodyPr>
            <a:noAutofit/>
          </a:bodyPr>
          <a:lstStyle/>
          <a:p>
            <a:r>
              <a:rPr lang="en-US" sz="3600" b="1" dirty="0" smtClean="0"/>
              <a:t>Benefit Approach &amp; Ability to Pay Approach</a:t>
            </a:r>
            <a:endParaRPr lang="en-US" sz="3600" b="1" dirty="0"/>
          </a:p>
        </p:txBody>
      </p:sp>
      <p:sp>
        <p:nvSpPr>
          <p:cNvPr id="3" name="Content Placeholder 2"/>
          <p:cNvSpPr>
            <a:spLocks noGrp="1"/>
          </p:cNvSpPr>
          <p:nvPr>
            <p:ph idx="1"/>
          </p:nvPr>
        </p:nvSpPr>
        <p:spPr>
          <a:xfrm>
            <a:off x="228600" y="1066800"/>
            <a:ext cx="8686800" cy="5486400"/>
          </a:xfrm>
        </p:spPr>
        <p:txBody>
          <a:bodyPr>
            <a:normAutofit fontScale="92500" lnSpcReduction="20000"/>
          </a:bodyPr>
          <a:lstStyle/>
          <a:p>
            <a:pPr marL="0" indent="0" algn="just">
              <a:buNone/>
            </a:pPr>
            <a:r>
              <a:rPr lang="en-US" dirty="0" smtClean="0"/>
              <a:t>Both the approaches deal with equal distribution of the burden of tax. But, as </a:t>
            </a:r>
            <a:r>
              <a:rPr lang="en-US" dirty="0" err="1" smtClean="0"/>
              <a:t>J.F.Due</a:t>
            </a:r>
            <a:r>
              <a:rPr lang="en-US" dirty="0" smtClean="0"/>
              <a:t> remarked, it is difficult to derive ‘fair share’ of individuals in payment of tax.</a:t>
            </a:r>
          </a:p>
          <a:p>
            <a:pPr marL="514350" indent="-514350" algn="just">
              <a:buFont typeface="+mj-lt"/>
              <a:buAutoNum type="alphaUcPeriod"/>
            </a:pPr>
            <a:r>
              <a:rPr lang="en-US" dirty="0" smtClean="0"/>
              <a:t>Benefit Approach: According to this approach tax should be imposed on the basis of the benefits received by the tax payer from the public services. This principle gives importance to the expenditure side of the budget.</a:t>
            </a:r>
          </a:p>
          <a:p>
            <a:pPr marL="514350" indent="-514350" algn="just">
              <a:buFont typeface="+mj-lt"/>
              <a:buAutoNum type="alphaUcPeriod"/>
            </a:pPr>
            <a:r>
              <a:rPr lang="en-US" dirty="0" smtClean="0"/>
              <a:t>Ability to Pay Approach: This approach states that tax should be imposed on the basis of the ability to pay or the economic capacity to pay of the tax payer. This principle gives importance to the tax side of the budget.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639762"/>
          </a:xfrm>
        </p:spPr>
        <p:txBody>
          <a:bodyPr>
            <a:noAutofit/>
          </a:bodyPr>
          <a:lstStyle/>
          <a:p>
            <a:r>
              <a:rPr lang="en-US" sz="3600" b="1" dirty="0" smtClean="0"/>
              <a:t>Benefit Approach &amp; Ability to Pay Approach</a:t>
            </a:r>
            <a:endParaRPr lang="en-US" sz="3600" b="1" dirty="0"/>
          </a:p>
        </p:txBody>
      </p:sp>
      <p:sp>
        <p:nvSpPr>
          <p:cNvPr id="3" name="Content Placeholder 2"/>
          <p:cNvSpPr>
            <a:spLocks noGrp="1"/>
          </p:cNvSpPr>
          <p:nvPr>
            <p:ph idx="1"/>
          </p:nvPr>
        </p:nvSpPr>
        <p:spPr>
          <a:xfrm>
            <a:off x="228600" y="1066800"/>
            <a:ext cx="8686800" cy="5486400"/>
          </a:xfrm>
        </p:spPr>
        <p:txBody>
          <a:bodyPr>
            <a:normAutofit lnSpcReduction="10000"/>
          </a:bodyPr>
          <a:lstStyle/>
          <a:p>
            <a:pPr marL="514350" indent="-514350" algn="just">
              <a:buFont typeface="+mj-lt"/>
              <a:buAutoNum type="alphaUcPeriod" startAt="3"/>
            </a:pPr>
            <a:r>
              <a:rPr lang="en-US" dirty="0" smtClean="0"/>
              <a:t>Criticism:</a:t>
            </a:r>
          </a:p>
          <a:p>
            <a:pPr marL="514350" indent="-4763" algn="just">
              <a:buFont typeface="+mj-lt"/>
              <a:buAutoNum type="arabicPeriod"/>
            </a:pPr>
            <a:r>
              <a:rPr lang="en-US" dirty="0" smtClean="0"/>
              <a:t>	Neither approach is easy to interpret and implement. In expenditure, it is difficult to determine benefit and also it is difficult to justify. Further, it is difficult to interpret ability to pay.</a:t>
            </a:r>
          </a:p>
          <a:p>
            <a:pPr marL="514350" indent="-4763" algn="just">
              <a:buFont typeface="+mj-lt"/>
              <a:buAutoNum type="arabicPeriod"/>
            </a:pPr>
            <a:r>
              <a:rPr lang="en-US" dirty="0" smtClean="0"/>
              <a:t>Neither approach deals entirely with the tax and expenditure functions of the budget policy.</a:t>
            </a:r>
          </a:p>
          <a:p>
            <a:pPr marL="514350" indent="-4763" algn="just">
              <a:buNone/>
            </a:pPr>
            <a:r>
              <a:rPr lang="en-US" dirty="0" smtClean="0"/>
              <a:t>In spite of all these difficulties and limitations both principles serve as guide to bring equal distribution of income to some extent.</a:t>
            </a:r>
          </a:p>
          <a:p>
            <a:pPr marL="514350" indent="-4763" algn="just">
              <a:buFont typeface="+mj-lt"/>
              <a:buAutoNum type="arabicPeriod"/>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TotalTime>
  <Words>701</Words>
  <Application>Microsoft Office PowerPoint</Application>
  <PresentationFormat>On-screen Show (4:3)</PresentationFormat>
  <Paragraphs>44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Principles of Taxation Part I (Introduction) </vt:lpstr>
      <vt:lpstr>Equilibrium and Distribution of Burden of Tax</vt:lpstr>
      <vt:lpstr>Slide 3</vt:lpstr>
      <vt:lpstr>Tax Policy: Determination of equilibrium rate of tax</vt:lpstr>
      <vt:lpstr>Determination of equilibrium rate of tax  or  Equilibrium in the distribution of tax burden</vt:lpstr>
      <vt:lpstr>Horizontal versus Vertical Equity</vt:lpstr>
      <vt:lpstr>Horizontal versus Vertical Equity</vt:lpstr>
      <vt:lpstr>Benefit Approach &amp; Ability to Pay Approach</vt:lpstr>
      <vt:lpstr>Benefit Approach &amp; Ability to Pay Approach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Ability to Pay Principle</dc:title>
  <dc:creator>Sailee</dc:creator>
  <cp:lastModifiedBy>Sailee</cp:lastModifiedBy>
  <cp:revision>70</cp:revision>
  <dcterms:created xsi:type="dcterms:W3CDTF">2022-01-08T14:32:06Z</dcterms:created>
  <dcterms:modified xsi:type="dcterms:W3CDTF">2023-12-30T13:50:00Z</dcterms:modified>
</cp:coreProperties>
</file>