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5E98FAA-05E3-4BBA-9A28-EB7520A55EE8}" type="datetimeFigureOut">
              <a:rPr lang="en-US" smtClean="0"/>
              <a:pPr/>
              <a:t>9/9/2023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5E98FAA-05E3-4BBA-9A28-EB7520A55EE8}" type="datetimeFigureOut">
              <a:rPr lang="en-US" smtClean="0"/>
              <a:pPr/>
              <a:t>9/9/2023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E98FAA-05E3-4BBA-9A28-EB7520A55EE8}" type="datetimeFigureOut">
              <a:rPr lang="en-US" smtClean="0"/>
              <a:pPr/>
              <a:t>9/9/2023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5E98FAA-05E3-4BBA-9A28-EB7520A55EE8}" type="datetimeFigureOut">
              <a:rPr lang="en-US" smtClean="0"/>
              <a:pPr/>
              <a:t>9/9/2023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5E98FAA-05E3-4BBA-9A28-EB7520A55EE8}" type="datetimeFigureOut">
              <a:rPr lang="en-US" smtClean="0"/>
              <a:pPr/>
              <a:t>9/9/2023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5E98FAA-05E3-4BBA-9A28-EB7520A55EE8}" type="datetimeFigureOut">
              <a:rPr lang="en-US" smtClean="0"/>
              <a:pPr/>
              <a:t>9/9/2023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98FAA-05E3-4BBA-9A28-EB7520A55EE8}" type="datetimeFigureOut">
              <a:rPr lang="en-US" smtClean="0"/>
              <a:pPr/>
              <a:t>9/9/2023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98FAA-05E3-4BBA-9A28-EB7520A55EE8}" type="datetimeFigureOut">
              <a:rPr lang="en-US" smtClean="0"/>
              <a:pPr/>
              <a:t>9/9/2023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98FAA-05E3-4BBA-9A28-EB7520A55EE8}" type="datetimeFigureOut">
              <a:rPr lang="en-US" smtClean="0"/>
              <a:pPr/>
              <a:t>9/9/2023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5E98FAA-05E3-4BBA-9A28-EB7520A55EE8}" type="datetimeFigureOut">
              <a:rPr lang="en-US" smtClean="0"/>
              <a:pPr/>
              <a:t>9/9/2023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5E98FAA-05E3-4BBA-9A28-EB7520A55EE8}" type="datetimeFigureOut">
              <a:rPr lang="en-US" smtClean="0"/>
              <a:pPr/>
              <a:t>9/9/2023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654C442-7ECB-4EF3-B76F-5335C56E133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E98FAA-05E3-4BBA-9A28-EB7520A55EE8}" type="datetimeFigureOut">
              <a:rPr lang="en-US" smtClean="0"/>
              <a:pPr/>
              <a:t>9/9/2023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4C442-7ECB-4EF3-B76F-5335C56E133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785794"/>
            <a:ext cx="7772400" cy="1470025"/>
          </a:xfrm>
        </p:spPr>
        <p:txBody>
          <a:bodyPr/>
          <a:lstStyle/>
          <a:p>
            <a:r>
              <a:rPr lang="en-US" dirty="0" smtClean="0"/>
              <a:t>Golden Rule Level of Capital Accumulation</a:t>
            </a:r>
            <a:endParaRPr lang="en-IN" dirty="0"/>
          </a:p>
        </p:txBody>
      </p:sp>
      <p:sp>
        <p:nvSpPr>
          <p:cNvPr id="3" name="Subtitle 2"/>
          <p:cNvSpPr>
            <a:spLocks noGrp="1"/>
          </p:cNvSpPr>
          <p:nvPr>
            <p:ph type="subTitle" idx="1"/>
          </p:nvPr>
        </p:nvSpPr>
        <p:spPr/>
        <p:txBody>
          <a:bodyPr/>
          <a:lstStyle/>
          <a:p>
            <a:r>
              <a:rPr lang="en-US" dirty="0" smtClean="0"/>
              <a:t>Dr </a:t>
            </a:r>
            <a:r>
              <a:rPr lang="en-US" dirty="0" err="1" smtClean="0"/>
              <a:t>Santosh</a:t>
            </a:r>
            <a:r>
              <a:rPr lang="en-US" dirty="0" smtClean="0"/>
              <a:t> Kumar Meher</a:t>
            </a:r>
          </a:p>
          <a:p>
            <a:r>
              <a:rPr lang="en-US" dirty="0" smtClean="0"/>
              <a:t>Reader in Economics</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7109639"/>
          </a:xfrm>
          <a:prstGeom prst="rect">
            <a:avLst/>
          </a:prstGeom>
          <a:noFill/>
        </p:spPr>
        <p:txBody>
          <a:bodyPr wrap="square" rtlCol="0">
            <a:spAutoFit/>
          </a:bodyPr>
          <a:lstStyle/>
          <a:p>
            <a:pPr algn="just"/>
            <a:r>
              <a:rPr lang="en-US" sz="3600" b="1" dirty="0" smtClean="0"/>
              <a:t>Meaning:</a:t>
            </a:r>
          </a:p>
          <a:p>
            <a:pPr algn="just"/>
            <a:r>
              <a:rPr lang="en-US" sz="3200" dirty="0" smtClean="0"/>
              <a:t>The Solow’s neo-classical model shows how an economy’s rate of saving and the level of investment conjointly determine its steady-state levels of capital and income given the exogenous factors, such as, the rate of growth of labour force and the state of technology of production. In the Solow’s model labour force at a given point of time is given by </a:t>
            </a:r>
            <a:r>
              <a:rPr lang="en-IN" sz="3200" dirty="0" smtClean="0"/>
              <a:t>L</a:t>
            </a:r>
            <a:r>
              <a:rPr lang="en-IN" sz="3200" baseline="-25000" dirty="0" smtClean="0"/>
              <a:t>0</a:t>
            </a:r>
            <a:r>
              <a:rPr lang="en-IN" sz="3200" dirty="0" smtClean="0"/>
              <a:t>e</a:t>
            </a:r>
            <a:r>
              <a:rPr lang="en-IN" sz="3200" baseline="30000" dirty="0" smtClean="0"/>
              <a:t>nt</a:t>
            </a:r>
            <a:r>
              <a:rPr lang="en-US" sz="3200" dirty="0" smtClean="0"/>
              <a:t>, where </a:t>
            </a:r>
            <a:r>
              <a:rPr lang="en-IN" sz="3200" dirty="0" smtClean="0"/>
              <a:t>L</a:t>
            </a:r>
            <a:r>
              <a:rPr lang="en-IN" sz="3200" baseline="-25000" dirty="0" smtClean="0"/>
              <a:t>0</a:t>
            </a:r>
            <a:r>
              <a:rPr lang="en-IN" sz="3200" dirty="0"/>
              <a:t> </a:t>
            </a:r>
            <a:r>
              <a:rPr lang="en-IN" sz="3200" dirty="0" smtClean="0"/>
              <a:t>is the initial labour force and </a:t>
            </a:r>
            <a:r>
              <a:rPr lang="en-IN" sz="3200" dirty="0" err="1" smtClean="0"/>
              <a:t>e</a:t>
            </a:r>
            <a:r>
              <a:rPr lang="en-IN" sz="3200" baseline="30000" dirty="0" err="1" smtClean="0"/>
              <a:t>nt</a:t>
            </a:r>
            <a:r>
              <a:rPr lang="en-IN" sz="3200" baseline="30000" dirty="0" smtClean="0"/>
              <a:t> </a:t>
            </a:r>
            <a:r>
              <a:rPr lang="en-US" sz="3200" dirty="0" smtClean="0"/>
              <a:t>gives the exponential growth of labour force over time period ‘t’ at the annual rate of ‘n’. </a:t>
            </a:r>
            <a:r>
              <a:rPr lang="en-US" sz="3200" dirty="0"/>
              <a:t>T</a:t>
            </a:r>
            <a:r>
              <a:rPr lang="en-US" sz="3200" dirty="0" smtClean="0"/>
              <a:t>he state of technology is defined by the production function f(k). </a:t>
            </a:r>
            <a:endParaRPr lang="en-IN" sz="3200" dirty="0"/>
          </a:p>
          <a:p>
            <a:pPr algn="just"/>
            <a:endParaRPr lang="en-IN"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3970318"/>
          </a:xfrm>
          <a:prstGeom prst="rect">
            <a:avLst/>
          </a:prstGeom>
          <a:noFill/>
        </p:spPr>
        <p:txBody>
          <a:bodyPr wrap="square" rtlCol="0">
            <a:spAutoFit/>
          </a:bodyPr>
          <a:lstStyle/>
          <a:p>
            <a:pPr algn="just"/>
            <a:r>
              <a:rPr lang="en-US" sz="3600" dirty="0" smtClean="0"/>
              <a:t>Solow’s model clearly states that the steady state growth can be achieved with a variable capital-labour ratio under perfectly competitive conditions. </a:t>
            </a:r>
            <a:endParaRPr lang="en-US" sz="3600" dirty="0"/>
          </a:p>
          <a:p>
            <a:pPr algn="just"/>
            <a:r>
              <a:rPr lang="en-US" sz="3600" dirty="0" smtClean="0"/>
              <a:t>For Solow, higher is the saving ratio higher is the investment and higher is the level of steady state growth.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5632311"/>
          </a:xfrm>
          <a:prstGeom prst="rect">
            <a:avLst/>
          </a:prstGeom>
          <a:noFill/>
        </p:spPr>
        <p:txBody>
          <a:bodyPr wrap="square" rtlCol="0">
            <a:spAutoFit/>
          </a:bodyPr>
          <a:lstStyle/>
          <a:p>
            <a:pPr algn="just"/>
            <a:r>
              <a:rPr lang="en-US" sz="3600" dirty="0" smtClean="0"/>
              <a:t>But, higher rate of saving is not always desirable. In a modern welfare state, higher level of welfare is the ultimate goal. A higher level of welfare can be ensured by achieving a higher level of consumption and an improved standard of living of the people. So, every society has to take decision regarding the level of optimal consumption and the optimal level of saving (capital formation). </a:t>
            </a:r>
            <a:endParaRPr lang="en-IN" sz="3600" dirty="0" smtClean="0"/>
          </a:p>
          <a:p>
            <a:pPr algn="just"/>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6001643"/>
          </a:xfrm>
          <a:prstGeom prst="rect">
            <a:avLst/>
          </a:prstGeom>
          <a:noFill/>
        </p:spPr>
        <p:txBody>
          <a:bodyPr wrap="square" rtlCol="0">
            <a:spAutoFit/>
          </a:bodyPr>
          <a:lstStyle/>
          <a:p>
            <a:pPr algn="just"/>
            <a:r>
              <a:rPr lang="en-US" sz="3200" dirty="0" smtClean="0"/>
              <a:t>Thus, pushing the level of savings to higher level needs proper care. If, in an extreme situation, an economy saves its entire income, there is no consumption, and consequently the level of economic welfare will fall. The question here is ‘What is the optimal level of savings or capital so that the economic well-being of the society is </a:t>
            </a:r>
            <a:r>
              <a:rPr lang="en-US" sz="3200" dirty="0" err="1" smtClean="0"/>
              <a:t>maximised</a:t>
            </a:r>
            <a:r>
              <a:rPr lang="en-US" sz="3200" dirty="0" smtClean="0"/>
              <a:t>?’. The proponents of the alternative model argue that consumption rather than saving or capital accumulation is the measure of welfare. For them, saving is not end in itself, but is a means to an end. </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6494085"/>
          </a:xfrm>
          <a:prstGeom prst="rect">
            <a:avLst/>
          </a:prstGeom>
          <a:noFill/>
        </p:spPr>
        <p:txBody>
          <a:bodyPr wrap="square" rtlCol="0">
            <a:spAutoFit/>
          </a:bodyPr>
          <a:lstStyle/>
          <a:p>
            <a:pPr algn="just"/>
            <a:r>
              <a:rPr lang="en-US" sz="3200" dirty="0" smtClean="0"/>
              <a:t>Once the savings rate is determined the steady state can be determined by the policy makers following the Solow’s model. But, if the objective of the policy makers is to </a:t>
            </a:r>
            <a:r>
              <a:rPr lang="en-US" sz="3200" dirty="0" err="1" smtClean="0"/>
              <a:t>maximise</a:t>
            </a:r>
            <a:r>
              <a:rPr lang="en-US" sz="3200" dirty="0" smtClean="0"/>
              <a:t> social welfare, it is right to choose the steady state with the highest level of consumption.</a:t>
            </a:r>
          </a:p>
          <a:p>
            <a:pPr algn="just"/>
            <a:r>
              <a:rPr lang="en-US" sz="3200" dirty="0" smtClean="0"/>
              <a:t>The steady-state value of ‘k’, which </a:t>
            </a:r>
            <a:r>
              <a:rPr lang="en-US" sz="3200" dirty="0" err="1" smtClean="0"/>
              <a:t>maximises</a:t>
            </a:r>
            <a:r>
              <a:rPr lang="en-US" sz="3200" dirty="0" smtClean="0"/>
              <a:t> </a:t>
            </a:r>
            <a:r>
              <a:rPr lang="en-US" sz="3200" dirty="0" err="1" smtClean="0"/>
              <a:t>conumption</a:t>
            </a:r>
            <a:r>
              <a:rPr lang="en-US" sz="3200" dirty="0" smtClean="0"/>
              <a:t> per worker is called the ‘Golden Rule Level of Capital’. The term ‘Golden Rule Level of Capital’ was first coined by Edmund Phelps and is denoted by </a:t>
            </a:r>
            <a:r>
              <a:rPr lang="en-IN" sz="3200" dirty="0" smtClean="0"/>
              <a:t>K</a:t>
            </a:r>
            <a:r>
              <a:rPr lang="en-IN" sz="3200" baseline="30000" dirty="0" smtClean="0"/>
              <a:t>*</a:t>
            </a:r>
            <a:r>
              <a:rPr lang="en-IN" sz="3200" baseline="-25000" dirty="0" smtClean="0"/>
              <a:t>g.</a:t>
            </a:r>
          </a:p>
          <a:p>
            <a:pPr algn="just"/>
            <a:endParaRPr lang="en-IN" sz="3200" dirty="0"/>
          </a:p>
          <a:p>
            <a:pPr algn="just"/>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7478970"/>
          </a:xfrm>
          <a:prstGeom prst="rect">
            <a:avLst/>
          </a:prstGeom>
          <a:noFill/>
        </p:spPr>
        <p:txBody>
          <a:bodyPr wrap="square" rtlCol="0">
            <a:spAutoFit/>
          </a:bodyPr>
          <a:lstStyle/>
          <a:p>
            <a:pPr algn="just"/>
            <a:r>
              <a:rPr lang="en-US" sz="2800" b="1" dirty="0" smtClean="0"/>
              <a:t>Determination of Golden Rule Level of Capital Accumulation</a:t>
            </a:r>
          </a:p>
          <a:p>
            <a:pPr algn="just"/>
            <a:r>
              <a:rPr lang="en-US" sz="2800" dirty="0" smtClean="0"/>
              <a:t>In order to ascertain whether the economy is at the Golden Rule level, we have to determine first the steady-state consumption per worker. Then we can find out which steady state provides the maximum consumption per worker.</a:t>
            </a:r>
          </a:p>
          <a:p>
            <a:pPr algn="just"/>
            <a:r>
              <a:rPr lang="en-US" sz="2800" dirty="0" smtClean="0"/>
              <a:t>National Income Accounting identity shows that at equilibrium level C=Y – I</a:t>
            </a:r>
          </a:p>
          <a:p>
            <a:pPr algn="just"/>
            <a:r>
              <a:rPr lang="en-US" sz="2800" dirty="0" smtClean="0"/>
              <a:t>Or,  C/L = Y/L – I/L</a:t>
            </a:r>
          </a:p>
          <a:p>
            <a:pPr algn="just"/>
            <a:r>
              <a:rPr lang="en-US" sz="2800" dirty="0" smtClean="0"/>
              <a:t>Or,    c =y – I</a:t>
            </a:r>
          </a:p>
          <a:p>
            <a:pPr algn="just"/>
            <a:r>
              <a:rPr lang="en-US" sz="2800" dirty="0" smtClean="0"/>
              <a:t>Hence, for finding steady-state consumption, we have to substitute steady-state values for output and investment. Steady-state output per worker is </a:t>
            </a:r>
            <a:r>
              <a:rPr lang="en-IN" sz="2800" dirty="0" smtClean="0"/>
              <a:t>f(k</a:t>
            </a:r>
            <a:r>
              <a:rPr lang="en-IN" sz="2800" baseline="30000" dirty="0" smtClean="0"/>
              <a:t>*</a:t>
            </a:r>
            <a:r>
              <a:rPr lang="en-IN" sz="2800" dirty="0" smtClean="0"/>
              <a:t>) , where k</a:t>
            </a:r>
            <a:r>
              <a:rPr lang="en-IN" sz="2800" baseline="30000" dirty="0" smtClean="0"/>
              <a:t>* </a:t>
            </a:r>
            <a:r>
              <a:rPr lang="en-IN" sz="2800" dirty="0" smtClean="0"/>
              <a:t>r y is the steady state capital stock per worker.</a:t>
            </a:r>
          </a:p>
          <a:p>
            <a:pPr algn="just"/>
            <a:endParaRPr lang="en-US" sz="2800" dirty="0" smtClean="0"/>
          </a:p>
          <a:p>
            <a:pPr algn="just"/>
            <a:endParaRPr lang="en-US" sz="3200"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85725" cy="34290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85725" cy="3429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6986528"/>
          </a:xfrm>
          <a:prstGeom prst="rect">
            <a:avLst/>
          </a:prstGeom>
          <a:noFill/>
        </p:spPr>
        <p:txBody>
          <a:bodyPr wrap="square" rtlCol="0">
            <a:spAutoFit/>
          </a:bodyPr>
          <a:lstStyle/>
          <a:p>
            <a:pPr algn="just"/>
            <a:r>
              <a:rPr lang="en-US" sz="3200" dirty="0" smtClean="0"/>
              <a:t>Moreover, in a steady-state, since capital stock is not changing, investment is equal to depreciation. If we substitute </a:t>
            </a:r>
            <a:r>
              <a:rPr lang="en-IN" sz="3200" dirty="0" smtClean="0"/>
              <a:t>f(k</a:t>
            </a:r>
            <a:r>
              <a:rPr lang="en-IN" sz="3200" baseline="30000" dirty="0" smtClean="0"/>
              <a:t>*</a:t>
            </a:r>
            <a:r>
              <a:rPr lang="en-IN" sz="3200" dirty="0" smtClean="0"/>
              <a:t>)</a:t>
            </a:r>
            <a:r>
              <a:rPr lang="en-US" sz="3200" dirty="0" smtClean="0"/>
              <a:t> for y </a:t>
            </a:r>
            <a:r>
              <a:rPr lang="en-IN" sz="3200" dirty="0" smtClean="0"/>
              <a:t>and δ k</a:t>
            </a:r>
            <a:r>
              <a:rPr lang="en-IN" sz="3200" baseline="30000" dirty="0" smtClean="0"/>
              <a:t>*</a:t>
            </a:r>
            <a:r>
              <a:rPr lang="en-IN" sz="3200" dirty="0" smtClean="0"/>
              <a:t> </a:t>
            </a:r>
            <a:r>
              <a:rPr lang="en-US" sz="3200" dirty="0" smtClean="0"/>
              <a:t>for </a:t>
            </a:r>
            <a:r>
              <a:rPr lang="en-US" sz="3200" dirty="0" err="1" smtClean="0"/>
              <a:t>i</a:t>
            </a:r>
            <a:r>
              <a:rPr lang="en-US" sz="3200" dirty="0" smtClean="0"/>
              <a:t>, we can express steady-state consumption per worker as       		</a:t>
            </a:r>
            <a:r>
              <a:rPr lang="en-IN" sz="3200" dirty="0" smtClean="0"/>
              <a:t>c</a:t>
            </a:r>
            <a:r>
              <a:rPr lang="en-IN" sz="3200" baseline="30000" dirty="0" smtClean="0"/>
              <a:t>*</a:t>
            </a:r>
            <a:r>
              <a:rPr lang="en-IN" sz="3200" dirty="0" smtClean="0"/>
              <a:t> = f(k</a:t>
            </a:r>
            <a:r>
              <a:rPr lang="en-IN" sz="3200" baseline="30000" dirty="0" smtClean="0"/>
              <a:t>*</a:t>
            </a:r>
            <a:r>
              <a:rPr lang="en-IN" sz="3200" dirty="0" smtClean="0"/>
              <a:t>) - δ k</a:t>
            </a:r>
            <a:r>
              <a:rPr lang="en-IN" sz="3200" baseline="30000" dirty="0" smtClean="0"/>
              <a:t>* </a:t>
            </a:r>
          </a:p>
          <a:p>
            <a:pPr algn="just"/>
            <a:r>
              <a:rPr lang="en-US" sz="3200" baseline="30000" dirty="0" smtClean="0"/>
              <a:t> </a:t>
            </a:r>
            <a:r>
              <a:rPr lang="en-US" sz="3200" dirty="0" smtClean="0"/>
              <a:t> This equation suggests that the steady-state consumption is what is left of steady-state output after making provision for steady-state depreciation.</a:t>
            </a:r>
          </a:p>
          <a:p>
            <a:pPr algn="just"/>
            <a:r>
              <a:rPr lang="en-US" sz="3200" dirty="0" smtClean="0"/>
              <a:t>But, increase in steady-state capital has two effects: one, it means more output; and the other, more capital means more output must be used to replace worn-out capital. </a:t>
            </a:r>
            <a:endParaRPr lang="en-IN" sz="3200" dirty="0" smtClean="0"/>
          </a:p>
          <a:p>
            <a:pPr algn="just"/>
            <a:endParaRPr lang="en-US" sz="3200"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85725" cy="34290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027"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85725" cy="3429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1"/>
            <a:ext cx="8643998" cy="584775"/>
          </a:xfrm>
          <a:prstGeom prst="rect">
            <a:avLst/>
          </a:prstGeom>
          <a:noFill/>
        </p:spPr>
        <p:txBody>
          <a:bodyPr wrap="square" rtlCol="0">
            <a:spAutoFit/>
          </a:bodyPr>
          <a:lstStyle/>
          <a:p>
            <a:pPr algn="just"/>
            <a:endParaRPr lang="en-US" sz="3200"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cxnSp>
        <p:nvCxnSpPr>
          <p:cNvPr id="9" name="Straight Connector 8"/>
          <p:cNvCxnSpPr/>
          <p:nvPr/>
        </p:nvCxnSpPr>
        <p:spPr>
          <a:xfrm rot="5400000">
            <a:off x="-1393073" y="2964653"/>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928662" y="5286388"/>
            <a:ext cx="6715172" cy="71438"/>
          </a:xfrm>
          <a:prstGeom prst="line">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928662" y="1071546"/>
            <a:ext cx="6286544" cy="428628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15274389">
            <a:off x="3249791" y="-97019"/>
            <a:ext cx="4752131" cy="9619888"/>
          </a:xfrm>
          <a:prstGeom prst="arc">
            <a:avLst>
              <a:gd name="adj1" fmla="val 16617639"/>
              <a:gd name="adj2" fmla="val 2962320"/>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21" name="Straight Connector 20"/>
          <p:cNvCxnSpPr/>
          <p:nvPr/>
        </p:nvCxnSpPr>
        <p:spPr>
          <a:xfrm flipV="1">
            <a:off x="1285852" y="2571744"/>
            <a:ext cx="2500330" cy="1857388"/>
          </a:xfrm>
          <a:prstGeom prst="line">
            <a:avLst/>
          </a:prstGeom>
          <a:ln w="38100">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rot="16200000">
            <a:off x="-1000164" y="3422929"/>
            <a:ext cx="2928958" cy="369332"/>
          </a:xfrm>
          <a:prstGeom prst="rect">
            <a:avLst/>
          </a:prstGeom>
          <a:noFill/>
        </p:spPr>
        <p:txBody>
          <a:bodyPr wrap="square" rtlCol="0">
            <a:spAutoFit/>
          </a:bodyPr>
          <a:lstStyle/>
          <a:p>
            <a:r>
              <a:rPr lang="en-US" b="1" dirty="0" smtClean="0"/>
              <a:t>Steady-state</a:t>
            </a:r>
            <a:r>
              <a:rPr lang="en-US" dirty="0" smtClean="0"/>
              <a:t> </a:t>
            </a:r>
            <a:r>
              <a:rPr lang="en-US" b="1" dirty="0" smtClean="0"/>
              <a:t>output</a:t>
            </a:r>
            <a:r>
              <a:rPr lang="en-US" dirty="0" smtClean="0"/>
              <a:t> (</a:t>
            </a:r>
            <a:endParaRPr lang="en-IN" dirty="0"/>
          </a:p>
        </p:txBody>
      </p:sp>
      <p:sp>
        <p:nvSpPr>
          <p:cNvPr id="28" name="TextBox 27"/>
          <p:cNvSpPr txBox="1"/>
          <p:nvPr/>
        </p:nvSpPr>
        <p:spPr>
          <a:xfrm rot="16200000">
            <a:off x="-1136969" y="3208615"/>
            <a:ext cx="3786214" cy="369332"/>
          </a:xfrm>
          <a:prstGeom prst="rect">
            <a:avLst/>
          </a:prstGeom>
          <a:noFill/>
        </p:spPr>
        <p:txBody>
          <a:bodyPr wrap="square" rtlCol="0">
            <a:spAutoFit/>
          </a:bodyPr>
          <a:lstStyle/>
          <a:p>
            <a:r>
              <a:rPr lang="en-US" b="1" dirty="0" smtClean="0"/>
              <a:t>Steady-state</a:t>
            </a:r>
            <a:r>
              <a:rPr lang="en-US" dirty="0" smtClean="0"/>
              <a:t> </a:t>
            </a:r>
            <a:r>
              <a:rPr lang="en-US" b="1" dirty="0" smtClean="0"/>
              <a:t>depreciation</a:t>
            </a:r>
            <a:r>
              <a:rPr lang="en-US" dirty="0" smtClean="0"/>
              <a:t>  (</a:t>
            </a:r>
            <a:endParaRPr lang="en-IN" dirty="0"/>
          </a:p>
        </p:txBody>
      </p:sp>
      <p:sp>
        <p:nvSpPr>
          <p:cNvPr id="30" name="TextBox 29"/>
          <p:cNvSpPr txBox="1"/>
          <p:nvPr/>
        </p:nvSpPr>
        <p:spPr>
          <a:xfrm>
            <a:off x="857224" y="5715016"/>
            <a:ext cx="1714512" cy="923330"/>
          </a:xfrm>
          <a:prstGeom prst="rect">
            <a:avLst/>
          </a:prstGeom>
          <a:noFill/>
        </p:spPr>
        <p:txBody>
          <a:bodyPr wrap="square" rtlCol="0">
            <a:spAutoFit/>
          </a:bodyPr>
          <a:lstStyle/>
          <a:p>
            <a:r>
              <a:rPr lang="en-US" dirty="0" smtClean="0"/>
              <a:t>Increase in steady-state capital</a:t>
            </a:r>
            <a:endParaRPr lang="en-IN" dirty="0"/>
          </a:p>
        </p:txBody>
      </p:sp>
      <p:sp>
        <p:nvSpPr>
          <p:cNvPr id="31" name="TextBox 30"/>
          <p:cNvSpPr txBox="1"/>
          <p:nvPr/>
        </p:nvSpPr>
        <p:spPr>
          <a:xfrm>
            <a:off x="2571736" y="5786454"/>
            <a:ext cx="2643206" cy="646331"/>
          </a:xfrm>
          <a:prstGeom prst="rect">
            <a:avLst/>
          </a:prstGeom>
          <a:noFill/>
        </p:spPr>
        <p:txBody>
          <a:bodyPr wrap="square" rtlCol="0">
            <a:spAutoFit/>
          </a:bodyPr>
          <a:lstStyle/>
          <a:p>
            <a:r>
              <a:rPr lang="en-US" dirty="0" smtClean="0"/>
              <a:t>Decrease in steady-state capital</a:t>
            </a:r>
            <a:endParaRPr lang="en-IN" dirty="0"/>
          </a:p>
        </p:txBody>
      </p:sp>
      <p:sp>
        <p:nvSpPr>
          <p:cNvPr id="32" name="TextBox 31"/>
          <p:cNvSpPr txBox="1"/>
          <p:nvPr/>
        </p:nvSpPr>
        <p:spPr>
          <a:xfrm>
            <a:off x="5857884" y="5380672"/>
            <a:ext cx="3286116" cy="369332"/>
          </a:xfrm>
          <a:prstGeom prst="rect">
            <a:avLst/>
          </a:prstGeom>
          <a:noFill/>
        </p:spPr>
        <p:txBody>
          <a:bodyPr wrap="square" rtlCol="0">
            <a:spAutoFit/>
          </a:bodyPr>
          <a:lstStyle/>
          <a:p>
            <a:r>
              <a:rPr lang="en-US" b="1" dirty="0" smtClean="0"/>
              <a:t>Steady-state capital per worker</a:t>
            </a:r>
            <a:endParaRPr lang="en-IN" b="1" dirty="0"/>
          </a:p>
        </p:txBody>
      </p:sp>
      <p:sp>
        <p:nvSpPr>
          <p:cNvPr id="33" name="TextBox 32"/>
          <p:cNvSpPr txBox="1"/>
          <p:nvPr/>
        </p:nvSpPr>
        <p:spPr>
          <a:xfrm>
            <a:off x="5286380" y="1857364"/>
            <a:ext cx="357190" cy="369332"/>
          </a:xfrm>
          <a:prstGeom prst="rect">
            <a:avLst/>
          </a:prstGeom>
          <a:noFill/>
        </p:spPr>
        <p:txBody>
          <a:bodyPr wrap="square" rtlCol="0">
            <a:spAutoFit/>
          </a:bodyPr>
          <a:lstStyle/>
          <a:p>
            <a:r>
              <a:rPr lang="en-US" dirty="0" smtClean="0"/>
              <a:t>G</a:t>
            </a:r>
            <a:endParaRPr lang="en-IN" dirty="0"/>
          </a:p>
        </p:txBody>
      </p:sp>
      <p:sp>
        <p:nvSpPr>
          <p:cNvPr id="34" name="Left Brace 33"/>
          <p:cNvSpPr/>
          <p:nvPr/>
        </p:nvSpPr>
        <p:spPr>
          <a:xfrm rot="16200000">
            <a:off x="1535885" y="4893479"/>
            <a:ext cx="214314" cy="1285884"/>
          </a:xfrm>
          <a:prstGeom prst="lef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35" name="Straight Connector 34"/>
          <p:cNvCxnSpPr/>
          <p:nvPr/>
        </p:nvCxnSpPr>
        <p:spPr>
          <a:xfrm rot="5400000">
            <a:off x="1500166" y="4500570"/>
            <a:ext cx="1714512" cy="1588"/>
          </a:xfrm>
          <a:prstGeom prst="line">
            <a:avLst/>
          </a:prstGeom>
          <a:ln w="38100">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39" name="Left Brace 38"/>
          <p:cNvSpPr/>
          <p:nvPr/>
        </p:nvSpPr>
        <p:spPr>
          <a:xfrm rot="5400000" flipH="1">
            <a:off x="3750463" y="4107661"/>
            <a:ext cx="285752" cy="2928958"/>
          </a:xfrm>
          <a:prstGeom prst="leftBrace">
            <a:avLst>
              <a:gd name="adj1" fmla="val 833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40" name="Straight Connector 39"/>
          <p:cNvCxnSpPr/>
          <p:nvPr/>
        </p:nvCxnSpPr>
        <p:spPr>
          <a:xfrm rot="5400000">
            <a:off x="3929852" y="3856834"/>
            <a:ext cx="3000396" cy="1588"/>
          </a:xfrm>
          <a:prstGeom prst="line">
            <a:avLst/>
          </a:prstGeom>
          <a:ln w="38100">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935325" y="587701"/>
            <a:ext cx="3786214" cy="461665"/>
          </a:xfrm>
          <a:prstGeom prst="rect">
            <a:avLst/>
          </a:prstGeom>
          <a:noFill/>
        </p:spPr>
        <p:txBody>
          <a:bodyPr wrap="square" rtlCol="0">
            <a:spAutoFit/>
          </a:bodyPr>
          <a:lstStyle/>
          <a:p>
            <a:r>
              <a:rPr lang="en-US" sz="2400" b="1" dirty="0" smtClean="0">
                <a:solidFill>
                  <a:srgbClr val="FF0000"/>
                </a:solidFill>
              </a:rPr>
              <a:t>Steady-state Consumption</a:t>
            </a:r>
            <a:endParaRPr lang="en-IN" sz="2400" b="1" dirty="0">
              <a:solidFill>
                <a:srgbClr val="FF0000"/>
              </a:solidFill>
            </a:endParaRPr>
          </a:p>
        </p:txBody>
      </p:sp>
      <p:sp>
        <p:nvSpPr>
          <p:cNvPr id="47" name="TextBox 46"/>
          <p:cNvSpPr txBox="1"/>
          <p:nvPr/>
        </p:nvSpPr>
        <p:spPr>
          <a:xfrm>
            <a:off x="7572396" y="1857364"/>
            <a:ext cx="1071570" cy="369332"/>
          </a:xfrm>
          <a:prstGeom prst="rect">
            <a:avLst/>
          </a:prstGeom>
          <a:noFill/>
        </p:spPr>
        <p:txBody>
          <a:bodyPr wrap="square" rtlCol="0">
            <a:spAutoFit/>
          </a:bodyPr>
          <a:lstStyle/>
          <a:p>
            <a:r>
              <a:rPr lang="en-US" dirty="0" smtClean="0"/>
              <a:t>F(  )</a:t>
            </a:r>
            <a:endParaRPr lang="en-IN" dirty="0"/>
          </a:p>
        </p:txBody>
      </p:sp>
      <p:sp>
        <p:nvSpPr>
          <p:cNvPr id="48" name="TextBox 47"/>
          <p:cNvSpPr txBox="1"/>
          <p:nvPr/>
        </p:nvSpPr>
        <p:spPr>
          <a:xfrm rot="19733051">
            <a:off x="7233551" y="464598"/>
            <a:ext cx="1071570" cy="369332"/>
          </a:xfrm>
          <a:prstGeom prst="rect">
            <a:avLst/>
          </a:prstGeom>
          <a:noFill/>
        </p:spPr>
        <p:txBody>
          <a:bodyPr wrap="square" rtlCol="0">
            <a:spAutoFit/>
          </a:bodyPr>
          <a:lstStyle/>
          <a:p>
            <a:r>
              <a:rPr lang="en-US" dirty="0" smtClean="0"/>
              <a:t>F(  )</a:t>
            </a:r>
            <a:endParaRPr lang="en-IN" dirty="0"/>
          </a:p>
        </p:txBody>
      </p:sp>
      <p:sp>
        <p:nvSpPr>
          <p:cNvPr id="49" name="TextBox 48"/>
          <p:cNvSpPr txBox="1"/>
          <p:nvPr/>
        </p:nvSpPr>
        <p:spPr>
          <a:xfrm>
            <a:off x="2143108" y="3143248"/>
            <a:ext cx="357190" cy="369332"/>
          </a:xfrm>
          <a:prstGeom prst="rect">
            <a:avLst/>
          </a:prstGeom>
          <a:noFill/>
        </p:spPr>
        <p:txBody>
          <a:bodyPr wrap="square" rtlCol="0">
            <a:spAutoFit/>
          </a:bodyPr>
          <a:lstStyle/>
          <a:p>
            <a:r>
              <a:rPr lang="en-US" dirty="0" smtClean="0"/>
              <a:t>F</a:t>
            </a:r>
            <a:endParaRPr lang="en-IN" dirty="0"/>
          </a:p>
        </p:txBody>
      </p:sp>
      <p:sp>
        <p:nvSpPr>
          <p:cNvPr id="50" name="TextBox 49"/>
          <p:cNvSpPr txBox="1"/>
          <p:nvPr/>
        </p:nvSpPr>
        <p:spPr>
          <a:xfrm>
            <a:off x="2428860" y="4357694"/>
            <a:ext cx="357190" cy="369332"/>
          </a:xfrm>
          <a:prstGeom prst="rect">
            <a:avLst/>
          </a:prstGeom>
          <a:noFill/>
        </p:spPr>
        <p:txBody>
          <a:bodyPr wrap="square" rtlCol="0">
            <a:spAutoFit/>
          </a:bodyPr>
          <a:lstStyle/>
          <a:p>
            <a:r>
              <a:rPr lang="en-US" dirty="0" smtClean="0"/>
              <a:t>E</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626</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Golden Rule Level of Capital Accumulation</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Golden Rule Level of Capital Accumulation</dc:title>
  <dc:creator>Spandana</dc:creator>
  <cp:lastModifiedBy>Spandana</cp:lastModifiedBy>
  <cp:revision>18</cp:revision>
  <dcterms:created xsi:type="dcterms:W3CDTF">2023-09-08T14:33:26Z</dcterms:created>
  <dcterms:modified xsi:type="dcterms:W3CDTF">2023-09-09T18:28:47Z</dcterms:modified>
</cp:coreProperties>
</file>