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69" d="100"/>
          <a:sy n="69" d="100"/>
        </p:scale>
        <p:origin x="-133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santoshmeher.eco@yahoo.com</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792FEA2-B125-4BA1-9E90-0D24680D60FE}" type="datetimeFigureOut">
              <a:rPr lang="en-US" smtClean="0"/>
              <a:pPr/>
              <a:t>7/31/2020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1BC9F53-D4D2-445A-946B-FA7DEC5F8532}" type="slidenum">
              <a:rPr lang="en-US" smtClean="0"/>
              <a:pPr/>
              <a:t>‹#›</a:t>
            </a:fld>
            <a:endParaRPr lang="en-US"/>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santoshmeher.eco@yahoo.com</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4D1E3A-CED7-44E9-BE34-374DE4F60B99}" type="datetimeFigureOut">
              <a:rPr lang="en-US" smtClean="0"/>
              <a:pPr/>
              <a:t>7/31/2020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045663-8B97-4069-974C-F0AD0289036F}" type="slidenum">
              <a:rPr lang="en-US" smtClean="0"/>
              <a:pPr/>
              <a:t>‹#›</a:t>
            </a:fld>
            <a:endParaRPr lang="en-US"/>
          </a:p>
        </p:txBody>
      </p:sp>
    </p:spTree>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Header Placeholder 4"/>
          <p:cNvSpPr>
            <a:spLocks noGrp="1"/>
          </p:cNvSpPr>
          <p:nvPr>
            <p:ph type="hdr" sz="quarter" idx="11"/>
          </p:nvPr>
        </p:nvSpPr>
        <p:spPr/>
        <p:txBody>
          <a:bodyPr/>
          <a:lstStyle/>
          <a:p>
            <a:r>
              <a:rPr lang="en-US" smtClean="0"/>
              <a:t>santoshmeher.eco@yahoo.com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santoshmeher.eco@yahoo.com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
            </a:r>
            <a:endParaRPr lang="en-US" dirty="0"/>
          </a:p>
        </p:txBody>
      </p:sp>
      <p:sp>
        <p:nvSpPr>
          <p:cNvPr id="4" name="Header Placeholder 3"/>
          <p:cNvSpPr>
            <a:spLocks noGrp="1"/>
          </p:cNvSpPr>
          <p:nvPr>
            <p:ph type="hdr" sz="quarter" idx="10"/>
          </p:nvPr>
        </p:nvSpPr>
        <p:spPr/>
        <p:txBody>
          <a:bodyPr/>
          <a:lstStyle/>
          <a:p>
            <a:r>
              <a:rPr lang="en-US" smtClean="0"/>
              <a:t>santoshmeher.eco@yahoo.com</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19364CA-0559-46F9-AEB2-5EE3583A0133}" type="datetime9">
              <a:rPr lang="en-US" smtClean="0"/>
              <a:pPr/>
              <a:t>7/31/2020 11:58:26 AM</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de-DE" smtClean="0"/>
              <a:t>Dr. Santosh Kumar Meher         santoshmeher.eco@yahoo.com</a:t>
            </a: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2535CA7-CAC9-4846-BB1F-7D15BC8341A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D3F2D8F-9E64-4003-AD9B-E793FC173F7C}" type="datetime9">
              <a:rPr lang="en-US" smtClean="0"/>
              <a:pPr/>
              <a:t>7/31/2020 11:58:26 AM</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2535CA7-CAC9-4846-BB1F-7D15BC8341AF}"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1CE8296-2D45-4DA4-B84D-1346BBB614D5}" type="datetime9">
              <a:rPr lang="en-US" smtClean="0"/>
              <a:pPr/>
              <a:t>7/31/2020 11:58:26 AM</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2535CA7-CAC9-4846-BB1F-7D15BC8341AF}" type="slidenum">
              <a:rPr lang="en-US" smtClean="0"/>
              <a:pPr/>
              <a:t>‹#›</a:t>
            </a:fld>
            <a:endParaRPr lang="en-US"/>
          </a:p>
        </p:txBody>
      </p:sp>
      <p:sp>
        <p:nvSpPr>
          <p:cNvPr id="14" name="Footer Placeholder 13"/>
          <p:cNvSpPr>
            <a:spLocks noGrp="1"/>
          </p:cNvSpPr>
          <p:nvPr>
            <p:ph type="ftr" sz="quarter" idx="12"/>
          </p:nvPr>
        </p:nvSpPr>
        <p:spPr/>
        <p:txBody>
          <a:bodyPr/>
          <a:lstStyle/>
          <a:p>
            <a:r>
              <a:rPr lang="de-DE" smtClean="0"/>
              <a:t>Dr. Santosh Kumar Meher         santoshmeher.eco@yahoo.com</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106D295-E7E1-4184-8C7B-F87AFB0B760D}" type="datetime9">
              <a:rPr lang="en-US" smtClean="0"/>
              <a:pPr/>
              <a:t>7/31/2020 11:58:26 AM</a:t>
            </a:fld>
            <a:endParaRPr lang="en-US"/>
          </a:p>
        </p:txBody>
      </p:sp>
      <p:sp>
        <p:nvSpPr>
          <p:cNvPr id="10" name="Slide Number Placeholder 9"/>
          <p:cNvSpPr>
            <a:spLocks noGrp="1"/>
          </p:cNvSpPr>
          <p:nvPr>
            <p:ph type="sldNum" sz="quarter" idx="16"/>
          </p:nvPr>
        </p:nvSpPr>
        <p:spPr/>
        <p:txBody>
          <a:bodyPr rtlCol="0"/>
          <a:lstStyle/>
          <a:p>
            <a:fld id="{42535CA7-CAC9-4846-BB1F-7D15BC8341AF}" type="slidenum">
              <a:rPr lang="en-US" smtClean="0"/>
              <a:pPr/>
              <a:t>‹#›</a:t>
            </a:fld>
            <a:endParaRPr lang="en-US"/>
          </a:p>
        </p:txBody>
      </p:sp>
      <p:sp>
        <p:nvSpPr>
          <p:cNvPr id="12" name="Footer Placeholder 11"/>
          <p:cNvSpPr>
            <a:spLocks noGrp="1"/>
          </p:cNvSpPr>
          <p:nvPr>
            <p:ph type="ftr" sz="quarter" idx="17"/>
          </p:nvPr>
        </p:nvSpPr>
        <p:spPr/>
        <p:txBody>
          <a:bodyPr rtlCol="0"/>
          <a:lstStyle/>
          <a:p>
            <a:r>
              <a:rPr lang="de-DE" smtClean="0"/>
              <a:t>Dr. Santosh Kumar Meher         santoshmeher.eco@yahoo.com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D63508E-398A-47E0-AD6F-63B0615E2A77}" type="datetime9">
              <a:rPr lang="en-US" smtClean="0"/>
              <a:pPr/>
              <a:t>7/31/2020 11:58:26 AM</a:t>
            </a:fld>
            <a:endParaRPr lang="en-US"/>
          </a:p>
        </p:txBody>
      </p:sp>
      <p:sp>
        <p:nvSpPr>
          <p:cNvPr id="12" name="Slide Number Placeholder 11"/>
          <p:cNvSpPr>
            <a:spLocks noGrp="1"/>
          </p:cNvSpPr>
          <p:nvPr>
            <p:ph type="sldNum" sz="quarter" idx="16"/>
          </p:nvPr>
        </p:nvSpPr>
        <p:spPr/>
        <p:txBody>
          <a:bodyPr rtlCol="0"/>
          <a:lstStyle/>
          <a:p>
            <a:fld id="{42535CA7-CAC9-4846-BB1F-7D15BC8341AF}" type="slidenum">
              <a:rPr lang="en-US" smtClean="0"/>
              <a:pPr/>
              <a:t>‹#›</a:t>
            </a:fld>
            <a:endParaRPr lang="en-US"/>
          </a:p>
        </p:txBody>
      </p:sp>
      <p:sp>
        <p:nvSpPr>
          <p:cNvPr id="14" name="Footer Placeholder 13"/>
          <p:cNvSpPr>
            <a:spLocks noGrp="1"/>
          </p:cNvSpPr>
          <p:nvPr>
            <p:ph type="ftr" sz="quarter" idx="17"/>
          </p:nvPr>
        </p:nvSpPr>
        <p:spPr/>
        <p:txBody>
          <a:bodyPr rtlCol="0"/>
          <a:lstStyle/>
          <a:p>
            <a:r>
              <a:rPr lang="de-DE" smtClean="0"/>
              <a:t>Dr. Santosh Kumar Meher         santoshmeher.eco@yahoo.com</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739791-03B1-4FBB-835D-027742D62C51}" type="datetime9">
              <a:rPr lang="en-US" smtClean="0"/>
              <a:pPr/>
              <a:t>7/31/2020 11:58:26 AM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535CA7-CAC9-4846-BB1F-7D15BC8341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C3BC97-E27E-4BB8-930D-607B98079B09}" type="datetime9">
              <a:rPr lang="en-US" smtClean="0"/>
              <a:pPr/>
              <a:t>7/31/2020 11:58:26 AM</a:t>
            </a:fld>
            <a:endParaRPr lang="en-US"/>
          </a:p>
        </p:txBody>
      </p:sp>
      <p:sp>
        <p:nvSpPr>
          <p:cNvPr id="3" name="Footer Placeholder 2"/>
          <p:cNvSpPr>
            <a:spLocks noGrp="1"/>
          </p:cNvSpPr>
          <p:nvPr>
            <p:ph type="ftr" sz="quarter" idx="11"/>
          </p:nvPr>
        </p:nvSpPr>
        <p:spPr/>
        <p:txBody>
          <a:bodyPr/>
          <a:lstStyle/>
          <a:p>
            <a:r>
              <a:rPr lang="de-DE" smtClean="0"/>
              <a:t>Dr. Santosh Kumar Meher         santoshmeher.eco@yahoo.com</a:t>
            </a: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42535CA7-CAC9-4846-BB1F-7D15BC8341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B847F9E-DD60-44DF-876B-D74BFB6A55C6}" type="datetime9">
              <a:rPr lang="en-US" smtClean="0"/>
              <a:pPr/>
              <a:t>7/31/2020 11:58:26 AM</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2535CA7-CAC9-4846-BB1F-7D15BC8341AF}"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4689FB4-19A4-4EA8-A9F0-B3B4416F656E}" type="datetime9">
              <a:rPr lang="en-US" smtClean="0"/>
              <a:pPr/>
              <a:t>7/31/2020 11:58:26 AM</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2535CA7-CAC9-4846-BB1F-7D15BC8341AF}"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r>
              <a:rPr lang="de-DE" smtClean="0"/>
              <a:t>Dr. Santosh Kumar Meher         santoshmeher.eco@yahoo.com</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ED9374-1DC1-446B-9008-5C0297F200DA}" type="datetime9">
              <a:rPr lang="en-US" smtClean="0"/>
              <a:pPr/>
              <a:t>7/31/2020 11:58:26 AM</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42535CA7-CAC9-4846-BB1F-7D15BC8341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87B55AF-F6DB-4C8E-B29A-BDB64237A1D9}" type="datetime9">
              <a:rPr lang="en-US" smtClean="0"/>
              <a:pPr/>
              <a:t>7/31/2020 11:58:26 AM</a:t>
            </a:fld>
            <a:endParaRPr lang="en-US"/>
          </a:p>
        </p:txBody>
      </p:sp>
      <p:sp>
        <p:nvSpPr>
          <p:cNvPr id="5" name="Footer Placeholder 4"/>
          <p:cNvSpPr>
            <a:spLocks noGrp="1"/>
          </p:cNvSpPr>
          <p:nvPr>
            <p:ph type="ftr" sz="quarter" idx="11"/>
          </p:nvPr>
        </p:nvSpPr>
        <p:spPr>
          <a:xfrm>
            <a:off x="457201" y="6248207"/>
            <a:ext cx="5573483" cy="365125"/>
          </a:xfrm>
        </p:spPr>
        <p:txBody>
          <a:bodyPr/>
          <a:lstStyle/>
          <a:p>
            <a:r>
              <a:rPr lang="de-DE" smtClean="0"/>
              <a:t>Dr. Santosh Kumar Meher         santoshmeher.eco@yahoo.com</a:t>
            </a: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42535CA7-CAC9-4846-BB1F-7D15BC8341A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2E93C6-B384-4BF7-95B6-426CD1A80CBF}" type="datetime9">
              <a:rPr lang="en-US" smtClean="0"/>
              <a:pPr/>
              <a:t>7/31/2020 11:58:26 AM</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de-DE" smtClean="0"/>
              <a:t>Dr. Santosh Kumar Meher         santoshmeher.eco@yahoo.com</a:t>
            </a: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2535CA7-CAC9-4846-BB1F-7D15BC8341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Economic Development:</a:t>
            </a:r>
            <a:br>
              <a:rPr lang="en-US" dirty="0" smtClean="0"/>
            </a:br>
            <a:r>
              <a:rPr lang="en-US" dirty="0" smtClean="0"/>
              <a:t>Indicators</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Santosh</a:t>
            </a:r>
            <a:r>
              <a:rPr lang="en-US" dirty="0" smtClean="0"/>
              <a:t> Kumar </a:t>
            </a:r>
            <a:r>
              <a:rPr lang="en-US" dirty="0" err="1" smtClean="0"/>
              <a:t>Meher</a:t>
            </a:r>
            <a:endParaRPr lang="en-US" dirty="0"/>
          </a:p>
        </p:txBody>
      </p:sp>
      <p:sp>
        <p:nvSpPr>
          <p:cNvPr id="4" name="Date Placeholder 3"/>
          <p:cNvSpPr>
            <a:spLocks noGrp="1"/>
          </p:cNvSpPr>
          <p:nvPr>
            <p:ph type="dt" sz="half" idx="10"/>
          </p:nvPr>
        </p:nvSpPr>
        <p:spPr/>
        <p:txBody>
          <a:bodyPr/>
          <a:lstStyle/>
          <a:p>
            <a:fld id="{A120B814-41FD-48B7-859A-4662B97F050D}" type="datetime9">
              <a:rPr lang="en-US" smtClean="0"/>
              <a:pPr/>
              <a:t>7/31/2020 11:58:26 AM</a:t>
            </a:fld>
            <a:endParaRPr lang="en-US"/>
          </a:p>
        </p:txBody>
      </p:sp>
      <p:sp>
        <p:nvSpPr>
          <p:cNvPr id="5" name="Slide Number Placeholder 4"/>
          <p:cNvSpPr>
            <a:spLocks noGrp="1"/>
          </p:cNvSpPr>
          <p:nvPr>
            <p:ph type="sldNum" sz="quarter" idx="12"/>
          </p:nvPr>
        </p:nvSpPr>
        <p:spPr/>
        <p:txBody>
          <a:bodyPr/>
          <a:lstStyle/>
          <a:p>
            <a:fld id="{42535CA7-CAC9-4846-BB1F-7D15BC8341AF}" type="slidenum">
              <a:rPr lang="en-US" smtClean="0"/>
              <a:pPr/>
              <a:t>1</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Economic Development: Indicators</a:t>
            </a:r>
            <a:endParaRPr lang="en-US" dirty="0"/>
          </a:p>
        </p:txBody>
      </p:sp>
      <p:sp>
        <p:nvSpPr>
          <p:cNvPr id="4" name="Date Placeholder 3"/>
          <p:cNvSpPr>
            <a:spLocks noGrp="1"/>
          </p:cNvSpPr>
          <p:nvPr>
            <p:ph type="dt" sz="half" idx="10"/>
          </p:nvPr>
        </p:nvSpPr>
        <p:spPr/>
        <p:txBody>
          <a:bodyPr/>
          <a:lstStyle/>
          <a:p>
            <a:fld id="{023DF4B7-A21F-49E0-85B1-A8DAC022A583}" type="datetime9">
              <a:rPr lang="en-US" smtClean="0"/>
              <a:pPr/>
              <a:t>7/31/2020 11:58:28 AM</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normAutofit fontScale="85000" lnSpcReduction="20000"/>
          </a:bodyPr>
          <a:lstStyle/>
          <a:p>
            <a:fld id="{42535CA7-CAC9-4846-BB1F-7D15BC8341AF}" type="slidenum">
              <a:rPr lang="en-US" smtClean="0"/>
              <a:pPr/>
              <a:t>2</a:t>
            </a:fld>
            <a:endParaRPr lang="en-US"/>
          </a:p>
        </p:txBody>
      </p:sp>
      <p:sp>
        <p:nvSpPr>
          <p:cNvPr id="3" name="Content Placeholder 2"/>
          <p:cNvSpPr>
            <a:spLocks noGrp="1"/>
          </p:cNvSpPr>
          <p:nvPr>
            <p:ph sz="quarter" idx="1"/>
          </p:nvPr>
        </p:nvSpPr>
        <p:spPr>
          <a:xfrm>
            <a:off x="457200" y="1447800"/>
            <a:ext cx="8229600" cy="4953000"/>
          </a:xfrm>
        </p:spPr>
        <p:txBody>
          <a:bodyPr>
            <a:normAutofit fontScale="77500" lnSpcReduction="20000"/>
          </a:bodyPr>
          <a:lstStyle/>
          <a:p>
            <a:r>
              <a:rPr lang="en-US" dirty="0" smtClean="0"/>
              <a:t>Economic development is a multi-dimensional phenomenon. It is a complex issue and no single indicator can be appropriate to measure it.</a:t>
            </a:r>
          </a:p>
          <a:p>
            <a:r>
              <a:rPr lang="en-US" dirty="0" smtClean="0"/>
              <a:t>Economists, from time to time, have suggested several indicators to assess development. As such, unanimity in acceptance of a single indicator is absent.</a:t>
            </a:r>
          </a:p>
          <a:p>
            <a:r>
              <a:rPr lang="en-US" dirty="0" smtClean="0"/>
              <a:t>While earlier focus was on the quantity dimension, i.e., assessing development in terms of quantitative change in income, the later economists oriented their approach giving emphasis on non-material aspects, i.e., economic welfare.</a:t>
            </a:r>
          </a:p>
          <a:p>
            <a:r>
              <a:rPr lang="en-US" dirty="0" smtClean="0"/>
              <a:t>The recent literature focuses on meeting basic needs, better quality of life and healthy human development parameters.</a:t>
            </a:r>
          </a:p>
          <a:p>
            <a:r>
              <a:rPr lang="en-US" dirty="0" smtClean="0"/>
              <a:t>Most recently UNDP has come up with a </a:t>
            </a:r>
            <a:r>
              <a:rPr lang="en-US" u="sng" dirty="0" smtClean="0">
                <a:solidFill>
                  <a:srgbClr val="FF0000"/>
                </a:solidFill>
              </a:rPr>
              <a:t>statistic </a:t>
            </a:r>
            <a:r>
              <a:rPr lang="en-US" u="sng" dirty="0" smtClean="0">
                <a:solidFill>
                  <a:srgbClr val="FF0000"/>
                </a:solidFill>
              </a:rPr>
              <a:t>composite index </a:t>
            </a:r>
            <a:r>
              <a:rPr lang="en-US" dirty="0" smtClean="0"/>
              <a:t>called </a:t>
            </a:r>
            <a:r>
              <a:rPr lang="en-US" i="1" u="sng" dirty="0" smtClean="0">
                <a:solidFill>
                  <a:srgbClr val="FF0000"/>
                </a:solidFill>
              </a:rPr>
              <a:t>Human Development Index </a:t>
            </a:r>
            <a:r>
              <a:rPr lang="en-US" dirty="0" smtClean="0"/>
              <a:t>and has been using it to calculate and compare development across countries.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a:t>
            </a:r>
            <a:endParaRPr lang="en-US" dirty="0"/>
          </a:p>
        </p:txBody>
      </p:sp>
      <p:sp>
        <p:nvSpPr>
          <p:cNvPr id="4" name="Date Placeholder 3"/>
          <p:cNvSpPr>
            <a:spLocks noGrp="1"/>
          </p:cNvSpPr>
          <p:nvPr>
            <p:ph type="dt" sz="half" idx="10"/>
          </p:nvPr>
        </p:nvSpPr>
        <p:spPr/>
        <p:txBody>
          <a:bodyPr/>
          <a:lstStyle/>
          <a:p>
            <a:fld id="{CBBA0F84-E775-4F8B-AB61-E1F8AD62E215}" type="datetime9">
              <a:rPr lang="en-US" smtClean="0"/>
              <a:pPr/>
              <a:t>7/31/2020 12:32:06 PM</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normAutofit fontScale="85000" lnSpcReduction="20000"/>
          </a:bodyPr>
          <a:lstStyle/>
          <a:p>
            <a:fld id="{42535CA7-CAC9-4846-BB1F-7D15BC8341AF}" type="slidenum">
              <a:rPr lang="en-US" smtClean="0"/>
              <a:pPr/>
              <a:t>3</a:t>
            </a:fld>
            <a:endParaRPr lang="en-US"/>
          </a:p>
        </p:txBody>
      </p:sp>
      <p:sp>
        <p:nvSpPr>
          <p:cNvPr id="3" name="Content Placeholder 2"/>
          <p:cNvSpPr>
            <a:spLocks noGrp="1"/>
          </p:cNvSpPr>
          <p:nvPr>
            <p:ph sz="quarter" idx="1"/>
          </p:nvPr>
        </p:nvSpPr>
        <p:spPr/>
        <p:txBody>
          <a:bodyPr>
            <a:normAutofit lnSpcReduction="10000"/>
          </a:bodyPr>
          <a:lstStyle/>
          <a:p>
            <a:pPr marL="514350" indent="-514350">
              <a:buNone/>
            </a:pPr>
            <a:r>
              <a:rPr lang="en-US" dirty="0"/>
              <a:t>	</a:t>
            </a:r>
            <a:r>
              <a:rPr lang="en-US" dirty="0" smtClean="0"/>
              <a:t>Following are the indicators of economic development as suggested by economists from time to time.</a:t>
            </a:r>
          </a:p>
          <a:p>
            <a:pPr marL="514350" indent="-514350">
              <a:buNone/>
            </a:pPr>
            <a:r>
              <a:rPr lang="en-US" dirty="0"/>
              <a:t>	</a:t>
            </a:r>
            <a:r>
              <a:rPr lang="en-US" dirty="0" smtClean="0"/>
              <a:t>1. National Income (N.I.)</a:t>
            </a:r>
          </a:p>
          <a:p>
            <a:pPr marL="514350" indent="-514350">
              <a:buNone/>
            </a:pPr>
            <a:r>
              <a:rPr lang="en-US" dirty="0"/>
              <a:t>	</a:t>
            </a:r>
            <a:r>
              <a:rPr lang="en-US" dirty="0" smtClean="0"/>
              <a:t>2. Real Per Capita Income (Real PCI)</a:t>
            </a:r>
          </a:p>
          <a:p>
            <a:pPr marL="514350" indent="-514350">
              <a:buNone/>
            </a:pPr>
            <a:r>
              <a:rPr lang="en-US" dirty="0"/>
              <a:t>	</a:t>
            </a:r>
            <a:r>
              <a:rPr lang="en-US" dirty="0" smtClean="0"/>
              <a:t>3. Economic Welfare</a:t>
            </a:r>
          </a:p>
          <a:p>
            <a:pPr marL="514350" indent="-514350">
              <a:buNone/>
            </a:pPr>
            <a:r>
              <a:rPr lang="en-US" dirty="0"/>
              <a:t>	</a:t>
            </a:r>
            <a:r>
              <a:rPr lang="en-US" dirty="0" smtClean="0"/>
              <a:t>4. Basic Needs Approach</a:t>
            </a:r>
          </a:p>
          <a:p>
            <a:pPr marL="514350" indent="-514350">
              <a:buNone/>
            </a:pPr>
            <a:r>
              <a:rPr lang="en-US" dirty="0"/>
              <a:t>	</a:t>
            </a:r>
            <a:r>
              <a:rPr lang="en-US" dirty="0" smtClean="0"/>
              <a:t>5. Quality of Life Index (PQLI)</a:t>
            </a:r>
          </a:p>
          <a:p>
            <a:pPr marL="514350" indent="-514350">
              <a:buNone/>
            </a:pPr>
            <a:r>
              <a:rPr lang="en-US" dirty="0"/>
              <a:t>	</a:t>
            </a:r>
            <a:r>
              <a:rPr lang="en-US" dirty="0" smtClean="0"/>
              <a:t>6. Human Development Index (HDI)</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457200"/>
          </a:xfrm>
        </p:spPr>
        <p:txBody>
          <a:bodyPr>
            <a:normAutofit fontScale="90000"/>
          </a:bodyPr>
          <a:lstStyle/>
          <a:p>
            <a:pPr algn="ctr"/>
            <a:r>
              <a:rPr lang="en-US" dirty="0" smtClean="0"/>
              <a:t>Indicators: </a:t>
            </a:r>
            <a:r>
              <a:rPr lang="en-US" i="1" dirty="0" smtClean="0"/>
              <a:t>National Income</a:t>
            </a:r>
            <a:endParaRPr lang="en-US" dirty="0"/>
          </a:p>
        </p:txBody>
      </p:sp>
      <p:sp>
        <p:nvSpPr>
          <p:cNvPr id="3" name="Date Placeholder 2"/>
          <p:cNvSpPr>
            <a:spLocks noGrp="1"/>
          </p:cNvSpPr>
          <p:nvPr>
            <p:ph type="dt" sz="half" idx="10"/>
          </p:nvPr>
        </p:nvSpPr>
        <p:spPr/>
        <p:txBody>
          <a:bodyPr/>
          <a:lstStyle/>
          <a:p>
            <a:fld id="{70F03BB7-F19E-49FF-A5F3-85112C8F07E6}" type="datetime9">
              <a:rPr lang="en-US" smtClean="0"/>
              <a:pPr/>
              <a:t>7/31/2020 12:27:28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4</a:t>
            </a:fld>
            <a:endParaRPr lang="en-US"/>
          </a:p>
        </p:txBody>
      </p:sp>
      <p:sp>
        <p:nvSpPr>
          <p:cNvPr id="6" name="Content Placeholder 5"/>
          <p:cNvSpPr>
            <a:spLocks noGrp="1"/>
          </p:cNvSpPr>
          <p:nvPr>
            <p:ph sz="quarter" idx="1"/>
          </p:nvPr>
        </p:nvSpPr>
        <p:spPr>
          <a:xfrm>
            <a:off x="228600" y="838200"/>
            <a:ext cx="8537448" cy="5638800"/>
          </a:xfrm>
        </p:spPr>
        <p:txBody>
          <a:bodyPr>
            <a:normAutofit fontScale="70000" lnSpcReduction="20000"/>
          </a:bodyPr>
          <a:lstStyle/>
          <a:p>
            <a:pPr>
              <a:buNone/>
            </a:pPr>
            <a:r>
              <a:rPr lang="en-US" b="1" dirty="0" smtClean="0"/>
              <a:t>National Income as an indicator of development:</a:t>
            </a:r>
          </a:p>
          <a:p>
            <a:pPr marL="0" indent="0">
              <a:buNone/>
            </a:pPr>
            <a:r>
              <a:rPr lang="en-US" dirty="0" smtClean="0"/>
              <a:t>To some, increase in national income of a country is the indicator of development. By national income they mean the Net National Product deflated at market prices or Real national income. This is the NNP at factor costs. </a:t>
            </a:r>
          </a:p>
          <a:p>
            <a:pPr marL="0" indent="0">
              <a:buNone/>
            </a:pPr>
            <a:r>
              <a:rPr lang="en-US" dirty="0" smtClean="0"/>
              <a:t>An increase in NNP</a:t>
            </a:r>
            <a:r>
              <a:rPr lang="en-US" sz="1500" dirty="0" smtClean="0"/>
              <a:t>FC </a:t>
            </a:r>
            <a:r>
              <a:rPr lang="en-US" sz="2800" dirty="0" smtClean="0"/>
              <a:t> is definitely a good indicator to judge improvement. But it alone cannot tell about the development in true sense</a:t>
            </a:r>
            <a:r>
              <a:rPr lang="en-US" sz="2800" dirty="0" smtClean="0">
                <a:solidFill>
                  <a:srgbClr val="FF0000"/>
                </a:solidFill>
              </a:rPr>
              <a:t>. It cannot be said with certainty that the economic welfare of the country has improved consequent upon the increase in national income.</a:t>
            </a:r>
            <a:r>
              <a:rPr lang="en-US" sz="2800" dirty="0" smtClean="0"/>
              <a:t> Economic welfare implies </a:t>
            </a:r>
          </a:p>
          <a:p>
            <a:pPr marL="404813" indent="-404813">
              <a:buAutoNum type="romanLcPeriod"/>
            </a:pPr>
            <a:r>
              <a:rPr lang="en-US" sz="2800" dirty="0" smtClean="0"/>
              <a:t>Equal distribution of income,</a:t>
            </a:r>
          </a:p>
          <a:p>
            <a:pPr marL="400050" indent="-400050">
              <a:buAutoNum type="romanLcPeriod"/>
            </a:pPr>
            <a:r>
              <a:rPr lang="en-US" sz="2800" dirty="0" smtClean="0"/>
              <a:t>Equal access to opportunities</a:t>
            </a:r>
          </a:p>
          <a:p>
            <a:pPr marL="400050" indent="-400050">
              <a:buAutoNum type="romanLcPeriod"/>
            </a:pPr>
            <a:r>
              <a:rPr lang="en-US" sz="2800" dirty="0" smtClean="0"/>
              <a:t>Freedom and justice</a:t>
            </a:r>
          </a:p>
          <a:p>
            <a:pPr marL="400050" indent="-400050">
              <a:buAutoNum type="romanLcPeriod"/>
            </a:pPr>
            <a:r>
              <a:rPr lang="en-US" sz="2800" dirty="0" smtClean="0"/>
              <a:t>Removal of poverty and deprivation</a:t>
            </a:r>
          </a:p>
          <a:p>
            <a:pPr marL="400050" indent="-400050">
              <a:buNone/>
            </a:pPr>
            <a:r>
              <a:rPr lang="en-US" sz="2800" dirty="0" smtClean="0"/>
              <a:t>	If all these goals are simultaneously achieved with the increase in national income then it can be said that development has taken place. But the modern States are mixed economies and the developments taking place in the countries reveal that capital rules everywhere. Concentration of capital with a few invokes several inefficiencies in the functioning of the economy, i.e., in the allocation of country’s resources in Pareto sense.</a:t>
            </a:r>
            <a:endParaRPr lang="en-US" sz="15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Indicators: Real Per Capita Income</a:t>
            </a:r>
            <a:endParaRPr lang="en-US" dirty="0"/>
          </a:p>
        </p:txBody>
      </p:sp>
      <p:sp>
        <p:nvSpPr>
          <p:cNvPr id="3" name="Date Placeholder 2"/>
          <p:cNvSpPr>
            <a:spLocks noGrp="1"/>
          </p:cNvSpPr>
          <p:nvPr>
            <p:ph type="dt" sz="half" idx="10"/>
          </p:nvPr>
        </p:nvSpPr>
        <p:spPr/>
        <p:txBody>
          <a:bodyPr/>
          <a:lstStyle/>
          <a:p>
            <a:fld id="{43AD0448-3021-4CE0-B7F2-A9C305C47365}" type="datetime9">
              <a:rPr lang="en-US" smtClean="0"/>
              <a:pPr/>
              <a:t>7/31/2020 12:27:28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5</a:t>
            </a:fld>
            <a:endParaRPr lang="en-US"/>
          </a:p>
        </p:txBody>
      </p:sp>
      <p:sp>
        <p:nvSpPr>
          <p:cNvPr id="6" name="Content Placeholder 5"/>
          <p:cNvSpPr>
            <a:spLocks noGrp="1"/>
          </p:cNvSpPr>
          <p:nvPr>
            <p:ph sz="quarter" idx="1"/>
          </p:nvPr>
        </p:nvSpPr>
        <p:spPr/>
        <p:txBody>
          <a:bodyPr>
            <a:normAutofit fontScale="55000" lnSpcReduction="20000"/>
          </a:bodyPr>
          <a:lstStyle/>
          <a:p>
            <a:pPr marL="0" indent="0">
              <a:buNone/>
            </a:pPr>
            <a:r>
              <a:rPr lang="en-US" sz="2800" dirty="0" smtClean="0"/>
              <a:t>Real Per Capita Income as an indicator of development:</a:t>
            </a:r>
          </a:p>
          <a:p>
            <a:pPr marL="0" indent="0">
              <a:buNone/>
            </a:pPr>
            <a:r>
              <a:rPr lang="en-US" sz="2800" dirty="0" smtClean="0"/>
              <a:t>Some economists view that national income at constant prices (=base year prices) should be used to study the relationship between national income and welfare. National Income at constant prices is the NNP</a:t>
            </a:r>
            <a:r>
              <a:rPr lang="en-US" sz="1800" dirty="0" smtClean="0"/>
              <a:t>FC. </a:t>
            </a:r>
            <a:r>
              <a:rPr lang="en-US" sz="2800" dirty="0" smtClean="0"/>
              <a:t> It is the Real National Income and a change in NNP</a:t>
            </a:r>
            <a:r>
              <a:rPr lang="en-US" sz="1800" dirty="0" smtClean="0"/>
              <a:t>FC </a:t>
            </a:r>
            <a:r>
              <a:rPr lang="en-US" sz="2800" dirty="0" smtClean="0"/>
              <a:t> shows change in level of physical production. Real Per Capita Income is calculated by dividing the Real National Income by the population of the country in the particular year. </a:t>
            </a:r>
          </a:p>
          <a:p>
            <a:pPr marL="0" indent="0">
              <a:buNone/>
            </a:pPr>
            <a:r>
              <a:rPr lang="en-US" sz="2800" dirty="0" smtClean="0"/>
              <a:t>This indicator of economic development has been questioned by many economists. Some of the arguments raised are as follows:</a:t>
            </a:r>
          </a:p>
          <a:p>
            <a:pPr marL="514350" indent="-514350">
              <a:buAutoNum type="arabicPeriod"/>
            </a:pPr>
            <a:r>
              <a:rPr lang="en-US" sz="2800" dirty="0" smtClean="0"/>
              <a:t>An improvement in real national income per capita does not necessarily mean that the quality of life of the people has improved. This is because ‘money alone cannot buy everything’.</a:t>
            </a:r>
          </a:p>
          <a:p>
            <a:pPr marL="514350" indent="-514350">
              <a:buAutoNum type="arabicPeriod"/>
            </a:pPr>
            <a:r>
              <a:rPr lang="en-US" sz="2800" dirty="0" smtClean="0"/>
              <a:t>Increase in real national income (  ), though, shows increase in physical volume of production or output, it may or may not lead to increase in productive capacity. Many economists have recognized role and importance of increase in productive capacity in country’s growth.</a:t>
            </a:r>
          </a:p>
          <a:p>
            <a:pPr marL="514350" indent="-514350">
              <a:buAutoNum type="arabicPeriod"/>
            </a:pPr>
            <a:r>
              <a:rPr lang="en-US" sz="2800" dirty="0" smtClean="0"/>
              <a:t>This indicator does not take in to consideration the population growth in the country concerned.</a:t>
            </a:r>
          </a:p>
          <a:p>
            <a:pPr marL="514350" indent="-514350">
              <a:buAutoNum type="arabicPeriod"/>
            </a:pPr>
            <a:r>
              <a:rPr lang="en-US" sz="2800" dirty="0" smtClean="0"/>
              <a:t>This indicator also does not take cognizance of the human development issues.</a:t>
            </a:r>
          </a:p>
          <a:p>
            <a:pPr marL="514350" indent="-514350">
              <a:buAutoNum type="arabicPeriod"/>
            </a:pPr>
            <a:r>
              <a:rPr lang="en-US" sz="2800" dirty="0" smtClean="0"/>
              <a:t>Moreover, there are statistical error and bias in calculation of real national income.</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Economic Welfare</a:t>
            </a:r>
            <a:endParaRPr lang="en-US" dirty="0"/>
          </a:p>
        </p:txBody>
      </p:sp>
      <p:sp>
        <p:nvSpPr>
          <p:cNvPr id="3" name="Date Placeholder 2"/>
          <p:cNvSpPr>
            <a:spLocks noGrp="1"/>
          </p:cNvSpPr>
          <p:nvPr>
            <p:ph type="dt" sz="half" idx="10"/>
          </p:nvPr>
        </p:nvSpPr>
        <p:spPr/>
        <p:txBody>
          <a:bodyPr/>
          <a:lstStyle/>
          <a:p>
            <a:fld id="{89BC7A84-AA81-4C4E-B0B1-F2926712209D}" type="datetime9">
              <a:rPr lang="en-US" smtClean="0"/>
              <a:pPr/>
              <a:t>7/31/2020 12:32:03 PM</a:t>
            </a:fld>
            <a:endParaRPr lang="en-US"/>
          </a:p>
        </p:txBody>
      </p:sp>
      <p:sp>
        <p:nvSpPr>
          <p:cNvPr id="4" name="Footer Placeholder 3"/>
          <p:cNvSpPr>
            <a:spLocks noGrp="1"/>
          </p:cNvSpPr>
          <p:nvPr>
            <p:ph type="ftr" sz="quarter" idx="11"/>
          </p:nvPr>
        </p:nvSpPr>
        <p:spPr/>
        <p:txBody>
          <a:bodyPr/>
          <a:lstStyle/>
          <a:p>
            <a:r>
              <a:rPr lang="de-DE" dirty="0" smtClean="0"/>
              <a:t>Dr. Santosh Kumar Meher         santoshmeher.eco@yahoo.com</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6</a:t>
            </a:fld>
            <a:endParaRPr lang="en-US"/>
          </a:p>
        </p:txBody>
      </p:sp>
      <p:sp>
        <p:nvSpPr>
          <p:cNvPr id="6" name="Content Placeholder 5"/>
          <p:cNvSpPr>
            <a:spLocks noGrp="1"/>
          </p:cNvSpPr>
          <p:nvPr>
            <p:ph sz="quarter" idx="1"/>
          </p:nvPr>
        </p:nvSpPr>
        <p:spPr/>
        <p:txBody>
          <a:bodyPr>
            <a:normAutofit fontScale="92500" lnSpcReduction="10000"/>
          </a:bodyPr>
          <a:lstStyle/>
          <a:p>
            <a:pPr>
              <a:buNone/>
            </a:pPr>
            <a:r>
              <a:rPr lang="en-US" dirty="0" smtClean="0"/>
              <a:t>Economic Welfare as an indicator of development:</a:t>
            </a:r>
          </a:p>
          <a:p>
            <a:pPr marL="0" indent="0">
              <a:buNone/>
            </a:pPr>
            <a:r>
              <a:rPr lang="en-US" dirty="0" smtClean="0"/>
              <a:t>Economic welfare of a country is expressed not in terms of what is produced and in how much quantity. It is very often cited as quantity-neutral.  It is expressed in terms of how it is produced and how the national cake (real national income) is distributed. Thus, it involves value judgment and is the subject matter of normative analysis in discussion of development. The concept of economic welfare puts emphasis on distributive justice, social costs of production (externalities), level of utilization of resources, etc.</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Basic Needs Approach</a:t>
            </a:r>
            <a:endParaRPr lang="en-US" dirty="0"/>
          </a:p>
        </p:txBody>
      </p:sp>
      <p:sp>
        <p:nvSpPr>
          <p:cNvPr id="3" name="Date Placeholder 2"/>
          <p:cNvSpPr>
            <a:spLocks noGrp="1"/>
          </p:cNvSpPr>
          <p:nvPr>
            <p:ph type="dt" sz="half" idx="10"/>
          </p:nvPr>
        </p:nvSpPr>
        <p:spPr/>
        <p:txBody>
          <a:bodyPr/>
          <a:lstStyle/>
          <a:p>
            <a:fld id="{26B8B7C3-133C-4EC1-B608-A51014246793}" type="datetime9">
              <a:rPr lang="en-US" smtClean="0"/>
              <a:pPr/>
              <a:t>7/31/2020 12:35:24 PM</a:t>
            </a:fld>
            <a:endParaRPr lang="en-US" dirty="0"/>
          </a:p>
        </p:txBody>
      </p:sp>
      <p:sp>
        <p:nvSpPr>
          <p:cNvPr id="4" name="Footer Placeholder 3"/>
          <p:cNvSpPr>
            <a:spLocks noGrp="1"/>
          </p:cNvSpPr>
          <p:nvPr>
            <p:ph type="ftr" sz="quarter" idx="11"/>
          </p:nvPr>
        </p:nvSpPr>
        <p:spPr/>
        <p:txBody>
          <a:bodyPr/>
          <a:lstStyle/>
          <a:p>
            <a:r>
              <a:rPr lang="de-DE" dirty="0" smtClean="0"/>
              <a:t>Dr. Santosh Kumar Meher         santoshmeher.eco@yahoo.com</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7</a:t>
            </a:fld>
            <a:endParaRPr lang="en-US"/>
          </a:p>
        </p:txBody>
      </p:sp>
      <p:sp>
        <p:nvSpPr>
          <p:cNvPr id="6" name="Content Placeholder 5"/>
          <p:cNvSpPr>
            <a:spLocks noGrp="1"/>
          </p:cNvSpPr>
          <p:nvPr>
            <p:ph sz="quarter" idx="1"/>
          </p:nvPr>
        </p:nvSpPr>
        <p:spPr/>
        <p:txBody>
          <a:bodyPr>
            <a:normAutofit fontScale="62500" lnSpcReduction="20000"/>
          </a:bodyPr>
          <a:lstStyle/>
          <a:p>
            <a:pPr>
              <a:buNone/>
            </a:pPr>
            <a:r>
              <a:rPr lang="en-US" dirty="0" smtClean="0"/>
              <a:t>Basic Needs Approach: </a:t>
            </a:r>
          </a:p>
          <a:p>
            <a:pPr marL="0" indent="0">
              <a:buNone/>
            </a:pPr>
            <a:r>
              <a:rPr lang="en-US" dirty="0" smtClean="0"/>
              <a:t>This approach takes in to account several aspects concerning how the basic needs are met. </a:t>
            </a:r>
          </a:p>
          <a:p>
            <a:pPr marL="0" indent="0">
              <a:buNone/>
            </a:pPr>
            <a:r>
              <a:rPr lang="en-US" dirty="0" smtClean="0"/>
              <a:t>Basic Needs are important to enhance life expectancy, reduce infant mortality and to ensure basic level of literacy. These are the human development indicators and expressed in terms of years, thousand and percentage respectively.</a:t>
            </a:r>
          </a:p>
          <a:p>
            <a:pPr marL="0" indent="0">
              <a:buNone/>
            </a:pPr>
            <a:r>
              <a:rPr lang="en-US" dirty="0" smtClean="0"/>
              <a:t>This approach also suffers from limitations:</a:t>
            </a:r>
          </a:p>
          <a:p>
            <a:pPr marL="514350" indent="-514350">
              <a:buAutoNum type="arabicPeriod"/>
            </a:pPr>
            <a:r>
              <a:rPr lang="en-US" dirty="0" smtClean="0"/>
              <a:t>Meeting minimum needs for the present generations may not be sustainable. It may violate the principle of sustainable development.</a:t>
            </a:r>
          </a:p>
          <a:p>
            <a:pPr marL="514350" indent="-514350">
              <a:buAutoNum type="arabicPeriod"/>
            </a:pPr>
            <a:r>
              <a:rPr lang="en-US" dirty="0" smtClean="0"/>
              <a:t>This indicator does not say anything about freedom, security, etc., the non-material issues that are being hotly debated in the recent literature on economic development.</a:t>
            </a:r>
          </a:p>
          <a:p>
            <a:pPr marL="514350" indent="-514350">
              <a:buAutoNum type="arabicPeriod"/>
            </a:pPr>
            <a:r>
              <a:rPr lang="en-US" dirty="0" smtClean="0"/>
              <a:t>Fulfillment of basic needs does not emphasize upon the increased potential for development.</a:t>
            </a:r>
          </a:p>
          <a:p>
            <a:pPr marL="514350" indent="-514350">
              <a:buAutoNum type="arabicPeriod"/>
            </a:pPr>
            <a:r>
              <a:rPr lang="en-US" dirty="0" smtClean="0"/>
              <a:t>Meeting basic needs alone obliquely refer to a stagnant state of the economy. But development does not allow that economy should be stagnant.</a:t>
            </a:r>
          </a:p>
          <a:p>
            <a:pPr marL="514350" indent="-514350">
              <a:buAutoNum type="arabicPeriod"/>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Quality of Life Index</a:t>
            </a:r>
            <a:endParaRPr lang="en-US" dirty="0"/>
          </a:p>
        </p:txBody>
      </p:sp>
      <p:sp>
        <p:nvSpPr>
          <p:cNvPr id="3" name="Date Placeholder 2"/>
          <p:cNvSpPr>
            <a:spLocks noGrp="1"/>
          </p:cNvSpPr>
          <p:nvPr>
            <p:ph type="dt" sz="half" idx="10"/>
          </p:nvPr>
        </p:nvSpPr>
        <p:spPr/>
        <p:txBody>
          <a:bodyPr/>
          <a:lstStyle/>
          <a:p>
            <a:fld id="{CD3F2D8F-9E64-4003-AD9B-E793FC173F7C}" type="datetime9">
              <a:rPr lang="en-US" smtClean="0"/>
              <a:pPr/>
              <a:t>7/31/2020 12:37:21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8</a:t>
            </a:fld>
            <a:endParaRPr lang="en-US"/>
          </a:p>
        </p:txBody>
      </p:sp>
      <p:sp>
        <p:nvSpPr>
          <p:cNvPr id="6" name="Content Placeholder 5"/>
          <p:cNvSpPr>
            <a:spLocks noGrp="1"/>
          </p:cNvSpPr>
          <p:nvPr>
            <p:ph sz="quarter" idx="1"/>
          </p:nvPr>
        </p:nvSpPr>
        <p:spPr/>
        <p:txBody>
          <a:bodyPr>
            <a:normAutofit fontScale="70000" lnSpcReduction="20000"/>
          </a:bodyPr>
          <a:lstStyle/>
          <a:p>
            <a:pPr>
              <a:buNone/>
            </a:pPr>
            <a:r>
              <a:rPr lang="en-US" dirty="0" smtClean="0"/>
              <a:t>Quality of Life as an indicator of development:</a:t>
            </a:r>
          </a:p>
          <a:p>
            <a:pPr>
              <a:buNone/>
            </a:pPr>
            <a:r>
              <a:rPr lang="en-US" dirty="0" smtClean="0"/>
              <a:t>Economists have also focused on the quality of life as the indicator of development. They term life expectancy and basic literacy as positive indicators and infant mortality as negative indicators. For each of these indicators an achievement level is calculated. The achievement level for positive indicators is calculated by using the following formula:</a:t>
            </a:r>
          </a:p>
          <a:p>
            <a:pPr>
              <a:buNone/>
            </a:pPr>
            <a:r>
              <a:rPr lang="en-US" sz="1800" dirty="0" smtClean="0">
                <a:solidFill>
                  <a:srgbClr val="FF0000"/>
                </a:solidFill>
              </a:rPr>
              <a:t>Achievement level = (Actual value – Minimum value)/(Maximum value – Minimum value)</a:t>
            </a:r>
          </a:p>
          <a:p>
            <a:pPr>
              <a:buNone/>
            </a:pPr>
            <a:r>
              <a:rPr lang="en-US" sz="2800" dirty="0" smtClean="0"/>
              <a:t>For negative indicators, the formula used is as follows:</a:t>
            </a:r>
          </a:p>
          <a:p>
            <a:pPr>
              <a:buNone/>
            </a:pPr>
            <a:r>
              <a:rPr lang="en-US" sz="1900" dirty="0" smtClean="0">
                <a:solidFill>
                  <a:srgbClr val="FF0000"/>
                </a:solidFill>
              </a:rPr>
              <a:t>Achievement level = (Minimum value – Actual value)/(Maximum value – Minimum value)</a:t>
            </a:r>
          </a:p>
          <a:p>
            <a:pPr>
              <a:buNone/>
            </a:pPr>
            <a:r>
              <a:rPr lang="en-US" sz="1900" dirty="0" smtClean="0">
                <a:solidFill>
                  <a:srgbClr val="00B0F0"/>
                </a:solidFill>
              </a:rPr>
              <a:t>These three indicators are averaged to get Physical Quality of Life Index (PQLI).</a:t>
            </a:r>
          </a:p>
          <a:p>
            <a:pPr>
              <a:buNone/>
            </a:pPr>
            <a:r>
              <a:rPr lang="en-US" sz="1900" dirty="0" smtClean="0">
                <a:solidFill>
                  <a:srgbClr val="00B0F0"/>
                </a:solidFill>
              </a:rPr>
              <a:t>PQLI = (LEI + IMI + BLI) × 1/3</a:t>
            </a:r>
          </a:p>
          <a:p>
            <a:pPr>
              <a:buNone/>
            </a:pPr>
            <a:r>
              <a:rPr lang="en-US" sz="1900" dirty="0" smtClean="0">
                <a:solidFill>
                  <a:srgbClr val="FF0000"/>
                </a:solidFill>
              </a:rPr>
              <a:t>Limitations:</a:t>
            </a:r>
          </a:p>
          <a:p>
            <a:pPr marL="457200" indent="-457200">
              <a:buAutoNum type="arabicPeriod"/>
            </a:pPr>
            <a:r>
              <a:rPr lang="en-US" sz="1900" dirty="0" smtClean="0">
                <a:solidFill>
                  <a:srgbClr val="FF0000"/>
                </a:solidFill>
              </a:rPr>
              <a:t>There are problems in the choice of maximum and minimum values.</a:t>
            </a:r>
          </a:p>
          <a:p>
            <a:pPr marL="457200" indent="-457200">
              <a:buAutoNum type="arabicPeriod"/>
            </a:pPr>
            <a:r>
              <a:rPr lang="en-US" sz="1900" dirty="0" smtClean="0">
                <a:solidFill>
                  <a:srgbClr val="FF0000"/>
                </a:solidFill>
              </a:rPr>
              <a:t>There are limited measure of basic needs</a:t>
            </a:r>
          </a:p>
          <a:p>
            <a:pPr marL="457200" indent="-457200">
              <a:buAutoNum type="arabicPeriod"/>
            </a:pPr>
            <a:r>
              <a:rPr lang="en-US" sz="1900" dirty="0" smtClean="0">
                <a:solidFill>
                  <a:srgbClr val="FF0000"/>
                </a:solidFill>
              </a:rPr>
              <a:t>It fails to explain changing structure of economic and social developments.</a:t>
            </a:r>
          </a:p>
          <a:p>
            <a:pPr marL="457200" indent="-457200">
              <a:buAutoNum type="arabicPeriod"/>
            </a:pPr>
            <a:r>
              <a:rPr lang="en-US" sz="1900" dirty="0" smtClean="0">
                <a:solidFill>
                  <a:srgbClr val="FF0000"/>
                </a:solidFill>
              </a:rPr>
              <a:t>No proper weights are assigned to each variable (LEI, IMI, BLI)</a:t>
            </a:r>
          </a:p>
          <a:p>
            <a:pPr marL="457200" indent="-457200">
              <a:buAutoNum type="arabicPeriod"/>
            </a:pPr>
            <a:r>
              <a:rPr lang="en-US" sz="1900" dirty="0" smtClean="0">
                <a:solidFill>
                  <a:srgbClr val="FF0000"/>
                </a:solidFill>
              </a:rPr>
              <a:t>The measure is distribution-insensitive.</a:t>
            </a: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2000" dirty="0" smtClean="0">
              <a:solidFill>
                <a:srgbClr val="FF0000"/>
              </a:solidFill>
            </a:endParaRPr>
          </a:p>
          <a:p>
            <a:pPr marL="457200" indent="-457200">
              <a:buAutoNum type="arabicPeriod"/>
            </a:pPr>
            <a:endParaRPr lang="en-US" sz="1900" dirty="0" smtClean="0"/>
          </a:p>
          <a:p>
            <a:pPr>
              <a:buNone/>
            </a:pP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Indicators: Human Development Index</a:t>
            </a:r>
            <a:endParaRPr lang="en-US" dirty="0"/>
          </a:p>
        </p:txBody>
      </p:sp>
      <p:sp>
        <p:nvSpPr>
          <p:cNvPr id="3" name="Date Placeholder 2"/>
          <p:cNvSpPr>
            <a:spLocks noGrp="1"/>
          </p:cNvSpPr>
          <p:nvPr>
            <p:ph type="dt" sz="half" idx="10"/>
          </p:nvPr>
        </p:nvSpPr>
        <p:spPr/>
        <p:txBody>
          <a:bodyPr/>
          <a:lstStyle/>
          <a:p>
            <a:fld id="{CD3F2D8F-9E64-4003-AD9B-E793FC173F7C}" type="datetime9">
              <a:rPr lang="en-US" smtClean="0"/>
              <a:pPr/>
              <a:t>7/31/2020 12:57:12 PM</a:t>
            </a:fld>
            <a:endParaRPr lang="en-US"/>
          </a:p>
        </p:txBody>
      </p:sp>
      <p:sp>
        <p:nvSpPr>
          <p:cNvPr id="4" name="Footer Placeholder 3"/>
          <p:cNvSpPr>
            <a:spLocks noGrp="1"/>
          </p:cNvSpPr>
          <p:nvPr>
            <p:ph type="ftr" sz="quarter" idx="11"/>
          </p:nvPr>
        </p:nvSpPr>
        <p:spPr/>
        <p:txBody>
          <a:bodyPr/>
          <a:lstStyle/>
          <a:p>
            <a:r>
              <a:rPr lang="de-DE" dirty="0" smtClean="0"/>
              <a:t>Dr. Santosh Kumar Meher         santoshmeher.eco@yahoo.com</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9</a:t>
            </a:fld>
            <a:endParaRPr lang="en-US"/>
          </a:p>
        </p:txBody>
      </p:sp>
      <p:sp>
        <p:nvSpPr>
          <p:cNvPr id="6" name="Content Placeholder 5"/>
          <p:cNvSpPr>
            <a:spLocks noGrp="1"/>
          </p:cNvSpPr>
          <p:nvPr>
            <p:ph sz="quarter" idx="1"/>
          </p:nvPr>
        </p:nvSpPr>
        <p:spPr/>
        <p:txBody>
          <a:bodyPr>
            <a:normAutofit fontScale="55000" lnSpcReduction="20000"/>
          </a:bodyPr>
          <a:lstStyle/>
          <a:p>
            <a:pPr>
              <a:buNone/>
            </a:pPr>
            <a:r>
              <a:rPr lang="en-US" dirty="0" smtClean="0"/>
              <a:t>Human Development Index as an indicator of development:</a:t>
            </a:r>
          </a:p>
          <a:p>
            <a:pPr>
              <a:buNone/>
            </a:pPr>
            <a:r>
              <a:rPr lang="en-US" dirty="0" smtClean="0"/>
              <a:t>HDI was introduced by the Pakistani economists </a:t>
            </a:r>
            <a:r>
              <a:rPr lang="en-US" dirty="0" err="1" smtClean="0"/>
              <a:t>Mahbub</a:t>
            </a:r>
            <a:r>
              <a:rPr lang="en-US" dirty="0" smtClean="0"/>
              <a:t> </a:t>
            </a:r>
            <a:r>
              <a:rPr lang="en-US" dirty="0" err="1" smtClean="0"/>
              <a:t>ul</a:t>
            </a:r>
            <a:r>
              <a:rPr lang="en-US" dirty="0" smtClean="0"/>
              <a:t> </a:t>
            </a:r>
            <a:r>
              <a:rPr lang="en-US" dirty="0" err="1" smtClean="0"/>
              <a:t>Haq</a:t>
            </a:r>
            <a:r>
              <a:rPr lang="en-US" dirty="0" smtClean="0"/>
              <a:t> and later used by United Nations Development </a:t>
            </a:r>
            <a:r>
              <a:rPr lang="en-US" dirty="0" err="1" smtClean="0"/>
              <a:t>Programme</a:t>
            </a:r>
            <a:r>
              <a:rPr lang="en-US" dirty="0" smtClean="0"/>
              <a:t> (UNDP) to measure the levels of development.</a:t>
            </a:r>
          </a:p>
          <a:p>
            <a:pPr>
              <a:buNone/>
            </a:pPr>
            <a:r>
              <a:rPr lang="en-US" dirty="0" smtClean="0"/>
              <a:t>Human development index is prepared by considering three separate indices:</a:t>
            </a:r>
          </a:p>
          <a:p>
            <a:pPr marL="514350" indent="-514350">
              <a:buAutoNum type="arabicPeriod"/>
            </a:pPr>
            <a:r>
              <a:rPr lang="en-US" dirty="0" smtClean="0"/>
              <a:t>Living a long life or longevity index (LEI)</a:t>
            </a:r>
          </a:p>
          <a:p>
            <a:pPr marL="514350" indent="-514350">
              <a:buAutoNum type="arabicPeriod"/>
            </a:pPr>
            <a:r>
              <a:rPr lang="en-US" dirty="0" smtClean="0"/>
              <a:t>Educational Attainment Index (EAI)</a:t>
            </a:r>
          </a:p>
          <a:p>
            <a:pPr marL="514350" indent="-514350">
              <a:buAutoNum type="arabicPeriod"/>
            </a:pPr>
            <a:r>
              <a:rPr lang="en-US" dirty="0" smtClean="0"/>
              <a:t>Standard of Living Index (SLI)</a:t>
            </a:r>
          </a:p>
          <a:p>
            <a:pPr marL="514350" indent="-514350">
              <a:buNone/>
            </a:pPr>
            <a:r>
              <a:rPr lang="en-US" dirty="0" smtClean="0"/>
              <a:t>It is prepared for every country to enable cross-country comparison of development through a statistics composite index. A country scores a higher HDI when the lifespan is higher, the education level is higher and the gross national income per capita is higher. </a:t>
            </a:r>
          </a:p>
          <a:p>
            <a:pPr marL="514350" indent="-514350">
              <a:buNone/>
            </a:pPr>
            <a:r>
              <a:rPr lang="en-US" dirty="0" smtClean="0"/>
              <a:t>Until 2010, UNDP calculated HDI by taking the weighted arithmetic mean of the above three indicators. Since 2010, it has devised the weighted geometric mean of the indices and has been using it as the composite index to measure and compare development among countries. The 2010 Human Development Report published by UNDP introduced Inequality-adjusted HDI (IHDI) to measure actual level of human development adjusted for inequality.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Human Development Index (Continued)</a:t>
            </a:r>
            <a:endParaRPr lang="en-US" dirty="0"/>
          </a:p>
        </p:txBody>
      </p:sp>
      <p:sp>
        <p:nvSpPr>
          <p:cNvPr id="3" name="Date Placeholder 2"/>
          <p:cNvSpPr>
            <a:spLocks noGrp="1"/>
          </p:cNvSpPr>
          <p:nvPr>
            <p:ph type="dt" sz="half" idx="10"/>
          </p:nvPr>
        </p:nvSpPr>
        <p:spPr/>
        <p:txBody>
          <a:bodyPr/>
          <a:lstStyle/>
          <a:p>
            <a:fld id="{CD3F2D8F-9E64-4003-AD9B-E793FC173F7C}" type="datetime9">
              <a:rPr lang="en-US" smtClean="0"/>
              <a:pPr/>
              <a:t>7/31/2020 1:05:49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10</a:t>
            </a:fld>
            <a:endParaRPr lang="en-US"/>
          </a:p>
        </p:txBody>
      </p:sp>
      <p:sp>
        <p:nvSpPr>
          <p:cNvPr id="6" name="Content Placeholder 5"/>
          <p:cNvSpPr>
            <a:spLocks noGrp="1"/>
          </p:cNvSpPr>
          <p:nvPr>
            <p:ph sz="quarter" idx="1"/>
          </p:nvPr>
        </p:nvSpPr>
        <p:spPr/>
        <p:txBody>
          <a:bodyPr>
            <a:normAutofit fontScale="55000" lnSpcReduction="20000"/>
          </a:bodyPr>
          <a:lstStyle/>
          <a:p>
            <a:pPr marL="514350" indent="-514350">
              <a:buNone/>
            </a:pPr>
            <a:r>
              <a:rPr lang="en-US" dirty="0" smtClean="0"/>
              <a:t>Calculation of HDI:</a:t>
            </a:r>
          </a:p>
          <a:p>
            <a:pPr marL="514350" indent="-514350">
              <a:buNone/>
            </a:pPr>
            <a:r>
              <a:rPr lang="en-US" dirty="0" smtClean="0"/>
              <a:t>The 2010 Human Development Report was published on 4</a:t>
            </a:r>
            <a:r>
              <a:rPr lang="en-US" baseline="30000" dirty="0" smtClean="0"/>
              <a:t>th</a:t>
            </a:r>
            <a:r>
              <a:rPr lang="en-US" dirty="0" smtClean="0"/>
              <a:t> November 2010 and updated on10</a:t>
            </a:r>
            <a:r>
              <a:rPr lang="en-US" baseline="30000" dirty="0" smtClean="0"/>
              <a:t>th</a:t>
            </a:r>
            <a:r>
              <a:rPr lang="en-US" dirty="0" smtClean="0"/>
              <a:t> June 2011. It calculated HDI by combining three dimensions, viz., </a:t>
            </a:r>
          </a:p>
          <a:p>
            <a:pPr marL="514350" indent="-514350"/>
            <a:r>
              <a:rPr lang="en-US" dirty="0" smtClean="0"/>
              <a:t>A long and healthy life (Life expectancy at birth)</a:t>
            </a:r>
          </a:p>
          <a:p>
            <a:pPr marL="514350" indent="-514350"/>
            <a:r>
              <a:rPr lang="en-US" dirty="0" smtClean="0"/>
              <a:t>Education Index (Mean years of schooling and Expected years of schooling)</a:t>
            </a:r>
          </a:p>
          <a:p>
            <a:pPr marL="514350" indent="-514350"/>
            <a:r>
              <a:rPr lang="en-US" dirty="0" smtClean="0"/>
              <a:t>A decent standard of living (GNP per capita – PPP international dollars)</a:t>
            </a:r>
          </a:p>
          <a:p>
            <a:pPr marL="514350" indent="-514350">
              <a:buNone/>
            </a:pPr>
            <a:r>
              <a:rPr lang="en-US" dirty="0" smtClean="0"/>
              <a:t>The new method as used by the report is as follows:</a:t>
            </a:r>
          </a:p>
          <a:p>
            <a:pPr marL="514350" indent="-514350">
              <a:buNone/>
            </a:pPr>
            <a:r>
              <a:rPr lang="en-US" dirty="0" smtClean="0"/>
              <a:t>It used the following three indices, such as, LEI, MYSI and Income Index and takes the geometric mean of the above three normalized indices.</a:t>
            </a:r>
          </a:p>
          <a:p>
            <a:pPr marL="514350" indent="-514350">
              <a:buNone/>
            </a:pPr>
            <a:r>
              <a:rPr lang="en-US" dirty="0" smtClean="0"/>
              <a:t>LEI = (LE – 20)/(85 – 20)</a:t>
            </a:r>
          </a:p>
          <a:p>
            <a:pPr marL="514350" indent="-514350">
              <a:buNone/>
            </a:pPr>
            <a:r>
              <a:rPr lang="en-US" dirty="0" smtClean="0"/>
              <a:t>LEI is 1 when life expectancy at birth is 85 and 0 when life expectancy at birth is 20</a:t>
            </a:r>
          </a:p>
          <a:p>
            <a:pPr marL="514350" indent="-514350">
              <a:buNone/>
            </a:pPr>
            <a:r>
              <a:rPr lang="en-US" dirty="0" smtClean="0"/>
              <a:t>Education Index = (MYSI + EYSI)/2</a:t>
            </a:r>
          </a:p>
          <a:p>
            <a:pPr marL="514350" indent="-514350">
              <a:buNone/>
            </a:pPr>
            <a:r>
              <a:rPr lang="en-US" dirty="0" smtClean="0"/>
              <a:t>MYSI =MYS/15</a:t>
            </a:r>
          </a:p>
          <a:p>
            <a:pPr marL="514350" indent="-514350">
              <a:buNone/>
            </a:pPr>
            <a:r>
              <a:rPr lang="en-US" dirty="0" smtClean="0"/>
              <a:t>EYSU = EYS/18</a:t>
            </a:r>
          </a:p>
          <a:p>
            <a:pPr marL="514350" indent="-514350">
              <a:buNone/>
            </a:pPr>
            <a:r>
              <a:rPr lang="en-US" dirty="0" smtClean="0"/>
              <a:t>Income Index = (GNI per capita 100)/ 75000 – 100</a:t>
            </a:r>
          </a:p>
          <a:p>
            <a:pPr marL="514350" indent="-514350">
              <a:buNone/>
            </a:pPr>
            <a:r>
              <a:rPr lang="en-US" dirty="0" smtClean="0"/>
              <a:t>HDI =  (LEI *EI *II)*1/3 (Geometric mean)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Date Placeholder 2"/>
          <p:cNvSpPr>
            <a:spLocks noGrp="1"/>
          </p:cNvSpPr>
          <p:nvPr>
            <p:ph type="dt" sz="half" idx="10"/>
          </p:nvPr>
        </p:nvSpPr>
        <p:spPr/>
        <p:txBody>
          <a:bodyPr/>
          <a:lstStyle/>
          <a:p>
            <a:fld id="{CD3F2D8F-9E64-4003-AD9B-E793FC173F7C}" type="datetime9">
              <a:rPr lang="en-US" smtClean="0"/>
              <a:pPr/>
              <a:t>7/31/2020 1:05:51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normAutofit fontScale="85000" lnSpcReduction="20000"/>
          </a:bodyPr>
          <a:lstStyle/>
          <a:p>
            <a:fld id="{42535CA7-CAC9-4846-BB1F-7D15BC8341AF}" type="slidenum">
              <a:rPr lang="en-US" smtClean="0"/>
              <a:pPr/>
              <a:t>11</a:t>
            </a:fld>
            <a:endParaRPr lang="en-US"/>
          </a:p>
        </p:txBody>
      </p:sp>
      <p:sp>
        <p:nvSpPr>
          <p:cNvPr id="6" name="Content Placeholder 5"/>
          <p:cNvSpPr>
            <a:spLocks noGrp="1"/>
          </p:cNvSpPr>
          <p:nvPr>
            <p:ph sz="quarter" idx="1"/>
          </p:nvPr>
        </p:nvSpPr>
        <p:spPr/>
        <p:txBody>
          <a:bodyPr>
            <a:normAutofit lnSpcReduction="10000"/>
          </a:bodyPr>
          <a:lstStyle/>
          <a:p>
            <a:pPr>
              <a:buNone/>
            </a:pPr>
            <a:r>
              <a:rPr lang="en-US" dirty="0" smtClean="0"/>
              <a:t>Although over the last century economists have grappled with devising an indicator by which development can be understood and measured, no satisfactory measure has so far been accepted as adequate. Human development index is most often practically adopted as an indicator of development. But, many abstract issues involved even in this indicator creates many problem. The empirical studies focus on several issues, such as exploitation, deprivation, freedom, insecurity, etc. to be taken in to consideration.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D3F2D8F-9E64-4003-AD9B-E793FC173F7C}" type="datetime9">
              <a:rPr lang="en-US" smtClean="0"/>
              <a:pPr/>
              <a:t>7/31/2020 1:05:54 PM</a:t>
            </a:fld>
            <a:endParaRPr lang="en-US"/>
          </a:p>
        </p:txBody>
      </p:sp>
      <p:sp>
        <p:nvSpPr>
          <p:cNvPr id="4" name="Footer Placeholder 3"/>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normAutofit/>
          </a:bodyPr>
          <a:lstStyle/>
          <a:p>
            <a:fld id="{42535CA7-CAC9-4846-BB1F-7D15BC8341AF}" type="slidenum">
              <a:rPr lang="en-US" smtClean="0"/>
              <a:pPr/>
              <a:t>12</a:t>
            </a:fld>
            <a:endParaRPr lang="en-US"/>
          </a:p>
        </p:txBody>
      </p:sp>
      <p:sp>
        <p:nvSpPr>
          <p:cNvPr id="7" name="TextBox 6"/>
          <p:cNvSpPr txBox="1"/>
          <p:nvPr/>
        </p:nvSpPr>
        <p:spPr>
          <a:xfrm>
            <a:off x="2438400" y="2819400"/>
            <a:ext cx="3962400" cy="769441"/>
          </a:xfrm>
          <a:prstGeom prst="rect">
            <a:avLst/>
          </a:prstGeom>
          <a:noFill/>
        </p:spPr>
        <p:txBody>
          <a:bodyPr wrap="square" rtlCol="0">
            <a:spAutoFit/>
          </a:bodyPr>
          <a:lstStyle/>
          <a:p>
            <a:pPr algn="ctr"/>
            <a:r>
              <a:rPr lang="en-US" sz="4400" i="1" dirty="0" smtClean="0">
                <a:solidFill>
                  <a:srgbClr val="92D050"/>
                </a:solidFill>
              </a:rPr>
              <a:t>Thank you</a:t>
            </a:r>
            <a:endParaRPr lang="en-US" sz="4400" i="1" dirty="0">
              <a:solidFill>
                <a:srgbClr val="92D05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236</TotalTime>
  <Words>1541</Words>
  <Application>Microsoft Office PowerPoint</Application>
  <PresentationFormat>On-screen Show (4:3)</PresentationFormat>
  <Paragraphs>133</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Median</vt:lpstr>
      <vt:lpstr>Economic Development: Indicators</vt:lpstr>
      <vt:lpstr>Economic Development: Indicators</vt:lpstr>
      <vt:lpstr>Indicators</vt:lpstr>
      <vt:lpstr>Indicators: National Income</vt:lpstr>
      <vt:lpstr>Indicators: Real Per Capita Income</vt:lpstr>
      <vt:lpstr>Indicators: Economic Welfare</vt:lpstr>
      <vt:lpstr>Indicators: Basic Needs Approach</vt:lpstr>
      <vt:lpstr>Indicators: Quality of Life Index</vt:lpstr>
      <vt:lpstr>Indicators: Human Development Index</vt:lpstr>
      <vt:lpstr>Human Development Index (Continued)</vt:lpstr>
      <vt:lpstr>Conclusion</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Suresh</dc:creator>
  <cp:lastModifiedBy>Spandana</cp:lastModifiedBy>
  <cp:revision>43</cp:revision>
  <dcterms:created xsi:type="dcterms:W3CDTF">2020-07-22T02:46:03Z</dcterms:created>
  <dcterms:modified xsi:type="dcterms:W3CDTF">2020-07-31T07:42:30Z</dcterms:modified>
</cp:coreProperties>
</file>