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56" r:id="rId2"/>
    <p:sldId id="257" r:id="rId3"/>
    <p:sldId id="267" r:id="rId4"/>
    <p:sldId id="258" r:id="rId5"/>
    <p:sldId id="259" r:id="rId6"/>
    <p:sldId id="260" r:id="rId7"/>
    <p:sldId id="261" r:id="rId8"/>
    <p:sldId id="266" r:id="rId9"/>
    <p:sldId id="264" r:id="rId10"/>
    <p:sldId id="268" r:id="rId11"/>
    <p:sldId id="269" r:id="rId12"/>
    <p:sldId id="270" r:id="rId13"/>
    <p:sldId id="271" r:id="rId14"/>
    <p:sldId id="273" r:id="rId15"/>
    <p:sldId id="275" r:id="rId16"/>
    <p:sldId id="277" r:id="rId17"/>
    <p:sldId id="279" r:id="rId18"/>
    <p:sldId id="281" r:id="rId19"/>
    <p:sldId id="283" r:id="rId20"/>
    <p:sldId id="285" r:id="rId21"/>
    <p:sldId id="287" r:id="rId22"/>
    <p:sldId id="28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69" d="100"/>
          <a:sy n="69" d="100"/>
        </p:scale>
        <p:origin x="-196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ndard"/>
        <c:ser>
          <c:idx val="0"/>
          <c:order val="0"/>
          <c:tx>
            <c:strRef>
              <c:f>Sheet1!$B$1</c:f>
              <c:strCache>
                <c:ptCount val="1"/>
                <c:pt idx="0">
                  <c:v>Firm A</c:v>
                </c:pt>
              </c:strCache>
            </c:strRef>
          </c:tx>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Firm B</c:v>
                </c:pt>
              </c:strCache>
            </c:strRef>
          </c:tx>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Firm C</c:v>
                </c:pt>
              </c:strCache>
            </c:strRef>
          </c:tx>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marker val="1"/>
        <c:axId val="67617920"/>
        <c:axId val="67619456"/>
      </c:lineChart>
      <c:catAx>
        <c:axId val="67617920"/>
        <c:scaling>
          <c:orientation val="minMax"/>
        </c:scaling>
        <c:axPos val="b"/>
        <c:tickLblPos val="nextTo"/>
        <c:txPr>
          <a:bodyPr/>
          <a:lstStyle/>
          <a:p>
            <a:pPr>
              <a:defRPr lang="en-US"/>
            </a:pPr>
            <a:endParaRPr lang="en-US"/>
          </a:p>
        </c:txPr>
        <c:crossAx val="67619456"/>
        <c:crosses val="autoZero"/>
        <c:auto val="1"/>
        <c:lblAlgn val="ctr"/>
        <c:lblOffset val="100"/>
      </c:catAx>
      <c:valAx>
        <c:axId val="67619456"/>
        <c:scaling>
          <c:orientation val="minMax"/>
        </c:scaling>
        <c:axPos val="l"/>
        <c:majorGridlines/>
        <c:numFmt formatCode="General" sourceLinked="1"/>
        <c:tickLblPos val="nextTo"/>
        <c:txPr>
          <a:bodyPr/>
          <a:lstStyle/>
          <a:p>
            <a:pPr>
              <a:defRPr lang="en-US"/>
            </a:pPr>
            <a:endParaRPr lang="en-US"/>
          </a:p>
        </c:txPr>
        <c:crossAx val="67617920"/>
        <c:crosses val="autoZero"/>
        <c:crossBetween val="between"/>
      </c:valAx>
    </c:plotArea>
    <c:legend>
      <c:legendPos val="r"/>
      <c:layout/>
      <c:txPr>
        <a:bodyPr/>
        <a:lstStyle/>
        <a:p>
          <a:pPr>
            <a:defRPr lang="en-US"/>
          </a:pPr>
          <a:endParaRPr lang="en-US"/>
        </a:p>
      </c:txPr>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IN"/>
  <c:style val="28"/>
  <c:chart>
    <c:title>
      <c:layout/>
      <c:txPr>
        <a:bodyPr/>
        <a:lstStyle/>
        <a:p>
          <a:pPr>
            <a:defRPr lang="en-US"/>
          </a:pPr>
          <a:endParaRPr lang="en-US"/>
        </a:p>
      </c:txPr>
    </c:title>
    <c:plotArea>
      <c:layout/>
      <c:lineChart>
        <c:grouping val="standard"/>
        <c:ser>
          <c:idx val="0"/>
          <c:order val="0"/>
          <c:tx>
            <c:strRef>
              <c:f>Sheet1!$B$1</c:f>
              <c:strCache>
                <c:ptCount val="1"/>
                <c:pt idx="0">
                  <c:v>Sales in Thosusand</c:v>
                </c:pt>
              </c:strCache>
            </c:strRef>
          </c:tx>
          <c:trendline>
            <c:trendlineType val="linear"/>
          </c:trendline>
          <c:cat>
            <c:strRef>
              <c:f>Sheet1!$A$2:$A$9</c:f>
              <c:strCache>
                <c:ptCount val="8"/>
                <c:pt idx="0">
                  <c:v>January</c:v>
                </c:pt>
                <c:pt idx="1">
                  <c:v>February</c:v>
                </c:pt>
                <c:pt idx="2">
                  <c:v>March</c:v>
                </c:pt>
                <c:pt idx="3">
                  <c:v>April</c:v>
                </c:pt>
                <c:pt idx="4">
                  <c:v>May</c:v>
                </c:pt>
                <c:pt idx="5">
                  <c:v>June</c:v>
                </c:pt>
                <c:pt idx="6">
                  <c:v>July</c:v>
                </c:pt>
                <c:pt idx="7">
                  <c:v>aug</c:v>
                </c:pt>
              </c:strCache>
            </c:strRef>
          </c:cat>
          <c:val>
            <c:numRef>
              <c:f>Sheet1!$B$2:$B$9</c:f>
              <c:numCache>
                <c:formatCode>General</c:formatCode>
                <c:ptCount val="8"/>
                <c:pt idx="0">
                  <c:v>4.3</c:v>
                </c:pt>
                <c:pt idx="1">
                  <c:v>2.5</c:v>
                </c:pt>
                <c:pt idx="2">
                  <c:v>3.5</c:v>
                </c:pt>
                <c:pt idx="3">
                  <c:v>4.5</c:v>
                </c:pt>
                <c:pt idx="4">
                  <c:v>2.2999999999999998</c:v>
                </c:pt>
                <c:pt idx="5">
                  <c:v>1</c:v>
                </c:pt>
                <c:pt idx="6">
                  <c:v>2</c:v>
                </c:pt>
                <c:pt idx="7">
                  <c:v>0</c:v>
                </c:pt>
              </c:numCache>
            </c:numRef>
          </c:val>
        </c:ser>
        <c:marker val="1"/>
        <c:axId val="67693568"/>
        <c:axId val="67695360"/>
      </c:lineChart>
      <c:catAx>
        <c:axId val="67693568"/>
        <c:scaling>
          <c:orientation val="minMax"/>
        </c:scaling>
        <c:axPos val="b"/>
        <c:tickLblPos val="nextTo"/>
        <c:txPr>
          <a:bodyPr/>
          <a:lstStyle/>
          <a:p>
            <a:pPr>
              <a:defRPr lang="en-US"/>
            </a:pPr>
            <a:endParaRPr lang="en-US"/>
          </a:p>
        </c:txPr>
        <c:crossAx val="67695360"/>
        <c:crosses val="autoZero"/>
        <c:auto val="1"/>
        <c:lblAlgn val="ctr"/>
        <c:lblOffset val="100"/>
      </c:catAx>
      <c:valAx>
        <c:axId val="67695360"/>
        <c:scaling>
          <c:orientation val="minMax"/>
        </c:scaling>
        <c:axPos val="l"/>
        <c:numFmt formatCode="General" sourceLinked="1"/>
        <c:tickLblPos val="nextTo"/>
        <c:txPr>
          <a:bodyPr/>
          <a:lstStyle/>
          <a:p>
            <a:pPr>
              <a:defRPr lang="en-US"/>
            </a:pPr>
            <a:endParaRPr lang="en-US"/>
          </a:p>
        </c:txPr>
        <c:crossAx val="67693568"/>
        <c:crosses val="autoZero"/>
        <c:crossBetween val="between"/>
      </c:valAx>
    </c:plotArea>
    <c:legend>
      <c:legendPos val="r"/>
      <c:layout/>
      <c:txPr>
        <a:bodyPr/>
        <a:lstStyle/>
        <a:p>
          <a:pPr>
            <a:defRPr lang="en-US"/>
          </a:pPr>
          <a:endParaRPr lang="en-US"/>
        </a:p>
      </c:txPr>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style val="4"/>
  <c:chart>
    <c:title>
      <c:layout/>
    </c:title>
    <c:plotArea>
      <c:layout/>
      <c:scatterChart>
        <c:scatterStyle val="lineMarker"/>
        <c:varyColors val="1"/>
        <c:ser>
          <c:idx val="0"/>
          <c:order val="0"/>
          <c:tx>
            <c:strRef>
              <c:f>Sheet1!$B$1</c:f>
              <c:strCache>
                <c:ptCount val="1"/>
                <c:pt idx="0">
                  <c:v>Y-Values</c:v>
                </c:pt>
              </c:strCache>
            </c:strRef>
          </c:tx>
          <c:spPr>
            <a:ln w="28575">
              <a:noFill/>
            </a:ln>
          </c:spPr>
          <c:xVal>
            <c:numRef>
              <c:f>Sheet1!$A$2:$A$15</c:f>
              <c:numCache>
                <c:formatCode>General</c:formatCode>
                <c:ptCount val="14"/>
                <c:pt idx="0">
                  <c:v>1</c:v>
                </c:pt>
                <c:pt idx="1">
                  <c:v>1.8</c:v>
                </c:pt>
                <c:pt idx="2">
                  <c:v>2.6</c:v>
                </c:pt>
                <c:pt idx="3">
                  <c:v>3.5</c:v>
                </c:pt>
                <c:pt idx="4">
                  <c:v>4</c:v>
                </c:pt>
                <c:pt idx="5">
                  <c:v>5</c:v>
                </c:pt>
                <c:pt idx="6">
                  <c:v>5.5</c:v>
                </c:pt>
                <c:pt idx="7">
                  <c:v>5.9</c:v>
                </c:pt>
                <c:pt idx="8">
                  <c:v>6.3</c:v>
                </c:pt>
                <c:pt idx="9">
                  <c:v>7</c:v>
                </c:pt>
                <c:pt idx="10">
                  <c:v>7.5</c:v>
                </c:pt>
                <c:pt idx="11">
                  <c:v>8</c:v>
                </c:pt>
                <c:pt idx="12">
                  <c:v>8.5</c:v>
                </c:pt>
                <c:pt idx="13">
                  <c:v>9</c:v>
                </c:pt>
              </c:numCache>
            </c:numRef>
          </c:xVal>
          <c:yVal>
            <c:numRef>
              <c:f>Sheet1!$B$2:$B$15</c:f>
              <c:numCache>
                <c:formatCode>General</c:formatCode>
                <c:ptCount val="14"/>
                <c:pt idx="0">
                  <c:v>2.7</c:v>
                </c:pt>
                <c:pt idx="1">
                  <c:v>3.2</c:v>
                </c:pt>
                <c:pt idx="2">
                  <c:v>0.8</c:v>
                </c:pt>
                <c:pt idx="3">
                  <c:v>1.2</c:v>
                </c:pt>
                <c:pt idx="4">
                  <c:v>2.5</c:v>
                </c:pt>
                <c:pt idx="5">
                  <c:v>6</c:v>
                </c:pt>
                <c:pt idx="6">
                  <c:v>3.2</c:v>
                </c:pt>
                <c:pt idx="7">
                  <c:v>4</c:v>
                </c:pt>
                <c:pt idx="8">
                  <c:v>5</c:v>
                </c:pt>
                <c:pt idx="9">
                  <c:v>4.5</c:v>
                </c:pt>
                <c:pt idx="10">
                  <c:v>7</c:v>
                </c:pt>
                <c:pt idx="11">
                  <c:v>3.7</c:v>
                </c:pt>
                <c:pt idx="12">
                  <c:v>5.7</c:v>
                </c:pt>
                <c:pt idx="13">
                  <c:v>2.4</c:v>
                </c:pt>
              </c:numCache>
            </c:numRef>
          </c:yVal>
        </c:ser>
        <c:axId val="67527424"/>
        <c:axId val="67528960"/>
      </c:scatterChart>
      <c:valAx>
        <c:axId val="67527424"/>
        <c:scaling>
          <c:orientation val="minMax"/>
        </c:scaling>
        <c:axPos val="b"/>
        <c:numFmt formatCode="General" sourceLinked="1"/>
        <c:tickLblPos val="nextTo"/>
        <c:crossAx val="67528960"/>
        <c:crosses val="autoZero"/>
        <c:crossBetween val="midCat"/>
      </c:valAx>
      <c:valAx>
        <c:axId val="67528960"/>
        <c:scaling>
          <c:orientation val="minMax"/>
        </c:scaling>
        <c:axPos val="l"/>
        <c:majorGridlines/>
        <c:numFmt formatCode="General" sourceLinked="1"/>
        <c:tickLblPos val="nextTo"/>
        <c:crossAx val="67527424"/>
        <c:crosses val="autoZero"/>
        <c:crossBetween val="midCat"/>
      </c:valAx>
    </c:plotArea>
    <c:legend>
      <c:legendPos val="r"/>
      <c:layout/>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plotArea>
      <c:layout/>
      <c:barChart>
        <c:barDir val="col"/>
        <c:grouping val="clustered"/>
        <c:ser>
          <c:idx val="0"/>
          <c:order val="0"/>
          <c:tx>
            <c:strRef>
              <c:f>Sheet1!$B$1</c:f>
              <c:strCache>
                <c:ptCount val="1"/>
                <c:pt idx="0">
                  <c:v>Firm A</c:v>
                </c:pt>
              </c:strCache>
            </c:strRef>
          </c:tx>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Firm B</c:v>
                </c:pt>
              </c:strCache>
            </c:strRef>
          </c:tx>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Firm C</c:v>
                </c:pt>
              </c:strCache>
            </c:strRef>
          </c:tx>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axId val="67719168"/>
        <c:axId val="67720704"/>
      </c:barChart>
      <c:catAx>
        <c:axId val="67719168"/>
        <c:scaling>
          <c:orientation val="minMax"/>
        </c:scaling>
        <c:axPos val="b"/>
        <c:tickLblPos val="nextTo"/>
        <c:txPr>
          <a:bodyPr/>
          <a:lstStyle/>
          <a:p>
            <a:pPr>
              <a:defRPr lang="en-US"/>
            </a:pPr>
            <a:endParaRPr lang="en-US"/>
          </a:p>
        </c:txPr>
        <c:crossAx val="67720704"/>
        <c:crosses val="autoZero"/>
        <c:auto val="1"/>
        <c:lblAlgn val="ctr"/>
        <c:lblOffset val="100"/>
      </c:catAx>
      <c:valAx>
        <c:axId val="67720704"/>
        <c:scaling>
          <c:orientation val="minMax"/>
        </c:scaling>
        <c:axPos val="l"/>
        <c:majorGridlines/>
        <c:numFmt formatCode="General" sourceLinked="1"/>
        <c:tickLblPos val="nextTo"/>
        <c:txPr>
          <a:bodyPr/>
          <a:lstStyle/>
          <a:p>
            <a:pPr>
              <a:defRPr lang="en-US"/>
            </a:pPr>
            <a:endParaRPr lang="en-US"/>
          </a:p>
        </c:txPr>
        <c:crossAx val="67719168"/>
        <c:crosses val="autoZero"/>
        <c:crossBetween val="between"/>
      </c:valAx>
    </c:plotArea>
    <c:legend>
      <c:legendPos val="r"/>
      <c:layout/>
      <c:txPr>
        <a:bodyPr/>
        <a:lstStyle/>
        <a:p>
          <a:pPr>
            <a:defRPr lang="en-US"/>
          </a:pPr>
          <a:endParaRPr lang="en-US"/>
        </a:p>
      </c:txPr>
    </c:legend>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style val="48"/>
  <c:chart>
    <c:title>
      <c:layout/>
      <c:txPr>
        <a:bodyPr/>
        <a:lstStyle/>
        <a:p>
          <a:pPr>
            <a:defRPr lang="en-US"/>
          </a:pPr>
          <a:endParaRPr lang="en-US"/>
        </a:p>
      </c:txPr>
    </c:title>
    <c:plotArea>
      <c:layout/>
      <c:barChart>
        <c:barDir val="col"/>
        <c:grouping val="clustered"/>
        <c:ser>
          <c:idx val="0"/>
          <c:order val="0"/>
          <c:tx>
            <c:strRef>
              <c:f>Sheet1!$B$1</c:f>
              <c:strCache>
                <c:ptCount val="1"/>
                <c:pt idx="0">
                  <c:v>Sales by firm A in thousand units</c:v>
                </c:pt>
              </c:strCache>
            </c:strRef>
          </c:tx>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gapWidth val="75"/>
        <c:overlap val="-25"/>
        <c:axId val="71308416"/>
        <c:axId val="71309952"/>
      </c:barChart>
      <c:catAx>
        <c:axId val="71308416"/>
        <c:scaling>
          <c:orientation val="minMax"/>
        </c:scaling>
        <c:axPos val="b"/>
        <c:majorTickMark val="none"/>
        <c:tickLblPos val="nextTo"/>
        <c:txPr>
          <a:bodyPr/>
          <a:lstStyle/>
          <a:p>
            <a:pPr>
              <a:defRPr lang="en-US"/>
            </a:pPr>
            <a:endParaRPr lang="en-US"/>
          </a:p>
        </c:txPr>
        <c:crossAx val="71309952"/>
        <c:crosses val="autoZero"/>
        <c:auto val="1"/>
        <c:lblAlgn val="ctr"/>
        <c:lblOffset val="100"/>
      </c:catAx>
      <c:valAx>
        <c:axId val="71309952"/>
        <c:scaling>
          <c:orientation val="minMax"/>
        </c:scaling>
        <c:axPos val="l"/>
        <c:majorGridlines/>
        <c:numFmt formatCode="General" sourceLinked="1"/>
        <c:majorTickMark val="none"/>
        <c:tickLblPos val="nextTo"/>
        <c:txPr>
          <a:bodyPr/>
          <a:lstStyle/>
          <a:p>
            <a:pPr>
              <a:defRPr lang="en-US"/>
            </a:pPr>
            <a:endParaRPr lang="en-US"/>
          </a:p>
        </c:txPr>
        <c:crossAx val="71308416"/>
        <c:crosses val="autoZero"/>
        <c:crossBetween val="between"/>
      </c:valAx>
    </c:plotArea>
    <c:legend>
      <c:legendPos val="b"/>
      <c:layout/>
      <c:txPr>
        <a:bodyPr/>
        <a:lstStyle/>
        <a:p>
          <a:pPr>
            <a:defRPr lang="en-US"/>
          </a:pPr>
          <a:endParaRPr lang="en-US"/>
        </a:p>
      </c:txPr>
    </c:legend>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chart>
    <c:title>
      <c:layout/>
      <c:txPr>
        <a:bodyPr/>
        <a:lstStyle/>
        <a:p>
          <a:pPr>
            <a:defRPr lang="en-US"/>
          </a:pPr>
          <a:endParaRPr lang="en-US"/>
        </a:p>
      </c:txPr>
    </c:title>
    <c:plotArea>
      <c:layout>
        <c:manualLayout>
          <c:layoutTarget val="inner"/>
          <c:xMode val="edge"/>
          <c:yMode val="edge"/>
          <c:x val="7.3998128706133953E-2"/>
          <c:y val="0.15812701075992017"/>
          <c:w val="0.69034217944979104"/>
          <c:h val="0.56158125906022649"/>
        </c:manualLayout>
      </c:layout>
      <c:barChart>
        <c:barDir val="col"/>
        <c:grouping val="clustered"/>
        <c:ser>
          <c:idx val="0"/>
          <c:order val="0"/>
          <c:tx>
            <c:strRef>
              <c:f>Sheet1!$B$1</c:f>
              <c:strCache>
                <c:ptCount val="1"/>
                <c:pt idx="0">
                  <c:v>Attendance (%)</c:v>
                </c:pt>
              </c:strCache>
            </c:strRef>
          </c:tx>
          <c:cat>
            <c:strRef>
              <c:f>Sheet1!$A$2:$A$7</c:f>
              <c:strCache>
                <c:ptCount val="6"/>
                <c:pt idx="0">
                  <c:v>January</c:v>
                </c:pt>
                <c:pt idx="1">
                  <c:v>February</c:v>
                </c:pt>
                <c:pt idx="2">
                  <c:v>March</c:v>
                </c:pt>
                <c:pt idx="3">
                  <c:v>April</c:v>
                </c:pt>
                <c:pt idx="4">
                  <c:v>May</c:v>
                </c:pt>
                <c:pt idx="5">
                  <c:v>June</c:v>
                </c:pt>
              </c:strCache>
            </c:strRef>
          </c:cat>
          <c:val>
            <c:numRef>
              <c:f>Sheet1!$B$2:$B$7</c:f>
              <c:numCache>
                <c:formatCode>General</c:formatCode>
                <c:ptCount val="6"/>
                <c:pt idx="0">
                  <c:v>20</c:v>
                </c:pt>
                <c:pt idx="1">
                  <c:v>60</c:v>
                </c:pt>
                <c:pt idx="2">
                  <c:v>30</c:v>
                </c:pt>
                <c:pt idx="3">
                  <c:v>80</c:v>
                </c:pt>
                <c:pt idx="4">
                  <c:v>50</c:v>
                </c:pt>
                <c:pt idx="5">
                  <c:v>10</c:v>
                </c:pt>
              </c:numCache>
            </c:numRef>
          </c:val>
        </c:ser>
        <c:axId val="71355008"/>
        <c:axId val="71364992"/>
      </c:barChart>
      <c:catAx>
        <c:axId val="71355008"/>
        <c:scaling>
          <c:orientation val="minMax"/>
        </c:scaling>
        <c:axPos val="b"/>
        <c:tickLblPos val="nextTo"/>
        <c:txPr>
          <a:bodyPr/>
          <a:lstStyle/>
          <a:p>
            <a:pPr>
              <a:defRPr lang="en-US"/>
            </a:pPr>
            <a:endParaRPr lang="en-US"/>
          </a:p>
        </c:txPr>
        <c:crossAx val="71364992"/>
        <c:crosses val="autoZero"/>
        <c:auto val="1"/>
        <c:lblAlgn val="ctr"/>
        <c:lblOffset val="100"/>
      </c:catAx>
      <c:valAx>
        <c:axId val="71364992"/>
        <c:scaling>
          <c:orientation val="minMax"/>
        </c:scaling>
        <c:axPos val="l"/>
        <c:numFmt formatCode="General" sourceLinked="1"/>
        <c:tickLblPos val="nextTo"/>
        <c:txPr>
          <a:bodyPr/>
          <a:lstStyle/>
          <a:p>
            <a:pPr>
              <a:defRPr lang="en-US"/>
            </a:pPr>
            <a:endParaRPr lang="en-US"/>
          </a:p>
        </c:txPr>
        <c:crossAx val="71355008"/>
        <c:crosses val="autoZero"/>
        <c:crossBetween val="between"/>
      </c:valAx>
    </c:plotArea>
    <c:legend>
      <c:legendPos val="r"/>
      <c:layout/>
      <c:txPr>
        <a:bodyPr/>
        <a:lstStyle/>
        <a:p>
          <a:pPr>
            <a:defRPr lang="en-US"/>
          </a:pPr>
          <a:endParaRPr lang="en-US"/>
        </a:p>
      </c:txPr>
    </c:legend>
    <c:plotVisOnly val="1"/>
  </c:chart>
  <c:txPr>
    <a:bodyPr/>
    <a:lstStyle/>
    <a:p>
      <a:pPr>
        <a:defRPr sz="1800"/>
      </a:pPr>
      <a:endParaRPr lang="en-US"/>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IN"/>
  <c:style val="26"/>
  <c:chart>
    <c:title>
      <c:layout/>
      <c:txPr>
        <a:bodyPr/>
        <a:lstStyle/>
        <a:p>
          <a:pPr>
            <a:defRPr lang="en-US"/>
          </a:pPr>
          <a:endParaRPr lang="en-US"/>
        </a:p>
      </c:txPr>
    </c:title>
    <c:view3D>
      <c:rotX val="30"/>
      <c:perspective val="30"/>
    </c:view3D>
    <c:plotArea>
      <c:layout/>
      <c:pie3DChart>
        <c:varyColors val="1"/>
        <c:ser>
          <c:idx val="0"/>
          <c:order val="0"/>
          <c:tx>
            <c:strRef>
              <c:f>Sheet1!$B$1</c:f>
              <c:strCache>
                <c:ptCount val="1"/>
                <c:pt idx="0">
                  <c:v>Religious groups (%)</c:v>
                </c:pt>
              </c:strCache>
            </c:strRef>
          </c:tx>
          <c:dLbls>
            <c:showCatName val="1"/>
            <c:showPercent val="1"/>
            <c:showLeaderLines val="1"/>
          </c:dLbls>
          <c:cat>
            <c:strRef>
              <c:f>Sheet1!$A$2:$A$5</c:f>
              <c:strCache>
                <c:ptCount val="4"/>
                <c:pt idx="0">
                  <c:v>Hindu</c:v>
                </c:pt>
                <c:pt idx="1">
                  <c:v>Muslim</c:v>
                </c:pt>
                <c:pt idx="2">
                  <c:v>Christian</c:v>
                </c:pt>
                <c:pt idx="3">
                  <c:v>Others</c:v>
                </c:pt>
              </c:strCache>
            </c:strRef>
          </c:cat>
          <c:val>
            <c:numRef>
              <c:f>Sheet1!$B$2:$B$5</c:f>
              <c:numCache>
                <c:formatCode>General</c:formatCode>
                <c:ptCount val="4"/>
                <c:pt idx="0">
                  <c:v>60</c:v>
                </c:pt>
                <c:pt idx="1">
                  <c:v>20</c:v>
                </c:pt>
                <c:pt idx="2">
                  <c:v>10</c:v>
                </c:pt>
                <c:pt idx="3">
                  <c:v>10</c:v>
                </c:pt>
              </c:numCache>
            </c:numRef>
          </c:val>
        </c:ser>
      </c:pie3DChart>
    </c:plotArea>
    <c:legend>
      <c:legendPos val="r"/>
      <c:layout/>
      <c:txPr>
        <a:bodyPr/>
        <a:lstStyle/>
        <a:p>
          <a:pPr>
            <a:defRPr lang="en-US"/>
          </a:pPr>
          <a:endParaRPr lang="en-US"/>
        </a:p>
      </c:txPr>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0.07465</cdr:x>
      <cdr:y>0.58025</cdr:y>
    </cdr:from>
    <cdr:to>
      <cdr:x>0.13889</cdr:x>
      <cdr:y>0.7284</cdr:y>
    </cdr:to>
    <cdr:sp macro="" textlink="">
      <cdr:nvSpPr>
        <cdr:cNvPr id="3" name="Straight Connector 2"/>
        <cdr:cNvSpPr/>
      </cdr:nvSpPr>
      <cdr:spPr>
        <a:xfrm xmlns:a="http://schemas.openxmlformats.org/drawingml/2006/main" rot="5400000" flipH="1" flipV="1">
          <a:off x="450050" y="3521877"/>
          <a:ext cx="857256" cy="528674"/>
        </a:xfrm>
        <a:prstGeom xmlns:a="http://schemas.openxmlformats.org/drawingml/2006/main" prst="line">
          <a:avLst/>
        </a:prstGeom>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0.13541</cdr:x>
      <cdr:y>0.34568</cdr:y>
    </cdr:from>
    <cdr:to>
      <cdr:x>0.24826</cdr:x>
      <cdr:y>0.59259</cdr:y>
    </cdr:to>
    <cdr:sp macro="" textlink="">
      <cdr:nvSpPr>
        <cdr:cNvPr id="4" name="Straight Connector 3"/>
        <cdr:cNvSpPr/>
      </cdr:nvSpPr>
      <cdr:spPr>
        <a:xfrm xmlns:a="http://schemas.openxmlformats.org/drawingml/2006/main" rot="5400000" flipH="1" flipV="1">
          <a:off x="864372" y="2250297"/>
          <a:ext cx="1428761" cy="928694"/>
        </a:xfrm>
        <a:prstGeom xmlns:a="http://schemas.openxmlformats.org/drawingml/2006/main" prst="line">
          <a:avLst/>
        </a:prstGeom>
        <a:noFill xmlns:a="http://schemas.openxmlformats.org/drawingml/2006/main"/>
        <a:ln xmlns:a="http://schemas.openxmlformats.org/drawingml/2006/main" w="9525" cap="flat" cmpd="sng" algn="ctr">
          <a:solidFill>
            <a:srgbClr val="C0504D">
              <a:shade val="95000"/>
              <a:satMod val="105000"/>
            </a:srgbClr>
          </a:solidFill>
          <a:prstDash val="solid"/>
        </a:ln>
        <a:effectLst xmlns:a="http://schemas.openxmlformats.org/drawingml/2006/mai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0.24826</cdr:x>
      <cdr:y>0.34568</cdr:y>
    </cdr:from>
    <cdr:to>
      <cdr:x>0.36111</cdr:x>
      <cdr:y>0.53086</cdr:y>
    </cdr:to>
    <cdr:sp macro="" textlink="">
      <cdr:nvSpPr>
        <cdr:cNvPr id="5" name="Straight Connector 4"/>
        <cdr:cNvSpPr/>
      </cdr:nvSpPr>
      <cdr:spPr>
        <a:xfrm xmlns:a="http://schemas.openxmlformats.org/drawingml/2006/main" rot="5400000" flipV="1">
          <a:off x="1971661" y="2071703"/>
          <a:ext cx="1071570" cy="928694"/>
        </a:xfrm>
        <a:prstGeom xmlns:a="http://schemas.openxmlformats.org/drawingml/2006/main" prst="line">
          <a:avLst/>
        </a:prstGeom>
        <a:noFill xmlns:a="http://schemas.openxmlformats.org/drawingml/2006/main"/>
        <a:ln xmlns:a="http://schemas.openxmlformats.org/drawingml/2006/main" w="9525" cap="flat" cmpd="sng" algn="ctr">
          <a:solidFill>
            <a:srgbClr val="C0504D">
              <a:shade val="95000"/>
              <a:satMod val="105000"/>
            </a:srgbClr>
          </a:solidFill>
          <a:prstDash val="solid"/>
        </a:ln>
        <a:effectLst xmlns:a="http://schemas.openxmlformats.org/drawingml/2006/mai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0.36111</cdr:x>
      <cdr:y>0.22222</cdr:y>
    </cdr:from>
    <cdr:to>
      <cdr:x>0.47396</cdr:x>
      <cdr:y>0.53086</cdr:y>
    </cdr:to>
    <cdr:sp macro="" textlink="">
      <cdr:nvSpPr>
        <cdr:cNvPr id="6" name="Straight Connector 5"/>
        <cdr:cNvSpPr/>
      </cdr:nvSpPr>
      <cdr:spPr>
        <a:xfrm xmlns:a="http://schemas.openxmlformats.org/drawingml/2006/main" rot="5400000" flipH="1" flipV="1">
          <a:off x="2543165" y="1714513"/>
          <a:ext cx="1785950" cy="928692"/>
        </a:xfrm>
        <a:prstGeom xmlns:a="http://schemas.openxmlformats.org/drawingml/2006/main" prst="line">
          <a:avLst/>
        </a:prstGeom>
        <a:noFill xmlns:a="http://schemas.openxmlformats.org/drawingml/2006/main"/>
        <a:ln xmlns:a="http://schemas.openxmlformats.org/drawingml/2006/main" w="9525" cap="flat" cmpd="sng" algn="ctr">
          <a:solidFill>
            <a:srgbClr val="C0504D">
              <a:shade val="95000"/>
              <a:satMod val="105000"/>
            </a:srgbClr>
          </a:solidFill>
          <a:prstDash val="solid"/>
        </a:ln>
        <a:effectLst xmlns:a="http://schemas.openxmlformats.org/drawingml/2006/mai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0.47396</cdr:x>
      <cdr:y>0.22222</cdr:y>
    </cdr:from>
    <cdr:to>
      <cdr:x>0.59549</cdr:x>
      <cdr:y>0.40741</cdr:y>
    </cdr:to>
    <cdr:sp macro="" textlink="">
      <cdr:nvSpPr>
        <cdr:cNvPr id="7" name="Straight Connector 6"/>
        <cdr:cNvSpPr/>
      </cdr:nvSpPr>
      <cdr:spPr>
        <a:xfrm xmlns:a="http://schemas.openxmlformats.org/drawingml/2006/main" rot="5400000" flipH="1">
          <a:off x="3864766" y="1321602"/>
          <a:ext cx="1071570" cy="1000133"/>
        </a:xfrm>
        <a:prstGeom xmlns:a="http://schemas.openxmlformats.org/drawingml/2006/main" prst="line">
          <a:avLst/>
        </a:prstGeom>
        <a:noFill xmlns:a="http://schemas.openxmlformats.org/drawingml/2006/main"/>
        <a:ln xmlns:a="http://schemas.openxmlformats.org/drawingml/2006/main" w="9525" cap="flat" cmpd="sng" algn="ctr">
          <a:solidFill>
            <a:srgbClr val="C0504D">
              <a:shade val="95000"/>
              <a:satMod val="105000"/>
            </a:srgbClr>
          </a:solidFill>
          <a:prstDash val="solid"/>
        </a:ln>
        <a:effectLst xmlns:a="http://schemas.openxmlformats.org/drawingml/2006/mai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3A724F-F326-4955-9677-ED0C55092B28}" type="datetimeFigureOut">
              <a:rPr lang="en-US" smtClean="0"/>
              <a:pPr/>
              <a:t>8/1/2020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1D84A0-0FC6-46B7-AA75-BE9618A55590}"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12ED98D-9694-418B-9FD5-7A92C467CC08}" type="datetime9">
              <a:rPr lang="en-US" smtClean="0"/>
              <a:pPr/>
              <a:t>8/1/2020 11:00:21 AM</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de-DE" smtClean="0"/>
              <a:t>Dr. Santosh Kumar Meher               santoshmeher.eco@yahoo.com</a:t>
            </a:r>
            <a:endParaRPr lang="en-IN"/>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26F216D-FD97-411C-9C2F-B8A5B8E3AB3C}"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0721DF-22A7-42E1-94CB-7AAEEACF8B0B}" type="datetime9">
              <a:rPr lang="en-US" smtClean="0"/>
              <a:pPr/>
              <a:t>8/1/2020 11:00:21 AM</a:t>
            </a:fld>
            <a:endParaRPr lang="en-IN"/>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IN"/>
          </a:p>
        </p:txBody>
      </p:sp>
      <p:sp>
        <p:nvSpPr>
          <p:cNvPr id="6" name="Slide Number Placeholder 5"/>
          <p:cNvSpPr>
            <a:spLocks noGrp="1"/>
          </p:cNvSpPr>
          <p:nvPr>
            <p:ph type="sldNum" sz="quarter" idx="12"/>
          </p:nvPr>
        </p:nvSpPr>
        <p:spPr/>
        <p:txBody>
          <a:bodyPr/>
          <a:lstStyle>
            <a:extLst/>
          </a:lstStyle>
          <a:p>
            <a:fld id="{726F216D-FD97-411C-9C2F-B8A5B8E3AB3C}" type="slidenum">
              <a:rPr lang="en-IN" smtClean="0"/>
              <a:pPr/>
              <a:t>‹#›</a:t>
            </a:fld>
            <a:endParaRPr lang="en-IN"/>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863940C-93D4-4316-A6E5-623270A2CDE9}" type="datetime9">
              <a:rPr lang="en-US" smtClean="0"/>
              <a:pPr/>
              <a:t>8/1/2020 11:00:21 AM</a:t>
            </a:fld>
            <a:endParaRPr lang="en-IN"/>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IN"/>
          </a:p>
        </p:txBody>
      </p:sp>
      <p:sp>
        <p:nvSpPr>
          <p:cNvPr id="6" name="Slide Number Placeholder 5"/>
          <p:cNvSpPr>
            <a:spLocks noGrp="1"/>
          </p:cNvSpPr>
          <p:nvPr>
            <p:ph type="sldNum" sz="quarter" idx="12"/>
          </p:nvPr>
        </p:nvSpPr>
        <p:spPr/>
        <p:txBody>
          <a:bodyPr/>
          <a:lstStyle>
            <a:extLst/>
          </a:lstStyle>
          <a:p>
            <a:fld id="{726F216D-FD97-411C-9C2F-B8A5B8E3AB3C}"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7F2BD1-EC82-443F-88AE-A5CD110EB03C}" type="datetime9">
              <a:rPr lang="en-US" smtClean="0"/>
              <a:pPr/>
              <a:t>8/1/2020 11:00:21 AM</a:t>
            </a:fld>
            <a:endParaRPr lang="en-IN"/>
          </a:p>
        </p:txBody>
      </p:sp>
      <p:sp>
        <p:nvSpPr>
          <p:cNvPr id="6" name="Footer Placeholder 5"/>
          <p:cNvSpPr>
            <a:spLocks noGrp="1"/>
          </p:cNvSpPr>
          <p:nvPr>
            <p:ph type="ftr" sz="quarter" idx="11"/>
          </p:nvPr>
        </p:nvSpPr>
        <p:spPr/>
        <p:txBody>
          <a:bodyPr/>
          <a:lstStyle>
            <a:extLst/>
          </a:lstStyle>
          <a:p>
            <a:r>
              <a:rPr lang="de-DE" smtClean="0"/>
              <a:t>Dr. Santosh Kumar Meher               santoshmeher.eco@yahoo.com</a:t>
            </a:r>
            <a:endParaRPr lang="en-IN"/>
          </a:p>
        </p:txBody>
      </p:sp>
      <p:sp>
        <p:nvSpPr>
          <p:cNvPr id="7" name="Slide Number Placeholder 6"/>
          <p:cNvSpPr>
            <a:spLocks noGrp="1"/>
          </p:cNvSpPr>
          <p:nvPr>
            <p:ph type="sldNum" sz="quarter" idx="12"/>
          </p:nvPr>
        </p:nvSpPr>
        <p:spPr/>
        <p:txBody>
          <a:bodyPr/>
          <a:lstStyle>
            <a:extLst/>
          </a:lstStyle>
          <a:p>
            <a:fld id="{726F216D-FD97-411C-9C2F-B8A5B8E3AB3C}" type="slidenum">
              <a:rPr lang="en-IN" smtClean="0"/>
              <a:pPr/>
              <a:t>‹#›</a:t>
            </a:fld>
            <a:endParaRPr lang="en-IN"/>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E88C85C-44A6-4193-BBAF-4ABB3F41651B}" type="datetime9">
              <a:rPr lang="en-US" smtClean="0"/>
              <a:pPr/>
              <a:t>8/1/2020 11:00:21 AM</a:t>
            </a:fld>
            <a:endParaRPr lang="en-IN"/>
          </a:p>
        </p:txBody>
      </p:sp>
      <p:sp>
        <p:nvSpPr>
          <p:cNvPr id="8" name="Footer Placeholder 7"/>
          <p:cNvSpPr>
            <a:spLocks noGrp="1"/>
          </p:cNvSpPr>
          <p:nvPr>
            <p:ph type="ftr" sz="quarter" idx="11"/>
          </p:nvPr>
        </p:nvSpPr>
        <p:spPr/>
        <p:txBody>
          <a:bodyPr/>
          <a:lstStyle>
            <a:extLst/>
          </a:lstStyle>
          <a:p>
            <a:r>
              <a:rPr lang="de-DE" smtClean="0"/>
              <a:t>Dr. Santosh Kumar Meher               santoshmeher.eco@yahoo.com</a:t>
            </a:r>
            <a:endParaRPr lang="en-IN"/>
          </a:p>
        </p:txBody>
      </p:sp>
      <p:sp>
        <p:nvSpPr>
          <p:cNvPr id="9" name="Slide Number Placeholder 8"/>
          <p:cNvSpPr>
            <a:spLocks noGrp="1"/>
          </p:cNvSpPr>
          <p:nvPr>
            <p:ph type="sldNum" sz="quarter" idx="12"/>
          </p:nvPr>
        </p:nvSpPr>
        <p:spPr/>
        <p:txBody>
          <a:bodyPr/>
          <a:lstStyle>
            <a:extLst/>
          </a:lstStyle>
          <a:p>
            <a:fld id="{726F216D-FD97-411C-9C2F-B8A5B8E3AB3C}"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532F157-650D-4794-AD95-CB7B9F1EC929}" type="datetime9">
              <a:rPr lang="en-US" smtClean="0"/>
              <a:pPr/>
              <a:t>8/1/2020 11:00:21 AM</a:t>
            </a:fld>
            <a:endParaRPr lang="en-IN"/>
          </a:p>
        </p:txBody>
      </p:sp>
      <p:sp>
        <p:nvSpPr>
          <p:cNvPr id="4" name="Footer Placeholder 3"/>
          <p:cNvSpPr>
            <a:spLocks noGrp="1"/>
          </p:cNvSpPr>
          <p:nvPr>
            <p:ph type="ftr" sz="quarter" idx="11"/>
          </p:nvPr>
        </p:nvSpPr>
        <p:spPr/>
        <p:txBody>
          <a:bodyPr/>
          <a:lstStyle>
            <a:extLst/>
          </a:lstStyle>
          <a:p>
            <a:r>
              <a:rPr lang="de-DE" smtClean="0"/>
              <a:t>Dr. Santosh Kumar Meher               santoshmeher.eco@yahoo.com</a:t>
            </a:r>
            <a:endParaRPr lang="en-IN"/>
          </a:p>
        </p:txBody>
      </p:sp>
      <p:sp>
        <p:nvSpPr>
          <p:cNvPr id="5" name="Slide Number Placeholder 4"/>
          <p:cNvSpPr>
            <a:spLocks noGrp="1"/>
          </p:cNvSpPr>
          <p:nvPr>
            <p:ph type="sldNum" sz="quarter" idx="12"/>
          </p:nvPr>
        </p:nvSpPr>
        <p:spPr/>
        <p:txBody>
          <a:bodyPr/>
          <a:lstStyle>
            <a:extLst/>
          </a:lstStyle>
          <a:p>
            <a:fld id="{726F216D-FD97-411C-9C2F-B8A5B8E3AB3C}" type="slidenum">
              <a:rPr lang="en-IN" smtClean="0"/>
              <a:pPr/>
              <a:t>‹#›</a:t>
            </a:fld>
            <a:endParaRPr lang="en-IN"/>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6EB2ABC-6C9B-42DA-9B9F-AA9847A7404E}" type="datetime9">
              <a:rPr lang="en-US" smtClean="0"/>
              <a:pPr/>
              <a:t>8/1/2020 11:00:21 AM</a:t>
            </a:fld>
            <a:endParaRPr lang="en-IN"/>
          </a:p>
        </p:txBody>
      </p:sp>
      <p:sp>
        <p:nvSpPr>
          <p:cNvPr id="3" name="Footer Placeholder 2"/>
          <p:cNvSpPr>
            <a:spLocks noGrp="1"/>
          </p:cNvSpPr>
          <p:nvPr>
            <p:ph type="ftr" sz="quarter" idx="11"/>
          </p:nvPr>
        </p:nvSpPr>
        <p:spPr/>
        <p:txBody>
          <a:bodyPr/>
          <a:lstStyle>
            <a:extLst/>
          </a:lstStyle>
          <a:p>
            <a:r>
              <a:rPr lang="de-DE" smtClean="0"/>
              <a:t>Dr. Santosh Kumar Meher               santoshmeher.eco@yahoo.com</a:t>
            </a:r>
            <a:endParaRPr lang="en-IN"/>
          </a:p>
        </p:txBody>
      </p:sp>
      <p:sp>
        <p:nvSpPr>
          <p:cNvPr id="4" name="Slide Number Placeholder 3"/>
          <p:cNvSpPr>
            <a:spLocks noGrp="1"/>
          </p:cNvSpPr>
          <p:nvPr>
            <p:ph type="sldNum" sz="quarter" idx="12"/>
          </p:nvPr>
        </p:nvSpPr>
        <p:spPr/>
        <p:txBody>
          <a:bodyPr/>
          <a:lstStyle>
            <a:extLst/>
          </a:lstStyle>
          <a:p>
            <a:fld id="{726F216D-FD97-411C-9C2F-B8A5B8E3AB3C}"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3BF568D-7F9B-419D-91E7-C3C7A117871D}" type="datetime9">
              <a:rPr lang="en-US" smtClean="0"/>
              <a:pPr/>
              <a:t>8/1/2020 11:00:21 AM</a:t>
            </a:fld>
            <a:endParaRPr lang="en-IN"/>
          </a:p>
        </p:txBody>
      </p:sp>
      <p:sp>
        <p:nvSpPr>
          <p:cNvPr id="6" name="Footer Placeholder 5"/>
          <p:cNvSpPr>
            <a:spLocks noGrp="1"/>
          </p:cNvSpPr>
          <p:nvPr>
            <p:ph type="ftr" sz="quarter" idx="11"/>
          </p:nvPr>
        </p:nvSpPr>
        <p:spPr/>
        <p:txBody>
          <a:bodyPr/>
          <a:lstStyle>
            <a:extLst/>
          </a:lstStyle>
          <a:p>
            <a:r>
              <a:rPr lang="de-DE" smtClean="0"/>
              <a:t>Dr. Santosh Kumar Meher               santoshmeher.eco@yahoo.com</a:t>
            </a:r>
            <a:endParaRPr lang="en-IN"/>
          </a:p>
        </p:txBody>
      </p:sp>
      <p:sp>
        <p:nvSpPr>
          <p:cNvPr id="7" name="Slide Number Placeholder 6"/>
          <p:cNvSpPr>
            <a:spLocks noGrp="1"/>
          </p:cNvSpPr>
          <p:nvPr>
            <p:ph type="sldNum" sz="quarter" idx="12"/>
          </p:nvPr>
        </p:nvSpPr>
        <p:spPr/>
        <p:txBody>
          <a:bodyPr/>
          <a:lstStyle>
            <a:extLst/>
          </a:lstStyle>
          <a:p>
            <a:fld id="{726F216D-FD97-411C-9C2F-B8A5B8E3AB3C}"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E087C68-9D29-4B6D-A8D3-7DB388E006B2}" type="datetime9">
              <a:rPr lang="en-US" smtClean="0"/>
              <a:pPr/>
              <a:t>8/1/2020 11:00:21 AM</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de-DE" smtClean="0"/>
              <a:t>Dr. Santosh Kumar Meher               santoshmeher.eco@yahoo.com</a:t>
            </a:r>
            <a:endParaRPr lang="en-IN"/>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26F216D-FD97-411C-9C2F-B8A5B8E3AB3C}"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2BC59D-5224-4FBC-80B3-970B8370DCD4}" type="datetime9">
              <a:rPr lang="en-US" smtClean="0"/>
              <a:pPr/>
              <a:t>8/1/2020 11:00:21 AM</a:t>
            </a:fld>
            <a:endParaRPr lang="en-IN"/>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IN"/>
          </a:p>
        </p:txBody>
      </p:sp>
      <p:sp>
        <p:nvSpPr>
          <p:cNvPr id="6" name="Slide Number Placeholder 5"/>
          <p:cNvSpPr>
            <a:spLocks noGrp="1"/>
          </p:cNvSpPr>
          <p:nvPr>
            <p:ph type="sldNum" sz="quarter" idx="12"/>
          </p:nvPr>
        </p:nvSpPr>
        <p:spPr/>
        <p:txBody>
          <a:bodyPr/>
          <a:lstStyle>
            <a:extLst/>
          </a:lstStyle>
          <a:p>
            <a:fld id="{726F216D-FD97-411C-9C2F-B8A5B8E3AB3C}"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1CA93DA-8D26-4D27-961C-A50DB86EC3AA}" type="datetime9">
              <a:rPr lang="en-US" smtClean="0"/>
              <a:pPr/>
              <a:t>8/1/2020 11:00:21 AM</a:t>
            </a:fld>
            <a:endParaRPr lang="en-IN"/>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IN"/>
          </a:p>
        </p:txBody>
      </p:sp>
      <p:sp>
        <p:nvSpPr>
          <p:cNvPr id="6" name="Slide Number Placeholder 5"/>
          <p:cNvSpPr>
            <a:spLocks noGrp="1"/>
          </p:cNvSpPr>
          <p:nvPr>
            <p:ph type="sldNum" sz="quarter" idx="12"/>
          </p:nvPr>
        </p:nvSpPr>
        <p:spPr/>
        <p:txBody>
          <a:bodyPr/>
          <a:lstStyle>
            <a:extLst/>
          </a:lstStyle>
          <a:p>
            <a:fld id="{726F216D-FD97-411C-9C2F-B8A5B8E3AB3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981E2F9-ED3A-48A6-AC74-BB6E691CF1FC}" type="datetime9">
              <a:rPr lang="en-US" smtClean="0"/>
              <a:pPr/>
              <a:t>8/1/2020 11:00:21 AM</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de-DE" smtClean="0"/>
              <a:t>Dr. Santosh Kumar Meher               santoshmeher.eco@yahoo.com</a:t>
            </a:r>
            <a:endParaRPr lang="en-IN"/>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6F216D-FD97-411C-9C2F-B8A5B8E3AB3C}"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28" y="1752601"/>
            <a:ext cx="7772400" cy="1829761"/>
          </a:xfrm>
        </p:spPr>
        <p:txBody>
          <a:bodyPr/>
          <a:lstStyle/>
          <a:p>
            <a:r>
              <a:rPr lang="en-US" dirty="0" smtClean="0"/>
              <a:t>Data and Data Handling</a:t>
            </a:r>
            <a:endParaRPr lang="en-IN" dirty="0"/>
          </a:p>
        </p:txBody>
      </p:sp>
      <p:sp>
        <p:nvSpPr>
          <p:cNvPr id="3" name="Subtitle 2"/>
          <p:cNvSpPr>
            <a:spLocks noGrp="1"/>
          </p:cNvSpPr>
          <p:nvPr>
            <p:ph type="subTitle" idx="1"/>
          </p:nvPr>
        </p:nvSpPr>
        <p:spPr/>
        <p:txBody>
          <a:bodyPr/>
          <a:lstStyle/>
          <a:p>
            <a:r>
              <a:rPr lang="en-US" dirty="0" smtClean="0"/>
              <a:t>Dr. </a:t>
            </a:r>
            <a:r>
              <a:rPr lang="en-US" dirty="0" err="1" smtClean="0"/>
              <a:t>Santosh</a:t>
            </a:r>
            <a:r>
              <a:rPr lang="en-US" dirty="0" smtClean="0"/>
              <a:t> Kumar </a:t>
            </a:r>
            <a:r>
              <a:rPr lang="en-US" dirty="0" err="1" smtClean="0"/>
              <a:t>Meher</a:t>
            </a:r>
            <a:endParaRPr lang="en-IN" dirty="0" smtClean="0"/>
          </a:p>
          <a:p>
            <a:fld id="{30FCC3E1-90F3-41ED-8797-11F267A245E4}" type="datetime9">
              <a:rPr lang="en-IN" smtClean="0"/>
              <a:pPr/>
              <a:t>01/08/2020 AM 11:00:21</a:t>
            </a:fld>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US" b="1" i="1" dirty="0" smtClean="0">
                <a:solidFill>
                  <a:srgbClr val="FF0000"/>
                </a:solidFill>
              </a:rPr>
              <a:t>Statistics </a:t>
            </a:r>
            <a:r>
              <a:rPr lang="en-US" b="1" i="1" dirty="0" smtClean="0">
                <a:solidFill>
                  <a:srgbClr val="FF0000"/>
                </a:solidFill>
              </a:rPr>
              <a:t>is a branch of science that deals </a:t>
            </a:r>
            <a:r>
              <a:rPr lang="en-US" b="1" i="1" dirty="0" smtClean="0">
                <a:solidFill>
                  <a:srgbClr val="FF0000"/>
                </a:solidFill>
              </a:rPr>
              <a:t>with collection</a:t>
            </a:r>
            <a:r>
              <a:rPr lang="en-US" b="1" i="1" dirty="0" smtClean="0">
                <a:solidFill>
                  <a:srgbClr val="FF0000"/>
                </a:solidFill>
              </a:rPr>
              <a:t>, compilation, </a:t>
            </a:r>
            <a:r>
              <a:rPr lang="en-US" b="1" i="1" dirty="0" smtClean="0">
                <a:solidFill>
                  <a:srgbClr val="FF0000"/>
                </a:solidFill>
              </a:rPr>
              <a:t>presentation, analysis </a:t>
            </a:r>
            <a:r>
              <a:rPr lang="en-US" b="1" i="1" dirty="0" smtClean="0">
                <a:solidFill>
                  <a:srgbClr val="FF0000"/>
                </a:solidFill>
              </a:rPr>
              <a:t>and interpretation of data.</a:t>
            </a:r>
          </a:p>
          <a:p>
            <a:pPr>
              <a:buNone/>
            </a:pPr>
            <a:r>
              <a:rPr lang="en-US" dirty="0" smtClean="0"/>
              <a:t>Usefulness of Statistics for economists lies in the fact that economists are very often concerned with dealing with the facts concerning a particular phenomenon. They try to gather factual knowledge so as to understand several dynamics about the facts concerning the investigation as well as its other implications.</a:t>
            </a:r>
          </a:p>
          <a:p>
            <a:pPr>
              <a:buNone/>
            </a:pPr>
            <a:r>
              <a:rPr lang="en-US" dirty="0" smtClean="0"/>
              <a:t>Therefore, by playing the role of an investigator and simultaneously the role of an analyst and interpreter as well, an economist contributes a lot to enrich the existing knowledge.</a:t>
            </a:r>
          </a:p>
          <a:p>
            <a:pPr>
              <a:buNone/>
            </a:pPr>
            <a:r>
              <a:rPr lang="en-US" dirty="0" smtClean="0"/>
              <a:t>In order to understand about a fact the investigator needs data collected from the subjects under investigation </a:t>
            </a:r>
            <a:r>
              <a:rPr lang="en-US" dirty="0" smtClean="0">
                <a:solidFill>
                  <a:srgbClr val="FF0000"/>
                </a:solidFill>
              </a:rPr>
              <a:t>in the way that he or she feels appropriate</a:t>
            </a:r>
            <a:r>
              <a:rPr lang="en-US" dirty="0" smtClean="0"/>
              <a:t>. The data is then processed to get the results for interpretation.</a:t>
            </a:r>
            <a:endParaRPr lang="en-IN" dirty="0"/>
          </a:p>
        </p:txBody>
      </p:sp>
      <p:sp>
        <p:nvSpPr>
          <p:cNvPr id="3" name="Title 2"/>
          <p:cNvSpPr>
            <a:spLocks noGrp="1"/>
          </p:cNvSpPr>
          <p:nvPr>
            <p:ph type="title"/>
          </p:nvPr>
        </p:nvSpPr>
        <p:spPr/>
        <p:txBody>
          <a:bodyPr/>
          <a:lstStyle/>
          <a:p>
            <a:pPr algn="ctr"/>
            <a:r>
              <a:rPr lang="en-US" dirty="0" smtClean="0"/>
              <a:t>Statistics in Brief</a:t>
            </a:r>
            <a:endParaRPr lang="en-IN" dirty="0"/>
          </a:p>
        </p:txBody>
      </p:sp>
      <p:sp>
        <p:nvSpPr>
          <p:cNvPr id="4" name="Date Placeholder 3"/>
          <p:cNvSpPr>
            <a:spLocks noGrp="1"/>
          </p:cNvSpPr>
          <p:nvPr>
            <p:ph type="dt" sz="half" idx="10"/>
          </p:nvPr>
        </p:nvSpPr>
        <p:spPr/>
        <p:txBody>
          <a:bodyPr/>
          <a:lstStyle/>
          <a:p>
            <a:fld id="{7474B413-0142-4361-85ED-A44539925388}"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data is pivotal for research investigation. There are four important issues involved in handling data. They are </a:t>
            </a:r>
          </a:p>
          <a:p>
            <a:pPr>
              <a:buNone/>
            </a:pPr>
            <a:r>
              <a:rPr lang="en-US" dirty="0" smtClean="0"/>
              <a:t>	1. Collection of Data</a:t>
            </a:r>
          </a:p>
          <a:p>
            <a:pPr>
              <a:buNone/>
            </a:pPr>
            <a:r>
              <a:rPr lang="en-US" dirty="0" smtClean="0"/>
              <a:t>	2. Compilation of data </a:t>
            </a:r>
            <a:endParaRPr lang="en-US" dirty="0" smtClean="0"/>
          </a:p>
          <a:p>
            <a:pPr>
              <a:buNone/>
            </a:pPr>
            <a:r>
              <a:rPr lang="en-US" dirty="0" smtClean="0"/>
              <a:t>	</a:t>
            </a:r>
            <a:r>
              <a:rPr lang="en-US" dirty="0" smtClean="0"/>
              <a:t>3. Presentation of data</a:t>
            </a:r>
            <a:endParaRPr lang="en-US" dirty="0" smtClean="0"/>
          </a:p>
          <a:p>
            <a:pPr>
              <a:buNone/>
            </a:pPr>
            <a:r>
              <a:rPr lang="en-US" dirty="0" smtClean="0"/>
              <a:t>	</a:t>
            </a:r>
            <a:r>
              <a:rPr lang="en-US" dirty="0" smtClean="0"/>
              <a:t>4. </a:t>
            </a:r>
            <a:r>
              <a:rPr lang="en-US" dirty="0" smtClean="0"/>
              <a:t>Analysis of data</a:t>
            </a:r>
          </a:p>
          <a:p>
            <a:pPr>
              <a:buNone/>
            </a:pPr>
            <a:r>
              <a:rPr lang="en-US" dirty="0" smtClean="0"/>
              <a:t>	</a:t>
            </a:r>
            <a:r>
              <a:rPr lang="en-US" dirty="0" smtClean="0"/>
              <a:t>5. </a:t>
            </a:r>
            <a:r>
              <a:rPr lang="en-US" dirty="0" smtClean="0"/>
              <a:t>Interpretation of data</a:t>
            </a:r>
          </a:p>
        </p:txBody>
      </p:sp>
      <p:sp>
        <p:nvSpPr>
          <p:cNvPr id="3" name="Title 2"/>
          <p:cNvSpPr>
            <a:spLocks noGrp="1"/>
          </p:cNvSpPr>
          <p:nvPr>
            <p:ph type="title"/>
          </p:nvPr>
        </p:nvSpPr>
        <p:spPr/>
        <p:txBody>
          <a:bodyPr/>
          <a:lstStyle/>
          <a:p>
            <a:pPr algn="ctr"/>
            <a:r>
              <a:rPr lang="en-US" dirty="0" smtClean="0"/>
              <a:t>Handling Data</a:t>
            </a:r>
            <a:endParaRPr lang="en-IN" dirty="0"/>
          </a:p>
        </p:txBody>
      </p:sp>
      <p:sp>
        <p:nvSpPr>
          <p:cNvPr id="4" name="Date Placeholder 3"/>
          <p:cNvSpPr>
            <a:spLocks noGrp="1"/>
          </p:cNvSpPr>
          <p:nvPr>
            <p:ph type="dt" sz="half" idx="10"/>
          </p:nvPr>
        </p:nvSpPr>
        <p:spPr/>
        <p:txBody>
          <a:bodyPr/>
          <a:lstStyle/>
          <a:p>
            <a:fld id="{1F9BDE12-1A2C-4CA6-8F4C-76B772834F7E}"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 unit or group about which we seek to put a generalized statement through investigation is called population.</a:t>
            </a:r>
          </a:p>
          <a:p>
            <a:r>
              <a:rPr lang="en-US" dirty="0" smtClean="0"/>
              <a:t>The unit which is actually investigated to draw a generalized statement about the population is called a sample.</a:t>
            </a:r>
          </a:p>
          <a:p>
            <a:r>
              <a:rPr lang="en-US" dirty="0" smtClean="0"/>
              <a:t>Sample is a subset of the population </a:t>
            </a:r>
          </a:p>
          <a:p>
            <a:r>
              <a:rPr lang="en-US" dirty="0" smtClean="0"/>
              <a:t>During research investigation, most often, it becomes difficult to study the </a:t>
            </a:r>
            <a:r>
              <a:rPr lang="en-US" smtClean="0"/>
              <a:t>entire or all </a:t>
            </a:r>
            <a:r>
              <a:rPr lang="en-US" dirty="0" smtClean="0"/>
              <a:t>units of the population. Therefore, study of a sample of it is preferred and adopted.</a:t>
            </a:r>
            <a:endParaRPr lang="en-IN" dirty="0" smtClean="0"/>
          </a:p>
          <a:p>
            <a:endParaRPr lang="en-IN" dirty="0"/>
          </a:p>
        </p:txBody>
      </p:sp>
      <p:sp>
        <p:nvSpPr>
          <p:cNvPr id="3" name="Title 2"/>
          <p:cNvSpPr>
            <a:spLocks noGrp="1"/>
          </p:cNvSpPr>
          <p:nvPr>
            <p:ph type="title"/>
          </p:nvPr>
        </p:nvSpPr>
        <p:spPr/>
        <p:txBody>
          <a:bodyPr/>
          <a:lstStyle/>
          <a:p>
            <a:pPr algn="ctr"/>
            <a:r>
              <a:rPr lang="en-US" dirty="0" smtClean="0"/>
              <a:t>Population versus Sample</a:t>
            </a:r>
            <a:endParaRPr lang="en-IN" dirty="0"/>
          </a:p>
        </p:txBody>
      </p:sp>
      <p:sp>
        <p:nvSpPr>
          <p:cNvPr id="4" name="Date Placeholder 3"/>
          <p:cNvSpPr>
            <a:spLocks noGrp="1"/>
          </p:cNvSpPr>
          <p:nvPr>
            <p:ph type="dt" sz="half" idx="10"/>
          </p:nvPr>
        </p:nvSpPr>
        <p:spPr/>
        <p:txBody>
          <a:bodyPr/>
          <a:lstStyle/>
          <a:p>
            <a:fld id="{EF5DC8CD-0496-4927-B667-E66ACF763BB0}" type="datetime9">
              <a:rPr lang="en-US" smtClean="0"/>
              <a:pPr/>
              <a:t>8/1/2020 11:00:21 AM</a:t>
            </a:fld>
            <a:endParaRPr lang="en-IN" dirty="0"/>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Sample is a subset of population and is carefully chosen to represent the population under study. </a:t>
            </a:r>
          </a:p>
          <a:p>
            <a:r>
              <a:rPr lang="en-US" dirty="0" smtClean="0"/>
              <a:t>Once it is chosen carefully from the population, through the conclusions derived from it, it becomes possible on the part of the researcher to give a generalized statement about the population as to the objectives of the study.  </a:t>
            </a:r>
          </a:p>
          <a:p>
            <a:r>
              <a:rPr lang="en-US" dirty="0" smtClean="0"/>
              <a:t>Sample in a data set is chosen adopting several methods. The method of selection of sample is adopted considering the nature and scope of research as well as the nature of population.</a:t>
            </a:r>
            <a:endParaRPr lang="en-IN" dirty="0"/>
          </a:p>
        </p:txBody>
      </p:sp>
      <p:sp>
        <p:nvSpPr>
          <p:cNvPr id="3" name="Title 2"/>
          <p:cNvSpPr>
            <a:spLocks noGrp="1"/>
          </p:cNvSpPr>
          <p:nvPr>
            <p:ph type="title"/>
          </p:nvPr>
        </p:nvSpPr>
        <p:spPr/>
        <p:txBody>
          <a:bodyPr/>
          <a:lstStyle/>
          <a:p>
            <a:pPr algn="ctr"/>
            <a:r>
              <a:rPr lang="en-US" dirty="0" smtClean="0"/>
              <a:t>Choice of Sample</a:t>
            </a:r>
            <a:endParaRPr lang="en-IN" dirty="0"/>
          </a:p>
        </p:txBody>
      </p:sp>
      <p:sp>
        <p:nvSpPr>
          <p:cNvPr id="4" name="Date Placeholder 3"/>
          <p:cNvSpPr>
            <a:spLocks noGrp="1"/>
          </p:cNvSpPr>
          <p:nvPr>
            <p:ph type="dt" sz="half" idx="10"/>
          </p:nvPr>
        </p:nvSpPr>
        <p:spPr/>
        <p:txBody>
          <a:bodyPr/>
          <a:lstStyle/>
          <a:p>
            <a:fld id="{3084BE32-747A-4D09-8482-76B0DF15C2FF}"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Simple Random Sampling (SRS): In this method, the sample is chosen randomly from the population. The term ‘random’ implies that every unit of the population has equal chance of being included in the sample. Size of sample selected is based on several considerations. This method is also called the </a:t>
            </a:r>
            <a:r>
              <a:rPr lang="en-US" i="1" dirty="0" smtClean="0"/>
              <a:t>Lottery Method</a:t>
            </a:r>
            <a:r>
              <a:rPr lang="en-US" i="1" dirty="0" smtClean="0"/>
              <a:t>. </a:t>
            </a:r>
            <a:r>
              <a:rPr lang="en-US" dirty="0" smtClean="0">
                <a:solidFill>
                  <a:srgbClr val="FF0000"/>
                </a:solidFill>
              </a:rPr>
              <a:t>Every unit in the population has equal chance of being selected in the sample.</a:t>
            </a:r>
            <a:endParaRPr lang="en-US" dirty="0" smtClean="0">
              <a:solidFill>
                <a:srgbClr val="FF0000"/>
              </a:solidFill>
            </a:endParaRPr>
          </a:p>
          <a:p>
            <a:r>
              <a:rPr lang="en-US" dirty="0" smtClean="0"/>
              <a:t>Stratified Random Sampling: While choosing the sample applying this method, the population units are classified in to some strata </a:t>
            </a:r>
            <a:r>
              <a:rPr lang="en-US" dirty="0" smtClean="0"/>
              <a:t>on the basis of </a:t>
            </a:r>
            <a:r>
              <a:rPr lang="en-US" dirty="0" smtClean="0"/>
              <a:t>their characteristics </a:t>
            </a:r>
            <a:r>
              <a:rPr lang="en-US" dirty="0" smtClean="0"/>
              <a:t>and </a:t>
            </a:r>
            <a:r>
              <a:rPr lang="en-US" dirty="0" smtClean="0"/>
              <a:t>from each strata some units are chosen. </a:t>
            </a:r>
          </a:p>
          <a:p>
            <a:r>
              <a:rPr lang="en-US" dirty="0" smtClean="0"/>
              <a:t>Systematic Sampling: </a:t>
            </a:r>
            <a:endParaRPr lang="en-IN" dirty="0"/>
          </a:p>
        </p:txBody>
      </p:sp>
      <p:sp>
        <p:nvSpPr>
          <p:cNvPr id="3" name="Title 2"/>
          <p:cNvSpPr>
            <a:spLocks noGrp="1"/>
          </p:cNvSpPr>
          <p:nvPr>
            <p:ph type="title"/>
          </p:nvPr>
        </p:nvSpPr>
        <p:spPr/>
        <p:txBody>
          <a:bodyPr/>
          <a:lstStyle/>
          <a:p>
            <a:pPr algn="ctr"/>
            <a:r>
              <a:rPr lang="en-US" dirty="0" smtClean="0"/>
              <a:t>Methods of Selection of Sample</a:t>
            </a:r>
            <a:endParaRPr lang="en-IN" dirty="0"/>
          </a:p>
        </p:txBody>
      </p:sp>
      <p:sp>
        <p:nvSpPr>
          <p:cNvPr id="4" name="Date Placeholder 3"/>
          <p:cNvSpPr>
            <a:spLocks noGrp="1"/>
          </p:cNvSpPr>
          <p:nvPr>
            <p:ph type="dt" sz="half" idx="10"/>
          </p:nvPr>
        </p:nvSpPr>
        <p:spPr/>
        <p:txBody>
          <a:bodyPr/>
          <a:lstStyle/>
          <a:p>
            <a:fld id="{13A7ADA9-37F6-4B68-83E5-55759D99273F}"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During research investigation we are generally interested in the averages to predict the nature of the population and the diversities of its characteristics. </a:t>
            </a:r>
          </a:p>
          <a:p>
            <a:r>
              <a:rPr lang="en-US" dirty="0" smtClean="0"/>
              <a:t>The statistical average or the mean of the population is called </a:t>
            </a:r>
            <a:r>
              <a:rPr lang="en-US" i="1" dirty="0" smtClean="0"/>
              <a:t>Parameter.</a:t>
            </a:r>
          </a:p>
          <a:p>
            <a:r>
              <a:rPr lang="en-US" dirty="0" smtClean="0"/>
              <a:t>On the other hand, the sample mean is called the </a:t>
            </a:r>
            <a:r>
              <a:rPr lang="en-US" i="1" dirty="0" smtClean="0"/>
              <a:t>statistic.</a:t>
            </a:r>
          </a:p>
          <a:p>
            <a:r>
              <a:rPr lang="en-US" dirty="0" smtClean="0"/>
              <a:t>Parameter is an estimate of statistic.</a:t>
            </a:r>
          </a:p>
          <a:p>
            <a:r>
              <a:rPr lang="en-US" dirty="0" smtClean="0"/>
              <a:t>Once the statistic is calculated or known it becomes easy to estimate the value of the parameter.</a:t>
            </a:r>
            <a:endParaRPr lang="en-IN" dirty="0"/>
          </a:p>
        </p:txBody>
      </p:sp>
      <p:sp>
        <p:nvSpPr>
          <p:cNvPr id="3" name="Title 2"/>
          <p:cNvSpPr>
            <a:spLocks noGrp="1"/>
          </p:cNvSpPr>
          <p:nvPr>
            <p:ph type="title"/>
          </p:nvPr>
        </p:nvSpPr>
        <p:spPr/>
        <p:txBody>
          <a:bodyPr/>
          <a:lstStyle/>
          <a:p>
            <a:pPr algn="ctr"/>
            <a:r>
              <a:rPr lang="en-US" dirty="0" smtClean="0"/>
              <a:t>Parameter and Statistic</a:t>
            </a:r>
            <a:endParaRPr lang="en-IN" dirty="0"/>
          </a:p>
        </p:txBody>
      </p:sp>
      <p:sp>
        <p:nvSpPr>
          <p:cNvPr id="4" name="Date Placeholder 3"/>
          <p:cNvSpPr>
            <a:spLocks noGrp="1"/>
          </p:cNvSpPr>
          <p:nvPr>
            <p:ph type="dt" sz="half" idx="10"/>
          </p:nvPr>
        </p:nvSpPr>
        <p:spPr/>
        <p:txBody>
          <a:bodyPr/>
          <a:lstStyle/>
          <a:p>
            <a:fld id="{88DC9F63-0816-4F2E-8704-AE9B7A1FDD4A}"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information collected either from the population or sample is called a data set.</a:t>
            </a:r>
          </a:p>
          <a:p>
            <a:r>
              <a:rPr lang="en-US" dirty="0" smtClean="0"/>
              <a:t>While collecting data the investigator must ensure that the ‘objectives of the study’ is kept in mind.</a:t>
            </a:r>
            <a:endParaRPr lang="en-IN" dirty="0" smtClean="0"/>
          </a:p>
          <a:p>
            <a:r>
              <a:rPr lang="en-US" dirty="0" smtClean="0"/>
              <a:t>There are two methods of collection of data: </a:t>
            </a:r>
          </a:p>
          <a:p>
            <a:pPr>
              <a:buNone/>
            </a:pPr>
            <a:r>
              <a:rPr lang="en-US" dirty="0" smtClean="0"/>
              <a:t>	1. Census </a:t>
            </a:r>
            <a:r>
              <a:rPr lang="en-US" dirty="0" smtClean="0"/>
              <a:t>Method or complete enumeration method (Population survey)</a:t>
            </a:r>
            <a:endParaRPr lang="en-US" dirty="0" smtClean="0"/>
          </a:p>
          <a:p>
            <a:pPr>
              <a:buNone/>
            </a:pPr>
            <a:r>
              <a:rPr lang="en-US" dirty="0" smtClean="0"/>
              <a:t>	2. Sampling or Survey Method</a:t>
            </a:r>
            <a:endParaRPr lang="en-IN" dirty="0"/>
          </a:p>
        </p:txBody>
      </p:sp>
      <p:sp>
        <p:nvSpPr>
          <p:cNvPr id="3" name="Title 2"/>
          <p:cNvSpPr>
            <a:spLocks noGrp="1"/>
          </p:cNvSpPr>
          <p:nvPr>
            <p:ph type="title"/>
          </p:nvPr>
        </p:nvSpPr>
        <p:spPr/>
        <p:txBody>
          <a:bodyPr/>
          <a:lstStyle/>
          <a:p>
            <a:pPr algn="ctr"/>
            <a:r>
              <a:rPr lang="en-US" i="1" dirty="0" smtClean="0"/>
              <a:t>Collection of Data</a:t>
            </a:r>
            <a:endParaRPr lang="en-IN" i="1" dirty="0"/>
          </a:p>
        </p:txBody>
      </p:sp>
      <p:sp>
        <p:nvSpPr>
          <p:cNvPr id="4" name="Date Placeholder 3"/>
          <p:cNvSpPr>
            <a:spLocks noGrp="1"/>
          </p:cNvSpPr>
          <p:nvPr>
            <p:ph type="dt" sz="half" idx="10"/>
          </p:nvPr>
        </p:nvSpPr>
        <p:spPr/>
        <p:txBody>
          <a:bodyPr/>
          <a:lstStyle/>
          <a:p>
            <a:fld id="{1F34615E-F9E2-4649-A6FC-21267E696187}"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Census Method: In this method the relevant information is sought from each and every unit of the population. This is called the Population Survey method. It has both advantages and disadvantages. </a:t>
            </a:r>
          </a:p>
          <a:p>
            <a:pPr>
              <a:buNone/>
            </a:pPr>
            <a:r>
              <a:rPr lang="en-US" dirty="0" smtClean="0"/>
              <a:t>	Advantages: Since information is gathered from each and every unit of the subjects under study such data is highly reliable.</a:t>
            </a:r>
          </a:p>
          <a:p>
            <a:pPr>
              <a:buNone/>
            </a:pPr>
            <a:r>
              <a:rPr lang="en-US" dirty="0" smtClean="0"/>
              <a:t>	Disadvantages: It is expensive and time consuming. Often, it is not practically applicable. Moreover, it is expensive. It is also true that the study of the population may give a biased result in investigation without conforming to the objectives of research. This is because research investigation is to-the-point and focused entirely on a particular issue rather than a host of the issues making the job a mess. </a:t>
            </a:r>
            <a:endParaRPr lang="en-IN" dirty="0"/>
          </a:p>
        </p:txBody>
      </p:sp>
      <p:sp>
        <p:nvSpPr>
          <p:cNvPr id="3" name="Title 2"/>
          <p:cNvSpPr>
            <a:spLocks noGrp="1"/>
          </p:cNvSpPr>
          <p:nvPr>
            <p:ph type="title"/>
          </p:nvPr>
        </p:nvSpPr>
        <p:spPr/>
        <p:txBody>
          <a:bodyPr/>
          <a:lstStyle/>
          <a:p>
            <a:pPr algn="ctr"/>
            <a:r>
              <a:rPr lang="en-US" i="1" dirty="0" smtClean="0"/>
              <a:t>Collection of Data</a:t>
            </a:r>
            <a:endParaRPr lang="en-IN" i="1" dirty="0"/>
          </a:p>
        </p:txBody>
      </p:sp>
      <p:sp>
        <p:nvSpPr>
          <p:cNvPr id="4" name="Date Placeholder 3"/>
          <p:cNvSpPr>
            <a:spLocks noGrp="1"/>
          </p:cNvSpPr>
          <p:nvPr>
            <p:ph type="dt" sz="half" idx="10"/>
          </p:nvPr>
        </p:nvSpPr>
        <p:spPr/>
        <p:txBody>
          <a:bodyPr/>
          <a:lstStyle/>
          <a:p>
            <a:fld id="{D7B56C21-42B3-4AE6-829B-E4BB1544F601}"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Owing to the several limitations of the Census or Population Survey method, Sample Survey method is preferred in research.</a:t>
            </a:r>
          </a:p>
          <a:p>
            <a:r>
              <a:rPr lang="en-US" dirty="0" smtClean="0"/>
              <a:t>Sample Survey Method: In this method a subset of </a:t>
            </a:r>
            <a:r>
              <a:rPr lang="en-US" smtClean="0"/>
              <a:t>the population, called sample, </a:t>
            </a:r>
            <a:r>
              <a:rPr lang="en-US" dirty="0" smtClean="0"/>
              <a:t>is considered </a:t>
            </a:r>
            <a:r>
              <a:rPr lang="en-US" smtClean="0"/>
              <a:t>for investigation.</a:t>
            </a:r>
            <a:endParaRPr lang="en-IN" dirty="0"/>
          </a:p>
        </p:txBody>
      </p:sp>
      <p:sp>
        <p:nvSpPr>
          <p:cNvPr id="3" name="Title 2"/>
          <p:cNvSpPr>
            <a:spLocks noGrp="1"/>
          </p:cNvSpPr>
          <p:nvPr>
            <p:ph type="title"/>
          </p:nvPr>
        </p:nvSpPr>
        <p:spPr/>
        <p:txBody>
          <a:bodyPr/>
          <a:lstStyle/>
          <a:p>
            <a:pPr algn="ctr"/>
            <a:r>
              <a:rPr lang="en-US" i="1" dirty="0" smtClean="0"/>
              <a:t>Collection of Data</a:t>
            </a:r>
            <a:endParaRPr lang="en-IN" i="1" dirty="0"/>
          </a:p>
        </p:txBody>
      </p:sp>
      <p:sp>
        <p:nvSpPr>
          <p:cNvPr id="4" name="Date Placeholder 3"/>
          <p:cNvSpPr>
            <a:spLocks noGrp="1"/>
          </p:cNvSpPr>
          <p:nvPr>
            <p:ph type="dt" sz="half" idx="10"/>
          </p:nvPr>
        </p:nvSpPr>
        <p:spPr/>
        <p:txBody>
          <a:bodyPr/>
          <a:lstStyle/>
          <a:p>
            <a:fld id="{BA536993-954A-4650-A778-C393D25EF022}" type="datetime9">
              <a:rPr lang="en-US" smtClean="0"/>
              <a:pPr/>
              <a:t>8/1/2020 11:00:21 AM</a:t>
            </a:fld>
            <a:endParaRPr lang="en-IN"/>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There are two sources of data:</a:t>
            </a:r>
          </a:p>
          <a:p>
            <a:pPr>
              <a:buFont typeface="Wingdings" pitchFamily="2" charset="2"/>
              <a:buChar char="v"/>
            </a:pPr>
            <a:r>
              <a:rPr lang="en-US" dirty="0" smtClean="0"/>
              <a:t>Primary source: data collected from the source for whom the data is sought. Questionnaire or Survey or Direct Interview methods</a:t>
            </a:r>
          </a:p>
          <a:p>
            <a:pPr>
              <a:buFont typeface="Wingdings" pitchFamily="2" charset="2"/>
              <a:buChar char="v"/>
            </a:pPr>
            <a:r>
              <a:rPr lang="en-US" dirty="0" smtClean="0"/>
              <a:t>Secondary source: Data collected from the published sources</a:t>
            </a:r>
            <a:endParaRPr lang="en-IN" dirty="0"/>
          </a:p>
        </p:txBody>
      </p:sp>
      <p:sp>
        <p:nvSpPr>
          <p:cNvPr id="3" name="Date Placeholder 2"/>
          <p:cNvSpPr>
            <a:spLocks noGrp="1"/>
          </p:cNvSpPr>
          <p:nvPr>
            <p:ph type="dt" sz="half" idx="10"/>
          </p:nvPr>
        </p:nvSpPr>
        <p:spPr/>
        <p:txBody>
          <a:bodyPr/>
          <a:lstStyle/>
          <a:p>
            <a:fld id="{C70721DF-22A7-42E1-94CB-7AAEEACF8B0B}" type="datetime9">
              <a:rPr lang="en-US" smtClean="0"/>
              <a:pPr/>
              <a:t>8/1/2020 11:00:21 AM</a:t>
            </a:fld>
            <a:endParaRPr lang="en-IN"/>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IN"/>
          </a:p>
        </p:txBody>
      </p:sp>
      <p:sp>
        <p:nvSpPr>
          <p:cNvPr id="5" name="Title 4"/>
          <p:cNvSpPr>
            <a:spLocks noGrp="1"/>
          </p:cNvSpPr>
          <p:nvPr>
            <p:ph type="title"/>
          </p:nvPr>
        </p:nvSpPr>
        <p:spPr/>
        <p:txBody>
          <a:bodyPr/>
          <a:lstStyle/>
          <a:p>
            <a:pPr algn="ctr"/>
            <a:r>
              <a:rPr lang="en-US" dirty="0" smtClean="0"/>
              <a:t>Sources of Data</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Tables</a:t>
            </a:r>
          </a:p>
          <a:p>
            <a:r>
              <a:rPr lang="en-US" dirty="0" smtClean="0"/>
              <a:t>Graphs</a:t>
            </a:r>
            <a:endParaRPr lang="en-IN" dirty="0"/>
          </a:p>
        </p:txBody>
      </p:sp>
      <p:sp>
        <p:nvSpPr>
          <p:cNvPr id="3" name="Date Placeholder 2"/>
          <p:cNvSpPr>
            <a:spLocks noGrp="1"/>
          </p:cNvSpPr>
          <p:nvPr>
            <p:ph type="dt" sz="half" idx="10"/>
          </p:nvPr>
        </p:nvSpPr>
        <p:spPr/>
        <p:txBody>
          <a:bodyPr/>
          <a:lstStyle/>
          <a:p>
            <a:fld id="{C70721DF-22A7-42E1-94CB-7AAEEACF8B0B}" type="datetime9">
              <a:rPr lang="en-US" smtClean="0"/>
              <a:pPr/>
              <a:t>8/1/2020 11:00:21 AM</a:t>
            </a:fld>
            <a:endParaRPr lang="en-IN"/>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IN"/>
          </a:p>
        </p:txBody>
      </p:sp>
      <p:sp>
        <p:nvSpPr>
          <p:cNvPr id="5" name="Title 4"/>
          <p:cNvSpPr>
            <a:spLocks noGrp="1"/>
          </p:cNvSpPr>
          <p:nvPr>
            <p:ph type="title"/>
          </p:nvPr>
        </p:nvSpPr>
        <p:spPr/>
        <p:txBody>
          <a:bodyPr/>
          <a:lstStyle/>
          <a:p>
            <a:pPr algn="ctr"/>
            <a:r>
              <a:rPr lang="en-US" dirty="0" smtClean="0"/>
              <a:t>Presentation of Data</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57200" y="1481138"/>
          <a:ext cx="8229600" cy="259588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370840">
                <a:tc>
                  <a:txBody>
                    <a:bodyPr/>
                    <a:lstStyle/>
                    <a:p>
                      <a:endParaRPr lang="en-IN" dirty="0"/>
                    </a:p>
                  </a:txBody>
                  <a:tcPr/>
                </a:tc>
                <a:tc>
                  <a:txBody>
                    <a:bodyPr/>
                    <a:lstStyle/>
                    <a:p>
                      <a:r>
                        <a:rPr lang="en-US" dirty="0" smtClean="0"/>
                        <a:t>January</a:t>
                      </a:r>
                      <a:endParaRPr lang="en-IN" dirty="0"/>
                    </a:p>
                  </a:txBody>
                  <a:tcPr/>
                </a:tc>
                <a:tc>
                  <a:txBody>
                    <a:bodyPr/>
                    <a:lstStyle/>
                    <a:p>
                      <a:r>
                        <a:rPr lang="en-US" dirty="0" smtClean="0"/>
                        <a:t>February</a:t>
                      </a:r>
                      <a:endParaRPr lang="en-IN" dirty="0"/>
                    </a:p>
                  </a:txBody>
                  <a:tcPr/>
                </a:tc>
                <a:tc>
                  <a:txBody>
                    <a:bodyPr/>
                    <a:lstStyle/>
                    <a:p>
                      <a:r>
                        <a:rPr lang="en-US" dirty="0" smtClean="0"/>
                        <a:t>March</a:t>
                      </a:r>
                      <a:endParaRPr lang="en-IN" dirty="0"/>
                    </a:p>
                  </a:txBody>
                  <a:tcPr/>
                </a:tc>
                <a:tc>
                  <a:txBody>
                    <a:bodyPr/>
                    <a:lstStyle/>
                    <a:p>
                      <a:r>
                        <a:rPr lang="en-US" dirty="0" smtClean="0"/>
                        <a:t>April</a:t>
                      </a:r>
                      <a:endParaRPr lang="en-IN" dirty="0"/>
                    </a:p>
                  </a:txBody>
                  <a:tcPr/>
                </a:tc>
                <a:tc>
                  <a:txBody>
                    <a:bodyPr/>
                    <a:lstStyle/>
                    <a:p>
                      <a:r>
                        <a:rPr lang="en-US" dirty="0" smtClean="0"/>
                        <a:t>May</a:t>
                      </a:r>
                      <a:endParaRPr lang="en-IN" dirty="0"/>
                    </a:p>
                  </a:txBody>
                  <a:tcPr/>
                </a:tc>
              </a:tr>
              <a:tr h="370840">
                <a:tc>
                  <a:txBody>
                    <a:bodyPr/>
                    <a:lstStyle/>
                    <a:p>
                      <a:r>
                        <a:rPr lang="en-US" dirty="0" smtClean="0"/>
                        <a:t>Firm A</a:t>
                      </a:r>
                      <a:endParaRPr lang="en-IN" dirty="0"/>
                    </a:p>
                  </a:txBody>
                  <a:tcPr/>
                </a:tc>
                <a:tc>
                  <a:txBody>
                    <a:bodyPr/>
                    <a:lstStyle/>
                    <a:p>
                      <a:r>
                        <a:rPr lang="en-US" dirty="0" smtClean="0"/>
                        <a:t>20</a:t>
                      </a:r>
                      <a:endParaRPr lang="en-IN" dirty="0"/>
                    </a:p>
                  </a:txBody>
                  <a:tcPr/>
                </a:tc>
                <a:tc>
                  <a:txBody>
                    <a:bodyPr/>
                    <a:lstStyle/>
                    <a:p>
                      <a:r>
                        <a:rPr lang="en-US" dirty="0" smtClean="0"/>
                        <a:t>30</a:t>
                      </a:r>
                      <a:endParaRPr lang="en-IN" dirty="0"/>
                    </a:p>
                  </a:txBody>
                  <a:tcPr/>
                </a:tc>
                <a:tc>
                  <a:txBody>
                    <a:bodyPr/>
                    <a:lstStyle/>
                    <a:p>
                      <a:r>
                        <a:rPr lang="en-US" dirty="0" smtClean="0"/>
                        <a:t>40</a:t>
                      </a:r>
                      <a:endParaRPr lang="en-IN" dirty="0"/>
                    </a:p>
                  </a:txBody>
                  <a:tcPr/>
                </a:tc>
                <a:tc>
                  <a:txBody>
                    <a:bodyPr/>
                    <a:lstStyle/>
                    <a:p>
                      <a:r>
                        <a:rPr lang="en-US" dirty="0" smtClean="0"/>
                        <a:t>50</a:t>
                      </a:r>
                      <a:endParaRPr lang="en-IN" dirty="0"/>
                    </a:p>
                  </a:txBody>
                  <a:tcPr/>
                </a:tc>
                <a:tc>
                  <a:txBody>
                    <a:bodyPr/>
                    <a:lstStyle/>
                    <a:p>
                      <a:r>
                        <a:rPr lang="en-US" dirty="0" smtClean="0"/>
                        <a:t>0</a:t>
                      </a:r>
                      <a:endParaRPr lang="en-IN" dirty="0"/>
                    </a:p>
                  </a:txBody>
                  <a:tcPr/>
                </a:tc>
              </a:tr>
              <a:tr h="370840">
                <a:tc>
                  <a:txBody>
                    <a:bodyPr/>
                    <a:lstStyle/>
                    <a:p>
                      <a:r>
                        <a:rPr lang="en-US" dirty="0" smtClean="0"/>
                        <a:t>Firm B</a:t>
                      </a:r>
                      <a:endParaRPr lang="en-IN" dirty="0"/>
                    </a:p>
                  </a:txBody>
                  <a:tcPr/>
                </a:tc>
                <a:tc>
                  <a:txBody>
                    <a:bodyPr/>
                    <a:lstStyle/>
                    <a:p>
                      <a:r>
                        <a:rPr lang="en-US" dirty="0" smtClean="0"/>
                        <a:t>15</a:t>
                      </a:r>
                      <a:endParaRPr lang="en-IN" dirty="0"/>
                    </a:p>
                  </a:txBody>
                  <a:tcPr/>
                </a:tc>
                <a:tc>
                  <a:txBody>
                    <a:bodyPr/>
                    <a:lstStyle/>
                    <a:p>
                      <a:r>
                        <a:rPr lang="en-US" dirty="0" smtClean="0"/>
                        <a:t>25</a:t>
                      </a:r>
                      <a:endParaRPr lang="en-IN" dirty="0"/>
                    </a:p>
                  </a:txBody>
                  <a:tcPr/>
                </a:tc>
                <a:tc>
                  <a:txBody>
                    <a:bodyPr/>
                    <a:lstStyle/>
                    <a:p>
                      <a:r>
                        <a:rPr lang="en-US" dirty="0" smtClean="0"/>
                        <a:t>45</a:t>
                      </a:r>
                      <a:endParaRPr lang="en-IN" dirty="0"/>
                    </a:p>
                  </a:txBody>
                  <a:tcPr/>
                </a:tc>
                <a:tc>
                  <a:txBody>
                    <a:bodyPr/>
                    <a:lstStyle/>
                    <a:p>
                      <a:r>
                        <a:rPr lang="en-US" dirty="0" smtClean="0"/>
                        <a:t>53</a:t>
                      </a:r>
                      <a:endParaRPr lang="en-IN" dirty="0"/>
                    </a:p>
                  </a:txBody>
                  <a:tcPr/>
                </a:tc>
                <a:tc>
                  <a:txBody>
                    <a:bodyPr/>
                    <a:lstStyle/>
                    <a:p>
                      <a:r>
                        <a:rPr lang="en-US" dirty="0" smtClean="0"/>
                        <a:t>50</a:t>
                      </a:r>
                      <a:endParaRPr lang="en-IN" dirty="0"/>
                    </a:p>
                  </a:txBody>
                  <a:tcPr/>
                </a:tc>
              </a:tr>
              <a:tr h="370840">
                <a:tc>
                  <a:txBody>
                    <a:bodyPr/>
                    <a:lstStyle/>
                    <a:p>
                      <a:r>
                        <a:rPr lang="en-US" dirty="0" smtClean="0"/>
                        <a:t>Firm C</a:t>
                      </a:r>
                      <a:endParaRPr lang="en-IN" dirty="0"/>
                    </a:p>
                  </a:txBody>
                  <a:tcPr/>
                </a:tc>
                <a:tc>
                  <a:txBody>
                    <a:bodyPr/>
                    <a:lstStyle/>
                    <a:p>
                      <a:r>
                        <a:rPr lang="en-US" dirty="0" smtClean="0"/>
                        <a:t>30</a:t>
                      </a:r>
                      <a:endParaRPr lang="en-IN" dirty="0"/>
                    </a:p>
                  </a:txBody>
                  <a:tcPr/>
                </a:tc>
                <a:tc>
                  <a:txBody>
                    <a:bodyPr/>
                    <a:lstStyle/>
                    <a:p>
                      <a:r>
                        <a:rPr lang="en-US" dirty="0" smtClean="0"/>
                        <a:t>40</a:t>
                      </a:r>
                      <a:endParaRPr lang="en-IN" dirty="0"/>
                    </a:p>
                  </a:txBody>
                  <a:tcPr/>
                </a:tc>
                <a:tc>
                  <a:txBody>
                    <a:bodyPr/>
                    <a:lstStyle/>
                    <a:p>
                      <a:r>
                        <a:rPr lang="en-US" dirty="0" smtClean="0"/>
                        <a:t>52</a:t>
                      </a:r>
                      <a:endParaRPr lang="en-IN" dirty="0"/>
                    </a:p>
                  </a:txBody>
                  <a:tcPr/>
                </a:tc>
                <a:tc>
                  <a:txBody>
                    <a:bodyPr/>
                    <a:lstStyle/>
                    <a:p>
                      <a:r>
                        <a:rPr lang="en-US" dirty="0" smtClean="0"/>
                        <a:t>24</a:t>
                      </a:r>
                      <a:endParaRPr lang="en-IN" dirty="0"/>
                    </a:p>
                  </a:txBody>
                  <a:tcPr/>
                </a:tc>
                <a:tc>
                  <a:txBody>
                    <a:bodyPr/>
                    <a:lstStyle/>
                    <a:p>
                      <a:r>
                        <a:rPr lang="en-US" dirty="0" smtClean="0"/>
                        <a:t>35</a:t>
                      </a:r>
                      <a:endParaRPr lang="en-IN" dirty="0"/>
                    </a:p>
                  </a:txBody>
                  <a:tcPr/>
                </a:tc>
              </a:tr>
              <a:tr h="370840">
                <a:tc>
                  <a:txBody>
                    <a:bodyPr/>
                    <a:lstStyle/>
                    <a:p>
                      <a:r>
                        <a:rPr lang="en-US" dirty="0" smtClean="0"/>
                        <a:t>Firm D</a:t>
                      </a:r>
                      <a:endParaRPr lang="en-IN" dirty="0"/>
                    </a:p>
                  </a:txBody>
                  <a:tcPr/>
                </a:tc>
                <a:tc>
                  <a:txBody>
                    <a:bodyPr/>
                    <a:lstStyle/>
                    <a:p>
                      <a:r>
                        <a:rPr lang="en-US" dirty="0" smtClean="0"/>
                        <a:t>15</a:t>
                      </a:r>
                      <a:endParaRPr lang="en-IN" dirty="0"/>
                    </a:p>
                  </a:txBody>
                  <a:tcPr/>
                </a:tc>
                <a:tc>
                  <a:txBody>
                    <a:bodyPr/>
                    <a:lstStyle/>
                    <a:p>
                      <a:r>
                        <a:rPr lang="en-US" dirty="0" smtClean="0"/>
                        <a:t>80</a:t>
                      </a:r>
                      <a:endParaRPr lang="en-IN" dirty="0"/>
                    </a:p>
                  </a:txBody>
                  <a:tcPr/>
                </a:tc>
                <a:tc>
                  <a:txBody>
                    <a:bodyPr/>
                    <a:lstStyle/>
                    <a:p>
                      <a:r>
                        <a:rPr lang="en-US" dirty="0" smtClean="0"/>
                        <a:t>43</a:t>
                      </a:r>
                      <a:endParaRPr lang="en-IN" dirty="0"/>
                    </a:p>
                  </a:txBody>
                  <a:tcPr/>
                </a:tc>
                <a:tc>
                  <a:txBody>
                    <a:bodyPr/>
                    <a:lstStyle/>
                    <a:p>
                      <a:r>
                        <a:rPr lang="en-US" dirty="0" smtClean="0"/>
                        <a:t>51</a:t>
                      </a:r>
                      <a:endParaRPr lang="en-IN" dirty="0"/>
                    </a:p>
                  </a:txBody>
                  <a:tcPr/>
                </a:tc>
                <a:tc>
                  <a:txBody>
                    <a:bodyPr/>
                    <a:lstStyle/>
                    <a:p>
                      <a:r>
                        <a:rPr lang="en-US" dirty="0" smtClean="0"/>
                        <a:t>29</a:t>
                      </a:r>
                      <a:endParaRPr lang="en-IN" dirty="0"/>
                    </a:p>
                  </a:txBody>
                  <a:tcPr/>
                </a:tc>
              </a:tr>
              <a:tr h="370840">
                <a:tc>
                  <a:txBody>
                    <a:bodyPr/>
                    <a:lstStyle/>
                    <a:p>
                      <a:r>
                        <a:rPr lang="en-US" dirty="0" smtClean="0"/>
                        <a:t>Firm E</a:t>
                      </a:r>
                      <a:endParaRPr lang="en-IN" dirty="0"/>
                    </a:p>
                  </a:txBody>
                  <a:tcPr/>
                </a:tc>
                <a:tc>
                  <a:txBody>
                    <a:bodyPr/>
                    <a:lstStyle/>
                    <a:p>
                      <a:r>
                        <a:rPr lang="en-US" dirty="0" smtClean="0"/>
                        <a:t>20</a:t>
                      </a:r>
                      <a:endParaRPr lang="en-IN" dirty="0"/>
                    </a:p>
                  </a:txBody>
                  <a:tcPr/>
                </a:tc>
                <a:tc>
                  <a:txBody>
                    <a:bodyPr/>
                    <a:lstStyle/>
                    <a:p>
                      <a:r>
                        <a:rPr lang="en-US" dirty="0" smtClean="0"/>
                        <a:t>12</a:t>
                      </a:r>
                      <a:endParaRPr lang="en-IN" dirty="0"/>
                    </a:p>
                  </a:txBody>
                  <a:tcPr/>
                </a:tc>
                <a:tc>
                  <a:txBody>
                    <a:bodyPr/>
                    <a:lstStyle/>
                    <a:p>
                      <a:r>
                        <a:rPr lang="en-US" dirty="0" smtClean="0"/>
                        <a:t>42</a:t>
                      </a:r>
                      <a:endParaRPr lang="en-IN" dirty="0"/>
                    </a:p>
                  </a:txBody>
                  <a:tcPr/>
                </a:tc>
                <a:tc>
                  <a:txBody>
                    <a:bodyPr/>
                    <a:lstStyle/>
                    <a:p>
                      <a:r>
                        <a:rPr lang="en-US" dirty="0" smtClean="0"/>
                        <a:t>75</a:t>
                      </a:r>
                      <a:endParaRPr lang="en-IN" dirty="0"/>
                    </a:p>
                  </a:txBody>
                  <a:tcPr/>
                </a:tc>
                <a:tc>
                  <a:txBody>
                    <a:bodyPr/>
                    <a:lstStyle/>
                    <a:p>
                      <a:r>
                        <a:rPr lang="en-US" dirty="0" smtClean="0"/>
                        <a:t>23</a:t>
                      </a:r>
                      <a:endParaRPr lang="en-IN" dirty="0"/>
                    </a:p>
                  </a:txBody>
                  <a:tcPr/>
                </a:tc>
              </a:tr>
              <a:tr h="370840">
                <a:tc>
                  <a:txBody>
                    <a:bodyPr/>
                    <a:lstStyle/>
                    <a:p>
                      <a:r>
                        <a:rPr lang="en-US" dirty="0" smtClean="0"/>
                        <a:t>Firm F</a:t>
                      </a:r>
                      <a:endParaRPr lang="en-IN" dirty="0"/>
                    </a:p>
                  </a:txBody>
                  <a:tcPr/>
                </a:tc>
                <a:tc>
                  <a:txBody>
                    <a:bodyPr/>
                    <a:lstStyle/>
                    <a:p>
                      <a:r>
                        <a:rPr lang="en-US" dirty="0" smtClean="0"/>
                        <a:t>52</a:t>
                      </a:r>
                      <a:endParaRPr lang="en-IN" dirty="0"/>
                    </a:p>
                  </a:txBody>
                  <a:tcPr/>
                </a:tc>
                <a:tc>
                  <a:txBody>
                    <a:bodyPr/>
                    <a:lstStyle/>
                    <a:p>
                      <a:r>
                        <a:rPr lang="en-US" dirty="0" smtClean="0"/>
                        <a:t>54</a:t>
                      </a:r>
                      <a:endParaRPr lang="en-IN" dirty="0"/>
                    </a:p>
                  </a:txBody>
                  <a:tcPr/>
                </a:tc>
                <a:tc>
                  <a:txBody>
                    <a:bodyPr/>
                    <a:lstStyle/>
                    <a:p>
                      <a:r>
                        <a:rPr lang="en-US" dirty="0" smtClean="0"/>
                        <a:t>53</a:t>
                      </a:r>
                      <a:endParaRPr lang="en-IN" dirty="0"/>
                    </a:p>
                  </a:txBody>
                  <a:tcPr/>
                </a:tc>
                <a:tc>
                  <a:txBody>
                    <a:bodyPr/>
                    <a:lstStyle/>
                    <a:p>
                      <a:r>
                        <a:rPr lang="en-US" dirty="0" smtClean="0"/>
                        <a:t>75</a:t>
                      </a:r>
                      <a:endParaRPr lang="en-IN" dirty="0"/>
                    </a:p>
                  </a:txBody>
                  <a:tcPr/>
                </a:tc>
                <a:tc>
                  <a:txBody>
                    <a:bodyPr/>
                    <a:lstStyle/>
                    <a:p>
                      <a:r>
                        <a:rPr lang="en-US" dirty="0" smtClean="0"/>
                        <a:t>58</a:t>
                      </a:r>
                      <a:endParaRPr lang="en-IN" dirty="0"/>
                    </a:p>
                  </a:txBody>
                  <a:tcPr/>
                </a:tc>
              </a:tr>
            </a:tbl>
          </a:graphicData>
        </a:graphic>
      </p:graphicFrame>
      <p:sp>
        <p:nvSpPr>
          <p:cNvPr id="3" name="Date Placeholder 2"/>
          <p:cNvSpPr>
            <a:spLocks noGrp="1"/>
          </p:cNvSpPr>
          <p:nvPr>
            <p:ph type="dt" sz="half" idx="10"/>
          </p:nvPr>
        </p:nvSpPr>
        <p:spPr/>
        <p:txBody>
          <a:bodyPr/>
          <a:lstStyle/>
          <a:p>
            <a:fld id="{C70721DF-22A7-42E1-94CB-7AAEEACF8B0B}" type="datetime9">
              <a:rPr lang="en-US" smtClean="0"/>
              <a:pPr/>
              <a:t>8/1/2020 11:00:21 AM</a:t>
            </a:fld>
            <a:endParaRPr lang="en-IN"/>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IN"/>
          </a:p>
        </p:txBody>
      </p:sp>
      <p:sp>
        <p:nvSpPr>
          <p:cNvPr id="5" name="Title 4"/>
          <p:cNvSpPr>
            <a:spLocks noGrp="1"/>
          </p:cNvSpPr>
          <p:nvPr>
            <p:ph type="title"/>
          </p:nvPr>
        </p:nvSpPr>
        <p:spPr>
          <a:xfrm>
            <a:off x="457200" y="274638"/>
            <a:ext cx="8229600" cy="654032"/>
          </a:xfrm>
        </p:spPr>
        <p:txBody>
          <a:bodyPr>
            <a:normAutofit fontScale="90000"/>
          </a:bodyPr>
          <a:lstStyle/>
          <a:p>
            <a:pPr algn="ctr"/>
            <a:r>
              <a:rPr lang="en-US" dirty="0" smtClean="0"/>
              <a:t>Tables</a:t>
            </a:r>
            <a:endParaRPr lang="en-IN" dirty="0"/>
          </a:p>
        </p:txBody>
      </p:sp>
      <p:sp>
        <p:nvSpPr>
          <p:cNvPr id="7" name="TextBox 6"/>
          <p:cNvSpPr txBox="1"/>
          <p:nvPr/>
        </p:nvSpPr>
        <p:spPr>
          <a:xfrm>
            <a:off x="1214414" y="1142984"/>
            <a:ext cx="6929486" cy="369332"/>
          </a:xfrm>
          <a:prstGeom prst="rect">
            <a:avLst/>
          </a:prstGeom>
          <a:noFill/>
        </p:spPr>
        <p:txBody>
          <a:bodyPr wrap="square" rtlCol="0">
            <a:spAutoFit/>
          </a:bodyPr>
          <a:lstStyle/>
          <a:p>
            <a:r>
              <a:rPr lang="en-US" dirty="0" smtClean="0"/>
              <a:t>Table 1: Sales of Firms from Jan-May,’20 (in ‘000 units)</a:t>
            </a:r>
            <a:endParaRPr lang="en-IN" dirty="0"/>
          </a:p>
        </p:txBody>
      </p:sp>
      <p:sp>
        <p:nvSpPr>
          <p:cNvPr id="8" name="TextBox 7"/>
          <p:cNvSpPr txBox="1"/>
          <p:nvPr/>
        </p:nvSpPr>
        <p:spPr>
          <a:xfrm>
            <a:off x="1142976" y="4143380"/>
            <a:ext cx="4572032" cy="369332"/>
          </a:xfrm>
          <a:prstGeom prst="rect">
            <a:avLst/>
          </a:prstGeom>
          <a:noFill/>
        </p:spPr>
        <p:txBody>
          <a:bodyPr wrap="square" rtlCol="0">
            <a:spAutoFit/>
          </a:bodyPr>
          <a:lstStyle/>
          <a:p>
            <a:r>
              <a:rPr lang="en-US" dirty="0" smtClean="0"/>
              <a:t>Source: Field Survey</a:t>
            </a:r>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Graphical Representation of Data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After tabulating the information contained in the data set, the researcher often become interested in presenting the data in graphical form. There are several advantages of presenting information in graph.</a:t>
            </a:r>
          </a:p>
          <a:p>
            <a:pPr marL="514350" indent="-514350">
              <a:buFont typeface="+mj-lt"/>
              <a:buAutoNum type="arabicPeriod"/>
            </a:pPr>
            <a:r>
              <a:rPr lang="en-US" dirty="0" smtClean="0"/>
              <a:t>It becomes highly visible and easily draws attention towards the phenomenon.</a:t>
            </a:r>
          </a:p>
          <a:p>
            <a:pPr marL="514350" indent="-514350">
              <a:buFont typeface="+mj-lt"/>
              <a:buAutoNum type="arabicPeriod"/>
            </a:pPr>
            <a:r>
              <a:rPr lang="en-US" dirty="0" smtClean="0"/>
              <a:t>It can be held as an easy reference guide for everyone.</a:t>
            </a:r>
          </a:p>
          <a:p>
            <a:pPr marL="514350" indent="-514350">
              <a:buFont typeface="+mj-lt"/>
              <a:buAutoNum type="arabicPeriod"/>
            </a:pPr>
            <a:r>
              <a:rPr lang="en-US" dirty="0" smtClean="0"/>
              <a:t>It can be understood by the illiterate learners also.</a:t>
            </a:r>
          </a:p>
          <a:p>
            <a:pPr marL="514350" indent="-514350"/>
            <a:r>
              <a:rPr lang="en-US" dirty="0" smtClean="0"/>
              <a:t>But, the disadvantage of presentation of data in terms of diagram is that a person without having proper knowledge about the graphs can not present it properly. Thus, understanding of various types of graphs and the context they are employed is essential. The distinction between various ways of presentation of data is important. Graphs are drawn according to the suitability of data.</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a:t>
            </a:r>
            <a:endParaRPr lang="en-US" dirty="0"/>
          </a:p>
        </p:txBody>
      </p:sp>
      <p:sp>
        <p:nvSpPr>
          <p:cNvPr id="3" name="Content Placeholder 2"/>
          <p:cNvSpPr>
            <a:spLocks noGrp="1"/>
          </p:cNvSpPr>
          <p:nvPr>
            <p:ph idx="1"/>
          </p:nvPr>
        </p:nvSpPr>
        <p:spPr/>
        <p:txBody>
          <a:bodyPr/>
          <a:lstStyle/>
          <a:p>
            <a:r>
              <a:rPr lang="en-US" dirty="0" smtClean="0"/>
              <a:t>Line diagram</a:t>
            </a:r>
          </a:p>
          <a:p>
            <a:r>
              <a:rPr lang="en-US" dirty="0" smtClean="0"/>
              <a:t>Scatter diagram</a:t>
            </a:r>
          </a:p>
          <a:p>
            <a:r>
              <a:rPr lang="en-US" dirty="0" smtClean="0"/>
              <a:t>Bar Chart</a:t>
            </a:r>
          </a:p>
          <a:p>
            <a:r>
              <a:rPr lang="en-US" dirty="0" smtClean="0"/>
              <a:t>Histogram</a:t>
            </a:r>
          </a:p>
          <a:p>
            <a:r>
              <a:rPr lang="en-US" dirty="0" smtClean="0"/>
              <a:t>Frequency polygon</a:t>
            </a:r>
          </a:p>
          <a:p>
            <a:r>
              <a:rPr lang="en-US" dirty="0" smtClean="0"/>
              <a:t>Pie chart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Line Diagram</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09600" y="1066800"/>
            <a:ext cx="8229600" cy="646331"/>
          </a:xfrm>
          <a:prstGeom prst="rect">
            <a:avLst/>
          </a:prstGeom>
          <a:noFill/>
        </p:spPr>
        <p:txBody>
          <a:bodyPr wrap="square" rtlCol="0">
            <a:spAutoFit/>
          </a:bodyPr>
          <a:lstStyle/>
          <a:p>
            <a:r>
              <a:rPr lang="en-US" b="1" dirty="0" smtClean="0"/>
              <a:t>Figure 1: Sales </a:t>
            </a:r>
            <a:r>
              <a:rPr lang="en-US" b="1" dirty="0" smtClean="0"/>
              <a:t>of Firms A, B and C over the period from January-April, ‘20 (in thousand units)</a:t>
            </a:r>
            <a:endParaRPr lang="en-US" b="1" dirty="0"/>
          </a:p>
        </p:txBody>
      </p:sp>
      <p:sp>
        <p:nvSpPr>
          <p:cNvPr id="6" name="TextBox 5"/>
          <p:cNvSpPr txBox="1"/>
          <p:nvPr/>
        </p:nvSpPr>
        <p:spPr>
          <a:xfrm>
            <a:off x="3786182" y="6286520"/>
            <a:ext cx="4214842" cy="646331"/>
          </a:xfrm>
          <a:prstGeom prst="rect">
            <a:avLst/>
          </a:prstGeom>
          <a:noFill/>
        </p:spPr>
        <p:txBody>
          <a:bodyPr wrap="square" rtlCol="0">
            <a:spAutoFit/>
          </a:bodyPr>
          <a:lstStyle/>
          <a:p>
            <a:r>
              <a:rPr lang="en-US" dirty="0" smtClean="0"/>
              <a:t>Source: Field Survey</a:t>
            </a: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line</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 Diagram</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 Chart</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Histogram</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dirty="0" smtClean="0"/>
              <a:t>Frequency Polygon</a:t>
            </a:r>
            <a:endParaRPr lang="en-US" dirty="0"/>
          </a:p>
        </p:txBody>
      </p:sp>
      <p:graphicFrame>
        <p:nvGraphicFramePr>
          <p:cNvPr id="4" name="Content Placeholder 3"/>
          <p:cNvGraphicFramePr>
            <a:graphicFrameLocks noGrp="1"/>
          </p:cNvGraphicFramePr>
          <p:nvPr>
            <p:ph idx="1"/>
          </p:nvPr>
        </p:nvGraphicFramePr>
        <p:xfrm>
          <a:off x="457200" y="857232"/>
          <a:ext cx="8229600" cy="5786478"/>
        </p:xfrm>
        <a:graphic>
          <a:graphicData uri="http://schemas.openxmlformats.org/drawingml/2006/chart">
            <c:chart xmlns:c="http://schemas.openxmlformats.org/drawingml/2006/chart" xmlns:r="http://schemas.openxmlformats.org/officeDocument/2006/relationships" r:id="rId2"/>
          </a:graphicData>
        </a:graphic>
      </p:graphicFrame>
      <p:sp>
        <p:nvSpPr>
          <p:cNvPr id="6" name="Straight Connector 5"/>
          <p:cNvSpPr/>
          <p:nvPr/>
        </p:nvSpPr>
        <p:spPr>
          <a:xfrm rot="5400000" flipH="1">
            <a:off x="5091118" y="3481386"/>
            <a:ext cx="1447800" cy="914400"/>
          </a:xfrm>
          <a:prstGeom prst="line">
            <a:avLst/>
          </a:prstGeom>
        </p:spPr>
        <p:style>
          <a:lnRef idx="1">
            <a:schemeClr val="accent2"/>
          </a:lnRef>
          <a:fillRef idx="0">
            <a:schemeClr val="accent2"/>
          </a:fillRef>
          <a:effectRef idx="0">
            <a:schemeClr val="accent2"/>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 Chart</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231</TotalTime>
  <Words>1087</Words>
  <Application>Microsoft Office PowerPoint</Application>
  <PresentationFormat>On-screen Show (4:3)</PresentationFormat>
  <Paragraphs>149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Data and Data Handling</vt:lpstr>
      <vt:lpstr>Statistics in Brief</vt:lpstr>
      <vt:lpstr>Handling Data</vt:lpstr>
      <vt:lpstr>Population versus Sample</vt:lpstr>
      <vt:lpstr>Choice of Sample</vt:lpstr>
      <vt:lpstr>Methods of Selection of Sample</vt:lpstr>
      <vt:lpstr>Parameter and Statistic</vt:lpstr>
      <vt:lpstr>Collection of Data</vt:lpstr>
      <vt:lpstr>Collection of Data</vt:lpstr>
      <vt:lpstr>Collection of Data</vt:lpstr>
      <vt:lpstr>Sources of Data</vt:lpstr>
      <vt:lpstr>Presentation of Data</vt:lpstr>
      <vt:lpstr>Tables</vt:lpstr>
      <vt:lpstr>Graphical Representation of Data</vt:lpstr>
      <vt:lpstr>Graphs</vt:lpstr>
      <vt:lpstr>Line Diagram</vt:lpstr>
      <vt:lpstr>Trend line</vt:lpstr>
      <vt:lpstr>Scatter Diagram</vt:lpstr>
      <vt:lpstr>Bar Chart</vt:lpstr>
      <vt:lpstr>Histogram</vt:lpstr>
      <vt:lpstr>Frequency Polygon</vt:lpstr>
      <vt:lpstr>Pie Chart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and Data Handling</dc:title>
  <dc:creator>Spandana</dc:creator>
  <cp:lastModifiedBy>Spandana</cp:lastModifiedBy>
  <cp:revision>35</cp:revision>
  <dcterms:created xsi:type="dcterms:W3CDTF">2020-07-28T03:53:16Z</dcterms:created>
  <dcterms:modified xsi:type="dcterms:W3CDTF">2020-08-01T06:55:31Z</dcterms:modified>
</cp:coreProperties>
</file>