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Default Extension="png" ContentType="image/png"/>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3.xml" ContentType="application/vnd.openxmlformats-officedocument.drawingml.diagramData+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1"/>
  </p:notesMasterIdLst>
  <p:sldIdLst>
    <p:sldId id="316" r:id="rId2"/>
    <p:sldId id="318" r:id="rId3"/>
    <p:sldId id="258" r:id="rId4"/>
    <p:sldId id="314" r:id="rId5"/>
    <p:sldId id="313" r:id="rId6"/>
    <p:sldId id="319" r:id="rId7"/>
    <p:sldId id="292" r:id="rId8"/>
    <p:sldId id="321" r:id="rId9"/>
    <p:sldId id="293" r:id="rId10"/>
    <p:sldId id="320" r:id="rId11"/>
    <p:sldId id="294" r:id="rId12"/>
    <p:sldId id="295" r:id="rId13"/>
    <p:sldId id="322" r:id="rId14"/>
    <p:sldId id="259" r:id="rId15"/>
    <p:sldId id="260" r:id="rId16"/>
    <p:sldId id="291" r:id="rId17"/>
    <p:sldId id="261" r:id="rId18"/>
    <p:sldId id="296" r:id="rId19"/>
    <p:sldId id="257" r:id="rId20"/>
    <p:sldId id="262" r:id="rId21"/>
    <p:sldId id="290" r:id="rId22"/>
    <p:sldId id="263" r:id="rId23"/>
    <p:sldId id="297" r:id="rId24"/>
    <p:sldId id="282" r:id="rId25"/>
    <p:sldId id="281" r:id="rId26"/>
    <p:sldId id="302" r:id="rId27"/>
    <p:sldId id="264" r:id="rId28"/>
    <p:sldId id="299" r:id="rId29"/>
    <p:sldId id="311" r:id="rId30"/>
    <p:sldId id="265" r:id="rId31"/>
    <p:sldId id="323" r:id="rId32"/>
    <p:sldId id="267" r:id="rId33"/>
    <p:sldId id="268" r:id="rId34"/>
    <p:sldId id="269" r:id="rId35"/>
    <p:sldId id="270" r:id="rId36"/>
    <p:sldId id="271" r:id="rId37"/>
    <p:sldId id="272" r:id="rId38"/>
    <p:sldId id="307" r:id="rId39"/>
    <p:sldId id="308" r:id="rId40"/>
    <p:sldId id="309" r:id="rId41"/>
    <p:sldId id="273" r:id="rId42"/>
    <p:sldId id="303" r:id="rId43"/>
    <p:sldId id="304" r:id="rId44"/>
    <p:sldId id="305" r:id="rId45"/>
    <p:sldId id="276" r:id="rId46"/>
    <p:sldId id="306" r:id="rId47"/>
    <p:sldId id="277" r:id="rId48"/>
    <p:sldId id="280" r:id="rId49"/>
    <p:sldId id="310" r:id="rId50"/>
    <p:sldId id="300" r:id="rId51"/>
    <p:sldId id="301" r:id="rId52"/>
    <p:sldId id="324" r:id="rId53"/>
    <p:sldId id="283" r:id="rId54"/>
    <p:sldId id="284" r:id="rId55"/>
    <p:sldId id="285" r:id="rId56"/>
    <p:sldId id="287" r:id="rId57"/>
    <p:sldId id="286" r:id="rId58"/>
    <p:sldId id="288" r:id="rId59"/>
    <p:sldId id="289"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0000"/>
    <a:srgbClr val="0B0755"/>
    <a:srgbClr val="260FB1"/>
    <a:srgbClr val="FF9900"/>
    <a:srgbClr val="00051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89068" autoAdjust="0"/>
  </p:normalViewPr>
  <p:slideViewPr>
    <p:cSldViewPr>
      <p:cViewPr>
        <p:scale>
          <a:sx n="60" d="100"/>
          <a:sy n="60" d="100"/>
        </p:scale>
        <p:origin x="-1572"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712283-F98E-48B3-84D5-91AE747710E4}" type="doc">
      <dgm:prSet loTypeId="urn:microsoft.com/office/officeart/2005/8/layout/radial6#1" loCatId="cycle" qsTypeId="urn:microsoft.com/office/officeart/2005/8/quickstyle/simple1" qsCatId="simple" csTypeId="urn:microsoft.com/office/officeart/2005/8/colors/accent1_2" csCatId="accent1" phldr="1"/>
      <dgm:spPr/>
      <dgm:t>
        <a:bodyPr/>
        <a:lstStyle/>
        <a:p>
          <a:endParaRPr lang="en-US"/>
        </a:p>
      </dgm:t>
    </dgm:pt>
    <dgm:pt modelId="{00F7B43D-A192-4251-B62A-CBC879A98D00}">
      <dgm:prSet phldrT="[Text]"/>
      <dgm:spPr/>
      <dgm:t>
        <a:bodyPr/>
        <a:lstStyle/>
        <a:p>
          <a:r>
            <a:rPr lang="en-US" dirty="0"/>
            <a:t>Labor</a:t>
          </a:r>
        </a:p>
        <a:p>
          <a:r>
            <a:rPr lang="en-US" dirty="0">
              <a:solidFill>
                <a:srgbClr val="260FB1"/>
              </a:solidFill>
              <a:latin typeface="Rupee Foradian" pitchFamily="34" charset="0"/>
            </a:rPr>
            <a:t>w</a:t>
          </a:r>
          <a:r>
            <a:rPr lang="en-US" dirty="0" smtClean="0">
              <a:solidFill>
                <a:srgbClr val="260FB1"/>
              </a:solidFill>
              <a:latin typeface="Rupee Foradian" pitchFamily="34" charset="0"/>
            </a:rPr>
            <a:t>≥</a:t>
          </a:r>
          <a:r>
            <a:rPr lang="en-US" dirty="0" smtClean="0">
              <a:solidFill>
                <a:srgbClr val="260FB1"/>
              </a:solidFill>
            </a:rPr>
            <a:t>$</a:t>
          </a:r>
          <a:r>
            <a:rPr lang="en-US" dirty="0" smtClean="0">
              <a:solidFill>
                <a:srgbClr val="260FB1"/>
              </a:solidFill>
              <a:latin typeface="Rupee Foradian" pitchFamily="34" charset="0"/>
            </a:rPr>
            <a:t>400</a:t>
          </a:r>
          <a:endParaRPr lang="en-US" dirty="0"/>
        </a:p>
      </dgm:t>
    </dgm:pt>
    <dgm:pt modelId="{B32774CC-24A9-41B7-BEF6-507C5F753FB2}" type="parTrans" cxnId="{08C3DDCB-D9F9-4A38-99D3-66CFC0B1206A}">
      <dgm:prSet/>
      <dgm:spPr/>
      <dgm:t>
        <a:bodyPr/>
        <a:lstStyle/>
        <a:p>
          <a:endParaRPr lang="en-US"/>
        </a:p>
      </dgm:t>
    </dgm:pt>
    <dgm:pt modelId="{16E91E58-9511-4FED-92C2-60A32ABE732A}" type="sibTrans" cxnId="{08C3DDCB-D9F9-4A38-99D3-66CFC0B1206A}">
      <dgm:prSet/>
      <dgm:spPr/>
      <dgm:t>
        <a:bodyPr/>
        <a:lstStyle/>
        <a:p>
          <a:endParaRPr lang="en-US"/>
        </a:p>
      </dgm:t>
    </dgm:pt>
    <dgm:pt modelId="{9A8F743D-EA35-4EC1-A73E-E668A4B89BD2}">
      <dgm:prSet phldrT="[Text]" custT="1"/>
      <dgm:spPr>
        <a:solidFill>
          <a:srgbClr val="92D050"/>
        </a:solidFill>
      </dgm:spPr>
      <dgm:t>
        <a:bodyPr/>
        <a:lstStyle/>
        <a:p>
          <a:r>
            <a:rPr lang="en-US" sz="2800" b="1" dirty="0" err="1" smtClean="0">
              <a:solidFill>
                <a:srgbClr val="260FB1"/>
              </a:solidFill>
            </a:rPr>
            <a:t>Agri</a:t>
          </a:r>
          <a:endParaRPr lang="en-US" sz="2800" b="1" dirty="0">
            <a:solidFill>
              <a:srgbClr val="260FB1"/>
            </a:solidFill>
          </a:endParaRPr>
        </a:p>
        <a:p>
          <a:r>
            <a:rPr lang="en-US" sz="2800" b="1" dirty="0" smtClean="0">
              <a:solidFill>
                <a:srgbClr val="260FB1"/>
              </a:solidFill>
            </a:rPr>
            <a:t>$300</a:t>
          </a:r>
          <a:endParaRPr lang="en-US" sz="2800" b="1" dirty="0">
            <a:solidFill>
              <a:srgbClr val="260FB1"/>
            </a:solidFill>
          </a:endParaRPr>
        </a:p>
      </dgm:t>
    </dgm:pt>
    <dgm:pt modelId="{A15AB184-63E7-44AB-9934-118FA1EDFFC6}" type="parTrans" cxnId="{DA052FF5-5206-49E3-A955-E5E776392F64}">
      <dgm:prSet/>
      <dgm:spPr/>
      <dgm:t>
        <a:bodyPr/>
        <a:lstStyle/>
        <a:p>
          <a:endParaRPr lang="en-US"/>
        </a:p>
      </dgm:t>
    </dgm:pt>
    <dgm:pt modelId="{D643D269-D8EB-4BD2-8EF5-036B8AD60CE2}" type="sibTrans" cxnId="{DA052FF5-5206-49E3-A955-E5E776392F64}">
      <dgm:prSet/>
      <dgm:spPr/>
      <dgm:t>
        <a:bodyPr/>
        <a:lstStyle/>
        <a:p>
          <a:endParaRPr lang="en-US"/>
        </a:p>
      </dgm:t>
    </dgm:pt>
    <dgm:pt modelId="{A445C1C5-4E9D-4AF1-8801-DEDC3623D665}">
      <dgm:prSet phldrT="[Text]" custT="1"/>
      <dgm:spPr>
        <a:solidFill>
          <a:schemeClr val="accent6">
            <a:lumMod val="60000"/>
            <a:lumOff val="40000"/>
          </a:schemeClr>
        </a:solidFill>
      </dgm:spPr>
      <dgm:t>
        <a:bodyPr/>
        <a:lstStyle/>
        <a:p>
          <a:r>
            <a:rPr lang="en-US" sz="2400" b="1" dirty="0" smtClean="0">
              <a:solidFill>
                <a:srgbClr val="260FB1"/>
              </a:solidFill>
            </a:rPr>
            <a:t>Soap</a:t>
          </a:r>
        </a:p>
        <a:p>
          <a:r>
            <a:rPr lang="en-US" sz="2000" dirty="0" smtClean="0">
              <a:solidFill>
                <a:srgbClr val="260FB1"/>
              </a:solidFill>
            </a:rPr>
            <a:t>$275</a:t>
          </a:r>
          <a:endParaRPr lang="en-US" sz="1100" dirty="0">
            <a:solidFill>
              <a:srgbClr val="260FB1"/>
            </a:solidFill>
          </a:endParaRPr>
        </a:p>
      </dgm:t>
    </dgm:pt>
    <dgm:pt modelId="{8F03275D-ABF6-47C1-A298-ECCA62A2D8B8}" type="parTrans" cxnId="{E9C17529-0B1D-4BE1-908B-C123EACBD941}">
      <dgm:prSet/>
      <dgm:spPr/>
      <dgm:t>
        <a:bodyPr/>
        <a:lstStyle/>
        <a:p>
          <a:endParaRPr lang="en-US"/>
        </a:p>
      </dgm:t>
    </dgm:pt>
    <dgm:pt modelId="{3753BCA9-CAFA-4943-A3DB-3CD08665ED80}" type="sibTrans" cxnId="{E9C17529-0B1D-4BE1-908B-C123EACBD941}">
      <dgm:prSet/>
      <dgm:spPr/>
      <dgm:t>
        <a:bodyPr/>
        <a:lstStyle/>
        <a:p>
          <a:endParaRPr lang="en-US"/>
        </a:p>
      </dgm:t>
    </dgm:pt>
    <dgm:pt modelId="{9D945161-DE8E-4A6C-85E1-177E13E148FE}">
      <dgm:prSet phldrT="[Text]" custT="1"/>
      <dgm:spPr>
        <a:solidFill>
          <a:srgbClr val="FF0000"/>
        </a:solidFill>
      </dgm:spPr>
      <dgm:t>
        <a:bodyPr/>
        <a:lstStyle/>
        <a:p>
          <a:r>
            <a:rPr lang="en-US" sz="2400" b="1" dirty="0" err="1" smtClean="0">
              <a:solidFill>
                <a:srgbClr val="260FB1"/>
              </a:solidFill>
            </a:rPr>
            <a:t>Constru-ction</a:t>
          </a:r>
          <a:r>
            <a:rPr lang="en-US" sz="2400" b="1" dirty="0" smtClean="0">
              <a:solidFill>
                <a:srgbClr val="260FB1"/>
              </a:solidFill>
            </a:rPr>
            <a:t> worker</a:t>
          </a:r>
          <a:endParaRPr lang="en-US" sz="2400" b="1" dirty="0">
            <a:solidFill>
              <a:srgbClr val="260FB1"/>
            </a:solidFill>
          </a:endParaRPr>
        </a:p>
        <a:p>
          <a:r>
            <a:rPr lang="en-US" sz="2400" dirty="0" smtClean="0">
              <a:solidFill>
                <a:srgbClr val="260FB1"/>
              </a:solidFill>
            </a:rPr>
            <a:t>$400</a:t>
          </a:r>
          <a:endParaRPr lang="en-US" sz="2400" dirty="0">
            <a:solidFill>
              <a:srgbClr val="260FB1"/>
            </a:solidFill>
          </a:endParaRPr>
        </a:p>
      </dgm:t>
    </dgm:pt>
    <dgm:pt modelId="{8873F138-AE58-41A9-8823-91BF3E3E906F}" type="parTrans" cxnId="{5C8883D8-A3BD-47F5-9DAD-90F5CDB7307C}">
      <dgm:prSet/>
      <dgm:spPr/>
      <dgm:t>
        <a:bodyPr/>
        <a:lstStyle/>
        <a:p>
          <a:endParaRPr lang="en-US"/>
        </a:p>
      </dgm:t>
    </dgm:pt>
    <dgm:pt modelId="{AA818E8A-D580-4AE7-8DBC-C4F1192579DF}" type="sibTrans" cxnId="{5C8883D8-A3BD-47F5-9DAD-90F5CDB7307C}">
      <dgm:prSet/>
      <dgm:spPr/>
      <dgm:t>
        <a:bodyPr/>
        <a:lstStyle/>
        <a:p>
          <a:endParaRPr lang="en-US"/>
        </a:p>
      </dgm:t>
    </dgm:pt>
    <dgm:pt modelId="{D781E25A-DF16-4918-9E80-A53EAFFCF1D2}">
      <dgm:prSet phldrT="[Text]" custT="1"/>
      <dgm:spPr>
        <a:solidFill>
          <a:schemeClr val="accent3">
            <a:lumMod val="60000"/>
            <a:lumOff val="40000"/>
          </a:schemeClr>
        </a:solidFill>
      </dgm:spPr>
      <dgm:t>
        <a:bodyPr/>
        <a:lstStyle/>
        <a:p>
          <a:r>
            <a:rPr lang="en-US" sz="3200" b="1" dirty="0" smtClean="0">
              <a:solidFill>
                <a:srgbClr val="260FB1"/>
              </a:solidFill>
            </a:rPr>
            <a:t>Porter</a:t>
          </a:r>
          <a:endParaRPr lang="en-US" sz="3200" b="1" dirty="0">
            <a:solidFill>
              <a:srgbClr val="260FB1"/>
            </a:solidFill>
          </a:endParaRPr>
        </a:p>
        <a:p>
          <a:r>
            <a:rPr lang="en-US" sz="1800" dirty="0" smtClean="0">
              <a:solidFill>
                <a:srgbClr val="260FB1"/>
              </a:solidFill>
            </a:rPr>
            <a:t>$350</a:t>
          </a:r>
          <a:endParaRPr lang="en-US" sz="1800" dirty="0">
            <a:solidFill>
              <a:srgbClr val="260FB1"/>
            </a:solidFill>
          </a:endParaRPr>
        </a:p>
      </dgm:t>
    </dgm:pt>
    <dgm:pt modelId="{AD5B0DCE-1791-40FF-B1EE-EFAB92593754}" type="parTrans" cxnId="{ACB58EBE-76CD-4BCE-AD37-B52A22389532}">
      <dgm:prSet/>
      <dgm:spPr/>
      <dgm:t>
        <a:bodyPr/>
        <a:lstStyle/>
        <a:p>
          <a:endParaRPr lang="en-US"/>
        </a:p>
      </dgm:t>
    </dgm:pt>
    <dgm:pt modelId="{AC39C9E8-F152-40CC-B106-BEF4D89F63CA}" type="sibTrans" cxnId="{ACB58EBE-76CD-4BCE-AD37-B52A22389532}">
      <dgm:prSet/>
      <dgm:spPr/>
      <dgm:t>
        <a:bodyPr/>
        <a:lstStyle/>
        <a:p>
          <a:endParaRPr lang="en-US"/>
        </a:p>
      </dgm:t>
    </dgm:pt>
    <dgm:pt modelId="{F3FF2264-7E01-4107-A789-7EB7B6E73B55}" type="pres">
      <dgm:prSet presAssocID="{D4712283-F98E-48B3-84D5-91AE747710E4}" presName="Name0" presStyleCnt="0">
        <dgm:presLayoutVars>
          <dgm:chMax val="1"/>
          <dgm:dir/>
          <dgm:animLvl val="ctr"/>
          <dgm:resizeHandles val="exact"/>
        </dgm:presLayoutVars>
      </dgm:prSet>
      <dgm:spPr/>
      <dgm:t>
        <a:bodyPr/>
        <a:lstStyle/>
        <a:p>
          <a:endParaRPr lang="en-IN"/>
        </a:p>
      </dgm:t>
    </dgm:pt>
    <dgm:pt modelId="{9BFAB499-0A10-4E78-B2F9-ADA4C4E86D5C}" type="pres">
      <dgm:prSet presAssocID="{00F7B43D-A192-4251-B62A-CBC879A98D00}" presName="centerShape" presStyleLbl="node0" presStyleIdx="0" presStyleCnt="1" custScaleX="118724"/>
      <dgm:spPr/>
      <dgm:t>
        <a:bodyPr/>
        <a:lstStyle/>
        <a:p>
          <a:endParaRPr lang="en-IN"/>
        </a:p>
      </dgm:t>
    </dgm:pt>
    <dgm:pt modelId="{BEAB7548-7687-4E52-ADED-7B4E4B7B93AB}" type="pres">
      <dgm:prSet presAssocID="{9A8F743D-EA35-4EC1-A73E-E668A4B89BD2}" presName="node" presStyleLbl="node1" presStyleIdx="0" presStyleCnt="4" custScaleX="113582">
        <dgm:presLayoutVars>
          <dgm:bulletEnabled val="1"/>
        </dgm:presLayoutVars>
      </dgm:prSet>
      <dgm:spPr/>
      <dgm:t>
        <a:bodyPr/>
        <a:lstStyle/>
        <a:p>
          <a:endParaRPr lang="en-IN"/>
        </a:p>
      </dgm:t>
    </dgm:pt>
    <dgm:pt modelId="{AC57FBE3-55E1-45F2-8B4F-515A93CE8103}" type="pres">
      <dgm:prSet presAssocID="{9A8F743D-EA35-4EC1-A73E-E668A4B89BD2}" presName="dummy" presStyleCnt="0"/>
      <dgm:spPr/>
    </dgm:pt>
    <dgm:pt modelId="{119BDD06-AAC8-46E0-95F2-5F832F0E59DA}" type="pres">
      <dgm:prSet presAssocID="{D643D269-D8EB-4BD2-8EF5-036B8AD60CE2}" presName="sibTrans" presStyleLbl="sibTrans2D1" presStyleIdx="0" presStyleCnt="4"/>
      <dgm:spPr/>
      <dgm:t>
        <a:bodyPr/>
        <a:lstStyle/>
        <a:p>
          <a:endParaRPr lang="en-IN"/>
        </a:p>
      </dgm:t>
    </dgm:pt>
    <dgm:pt modelId="{F0E5AA31-2F16-444C-8C75-6FA9B9A85B5A}" type="pres">
      <dgm:prSet presAssocID="{A445C1C5-4E9D-4AF1-8801-DEDC3623D665}" presName="node" presStyleLbl="node1" presStyleIdx="1" presStyleCnt="4" custScaleX="92785">
        <dgm:presLayoutVars>
          <dgm:bulletEnabled val="1"/>
        </dgm:presLayoutVars>
      </dgm:prSet>
      <dgm:spPr/>
      <dgm:t>
        <a:bodyPr/>
        <a:lstStyle/>
        <a:p>
          <a:endParaRPr lang="en-IN"/>
        </a:p>
      </dgm:t>
    </dgm:pt>
    <dgm:pt modelId="{03966691-44DB-449F-87F4-27408AD7F80F}" type="pres">
      <dgm:prSet presAssocID="{A445C1C5-4E9D-4AF1-8801-DEDC3623D665}" presName="dummy" presStyleCnt="0"/>
      <dgm:spPr/>
    </dgm:pt>
    <dgm:pt modelId="{7AB41E47-9D96-437A-A021-C0E8FC16A510}" type="pres">
      <dgm:prSet presAssocID="{3753BCA9-CAFA-4943-A3DB-3CD08665ED80}" presName="sibTrans" presStyleLbl="sibTrans2D1" presStyleIdx="1" presStyleCnt="4"/>
      <dgm:spPr/>
      <dgm:t>
        <a:bodyPr/>
        <a:lstStyle/>
        <a:p>
          <a:endParaRPr lang="en-IN"/>
        </a:p>
      </dgm:t>
    </dgm:pt>
    <dgm:pt modelId="{604C05E8-F3F8-41DF-B35E-5E3012679071}" type="pres">
      <dgm:prSet presAssocID="{9D945161-DE8E-4A6C-85E1-177E13E148FE}" presName="node" presStyleLbl="node1" presStyleIdx="2" presStyleCnt="4" custScaleX="137772" custScaleY="132195">
        <dgm:presLayoutVars>
          <dgm:bulletEnabled val="1"/>
        </dgm:presLayoutVars>
      </dgm:prSet>
      <dgm:spPr/>
      <dgm:t>
        <a:bodyPr/>
        <a:lstStyle/>
        <a:p>
          <a:endParaRPr lang="en-IN"/>
        </a:p>
      </dgm:t>
    </dgm:pt>
    <dgm:pt modelId="{81843636-F46B-41F1-A73B-DFB174D45563}" type="pres">
      <dgm:prSet presAssocID="{9D945161-DE8E-4A6C-85E1-177E13E148FE}" presName="dummy" presStyleCnt="0"/>
      <dgm:spPr/>
    </dgm:pt>
    <dgm:pt modelId="{2F42006D-0A8C-40B2-8649-197E22DD9B1F}" type="pres">
      <dgm:prSet presAssocID="{AA818E8A-D580-4AE7-8DBC-C4F1192579DF}" presName="sibTrans" presStyleLbl="sibTrans2D1" presStyleIdx="2" presStyleCnt="4"/>
      <dgm:spPr/>
      <dgm:t>
        <a:bodyPr/>
        <a:lstStyle/>
        <a:p>
          <a:endParaRPr lang="en-IN"/>
        </a:p>
      </dgm:t>
    </dgm:pt>
    <dgm:pt modelId="{38CFD706-1CF4-44C0-A7E8-381C4DECEA99}" type="pres">
      <dgm:prSet presAssocID="{D781E25A-DF16-4918-9E80-A53EAFFCF1D2}" presName="node" presStyleLbl="node1" presStyleIdx="3" presStyleCnt="4" custScaleX="133556">
        <dgm:presLayoutVars>
          <dgm:bulletEnabled val="1"/>
        </dgm:presLayoutVars>
      </dgm:prSet>
      <dgm:spPr/>
      <dgm:t>
        <a:bodyPr/>
        <a:lstStyle/>
        <a:p>
          <a:endParaRPr lang="en-IN"/>
        </a:p>
      </dgm:t>
    </dgm:pt>
    <dgm:pt modelId="{3E5932D5-8FC2-4BB2-8B79-7DB1BF63F366}" type="pres">
      <dgm:prSet presAssocID="{D781E25A-DF16-4918-9E80-A53EAFFCF1D2}" presName="dummy" presStyleCnt="0"/>
      <dgm:spPr/>
    </dgm:pt>
    <dgm:pt modelId="{181C7CD1-671C-4F3B-A474-DA7066F996F8}" type="pres">
      <dgm:prSet presAssocID="{AC39C9E8-F152-40CC-B106-BEF4D89F63CA}" presName="sibTrans" presStyleLbl="sibTrans2D1" presStyleIdx="3" presStyleCnt="4"/>
      <dgm:spPr/>
      <dgm:t>
        <a:bodyPr/>
        <a:lstStyle/>
        <a:p>
          <a:endParaRPr lang="en-IN"/>
        </a:p>
      </dgm:t>
    </dgm:pt>
  </dgm:ptLst>
  <dgm:cxnLst>
    <dgm:cxn modelId="{42605B25-E82E-4266-BB1D-EF0E57F6FB08}" type="presOf" srcId="{00F7B43D-A192-4251-B62A-CBC879A98D00}" destId="{9BFAB499-0A10-4E78-B2F9-ADA4C4E86D5C}" srcOrd="0" destOrd="0" presId="urn:microsoft.com/office/officeart/2005/8/layout/radial6#1"/>
    <dgm:cxn modelId="{EBA6B10B-5141-4DA7-B225-0DA2990E43B5}" type="presOf" srcId="{9A8F743D-EA35-4EC1-A73E-E668A4B89BD2}" destId="{BEAB7548-7687-4E52-ADED-7B4E4B7B93AB}" srcOrd="0" destOrd="0" presId="urn:microsoft.com/office/officeart/2005/8/layout/radial6#1"/>
    <dgm:cxn modelId="{6C144D0F-141A-4386-8107-624B5A2D3649}" type="presOf" srcId="{9D945161-DE8E-4A6C-85E1-177E13E148FE}" destId="{604C05E8-F3F8-41DF-B35E-5E3012679071}" srcOrd="0" destOrd="0" presId="urn:microsoft.com/office/officeart/2005/8/layout/radial6#1"/>
    <dgm:cxn modelId="{E9C17529-0B1D-4BE1-908B-C123EACBD941}" srcId="{00F7B43D-A192-4251-B62A-CBC879A98D00}" destId="{A445C1C5-4E9D-4AF1-8801-DEDC3623D665}" srcOrd="1" destOrd="0" parTransId="{8F03275D-ABF6-47C1-A298-ECCA62A2D8B8}" sibTransId="{3753BCA9-CAFA-4943-A3DB-3CD08665ED80}"/>
    <dgm:cxn modelId="{396F8BBA-1E65-425C-992D-0B163BC92A90}" type="presOf" srcId="{AC39C9E8-F152-40CC-B106-BEF4D89F63CA}" destId="{181C7CD1-671C-4F3B-A474-DA7066F996F8}" srcOrd="0" destOrd="0" presId="urn:microsoft.com/office/officeart/2005/8/layout/radial6#1"/>
    <dgm:cxn modelId="{12C3CFB2-31EA-443A-A7DA-3F04EFDA3F7C}" type="presOf" srcId="{D4712283-F98E-48B3-84D5-91AE747710E4}" destId="{F3FF2264-7E01-4107-A789-7EB7B6E73B55}" srcOrd="0" destOrd="0" presId="urn:microsoft.com/office/officeart/2005/8/layout/radial6#1"/>
    <dgm:cxn modelId="{677C5A26-5AA1-4AF4-9856-F5B221A8E451}" type="presOf" srcId="{D643D269-D8EB-4BD2-8EF5-036B8AD60CE2}" destId="{119BDD06-AAC8-46E0-95F2-5F832F0E59DA}" srcOrd="0" destOrd="0" presId="urn:microsoft.com/office/officeart/2005/8/layout/radial6#1"/>
    <dgm:cxn modelId="{D64FA957-ADE4-4233-A5F3-BB2CCC1EB828}" type="presOf" srcId="{AA818E8A-D580-4AE7-8DBC-C4F1192579DF}" destId="{2F42006D-0A8C-40B2-8649-197E22DD9B1F}" srcOrd="0" destOrd="0" presId="urn:microsoft.com/office/officeart/2005/8/layout/radial6#1"/>
    <dgm:cxn modelId="{08C3DDCB-D9F9-4A38-99D3-66CFC0B1206A}" srcId="{D4712283-F98E-48B3-84D5-91AE747710E4}" destId="{00F7B43D-A192-4251-B62A-CBC879A98D00}" srcOrd="0" destOrd="0" parTransId="{B32774CC-24A9-41B7-BEF6-507C5F753FB2}" sibTransId="{16E91E58-9511-4FED-92C2-60A32ABE732A}"/>
    <dgm:cxn modelId="{DA052FF5-5206-49E3-A955-E5E776392F64}" srcId="{00F7B43D-A192-4251-B62A-CBC879A98D00}" destId="{9A8F743D-EA35-4EC1-A73E-E668A4B89BD2}" srcOrd="0" destOrd="0" parTransId="{A15AB184-63E7-44AB-9934-118FA1EDFFC6}" sibTransId="{D643D269-D8EB-4BD2-8EF5-036B8AD60CE2}"/>
    <dgm:cxn modelId="{A0C0EECD-13B5-48FC-8216-BA648838F4EF}" type="presOf" srcId="{D781E25A-DF16-4918-9E80-A53EAFFCF1D2}" destId="{38CFD706-1CF4-44C0-A7E8-381C4DECEA99}" srcOrd="0" destOrd="0" presId="urn:microsoft.com/office/officeart/2005/8/layout/radial6#1"/>
    <dgm:cxn modelId="{5C8883D8-A3BD-47F5-9DAD-90F5CDB7307C}" srcId="{00F7B43D-A192-4251-B62A-CBC879A98D00}" destId="{9D945161-DE8E-4A6C-85E1-177E13E148FE}" srcOrd="2" destOrd="0" parTransId="{8873F138-AE58-41A9-8823-91BF3E3E906F}" sibTransId="{AA818E8A-D580-4AE7-8DBC-C4F1192579DF}"/>
    <dgm:cxn modelId="{ACB58EBE-76CD-4BCE-AD37-B52A22389532}" srcId="{00F7B43D-A192-4251-B62A-CBC879A98D00}" destId="{D781E25A-DF16-4918-9E80-A53EAFFCF1D2}" srcOrd="3" destOrd="0" parTransId="{AD5B0DCE-1791-40FF-B1EE-EFAB92593754}" sibTransId="{AC39C9E8-F152-40CC-B106-BEF4D89F63CA}"/>
    <dgm:cxn modelId="{84483A1A-E20D-464D-AB07-F8B4547EE18E}" type="presOf" srcId="{A445C1C5-4E9D-4AF1-8801-DEDC3623D665}" destId="{F0E5AA31-2F16-444C-8C75-6FA9B9A85B5A}" srcOrd="0" destOrd="0" presId="urn:microsoft.com/office/officeart/2005/8/layout/radial6#1"/>
    <dgm:cxn modelId="{D4182DC2-80E9-4CBC-8922-241E4F6E735C}" type="presOf" srcId="{3753BCA9-CAFA-4943-A3DB-3CD08665ED80}" destId="{7AB41E47-9D96-437A-A021-C0E8FC16A510}" srcOrd="0" destOrd="0" presId="urn:microsoft.com/office/officeart/2005/8/layout/radial6#1"/>
    <dgm:cxn modelId="{0BEC8194-C252-40B8-BDCB-5494AC216B93}" type="presParOf" srcId="{F3FF2264-7E01-4107-A789-7EB7B6E73B55}" destId="{9BFAB499-0A10-4E78-B2F9-ADA4C4E86D5C}" srcOrd="0" destOrd="0" presId="urn:microsoft.com/office/officeart/2005/8/layout/radial6#1"/>
    <dgm:cxn modelId="{EBE7A7D2-1876-4E37-82AB-5091FB49811D}" type="presParOf" srcId="{F3FF2264-7E01-4107-A789-7EB7B6E73B55}" destId="{BEAB7548-7687-4E52-ADED-7B4E4B7B93AB}" srcOrd="1" destOrd="0" presId="urn:microsoft.com/office/officeart/2005/8/layout/radial6#1"/>
    <dgm:cxn modelId="{81585D2A-8B26-4094-B9D4-00F37C683591}" type="presParOf" srcId="{F3FF2264-7E01-4107-A789-7EB7B6E73B55}" destId="{AC57FBE3-55E1-45F2-8B4F-515A93CE8103}" srcOrd="2" destOrd="0" presId="urn:microsoft.com/office/officeart/2005/8/layout/radial6#1"/>
    <dgm:cxn modelId="{463B1DF4-9836-41DA-8C73-1A449103B210}" type="presParOf" srcId="{F3FF2264-7E01-4107-A789-7EB7B6E73B55}" destId="{119BDD06-AAC8-46E0-95F2-5F832F0E59DA}" srcOrd="3" destOrd="0" presId="urn:microsoft.com/office/officeart/2005/8/layout/radial6#1"/>
    <dgm:cxn modelId="{7EE6AD22-453C-44AA-BD33-B52BA77B63E7}" type="presParOf" srcId="{F3FF2264-7E01-4107-A789-7EB7B6E73B55}" destId="{F0E5AA31-2F16-444C-8C75-6FA9B9A85B5A}" srcOrd="4" destOrd="0" presId="urn:microsoft.com/office/officeart/2005/8/layout/radial6#1"/>
    <dgm:cxn modelId="{87799E30-5FEA-4F9D-8AE1-20B249F026C3}" type="presParOf" srcId="{F3FF2264-7E01-4107-A789-7EB7B6E73B55}" destId="{03966691-44DB-449F-87F4-27408AD7F80F}" srcOrd="5" destOrd="0" presId="urn:microsoft.com/office/officeart/2005/8/layout/radial6#1"/>
    <dgm:cxn modelId="{B13DF70E-8B8A-4F74-B785-C7C8154972CC}" type="presParOf" srcId="{F3FF2264-7E01-4107-A789-7EB7B6E73B55}" destId="{7AB41E47-9D96-437A-A021-C0E8FC16A510}" srcOrd="6" destOrd="0" presId="urn:microsoft.com/office/officeart/2005/8/layout/radial6#1"/>
    <dgm:cxn modelId="{DA7838A8-1A3C-4AC2-A842-9FDF8DC21EB3}" type="presParOf" srcId="{F3FF2264-7E01-4107-A789-7EB7B6E73B55}" destId="{604C05E8-F3F8-41DF-B35E-5E3012679071}" srcOrd="7" destOrd="0" presId="urn:microsoft.com/office/officeart/2005/8/layout/radial6#1"/>
    <dgm:cxn modelId="{7D486C09-62F5-4295-974D-403A8663866B}" type="presParOf" srcId="{F3FF2264-7E01-4107-A789-7EB7B6E73B55}" destId="{81843636-F46B-41F1-A73B-DFB174D45563}" srcOrd="8" destOrd="0" presId="urn:microsoft.com/office/officeart/2005/8/layout/radial6#1"/>
    <dgm:cxn modelId="{35D09E96-F439-4E3C-BCD8-BC4794A81267}" type="presParOf" srcId="{F3FF2264-7E01-4107-A789-7EB7B6E73B55}" destId="{2F42006D-0A8C-40B2-8649-197E22DD9B1F}" srcOrd="9" destOrd="0" presId="urn:microsoft.com/office/officeart/2005/8/layout/radial6#1"/>
    <dgm:cxn modelId="{1F1D714E-29F1-46EC-8199-9896F9FF6B54}" type="presParOf" srcId="{F3FF2264-7E01-4107-A789-7EB7B6E73B55}" destId="{38CFD706-1CF4-44C0-A7E8-381C4DECEA99}" srcOrd="10" destOrd="0" presId="urn:microsoft.com/office/officeart/2005/8/layout/radial6#1"/>
    <dgm:cxn modelId="{D863C752-56C9-4F5B-A0DB-5FC1C36F4DE9}" type="presParOf" srcId="{F3FF2264-7E01-4107-A789-7EB7B6E73B55}" destId="{3E5932D5-8FC2-4BB2-8B79-7DB1BF63F366}" srcOrd="11" destOrd="0" presId="urn:microsoft.com/office/officeart/2005/8/layout/radial6#1"/>
    <dgm:cxn modelId="{A2EFBAC2-18D4-4F1E-A57D-99167554DDD3}" type="presParOf" srcId="{F3FF2264-7E01-4107-A789-7EB7B6E73B55}" destId="{181C7CD1-671C-4F3B-A474-DA7066F996F8}" srcOrd="12" destOrd="0" presId="urn:microsoft.com/office/officeart/2005/8/layout/radial6#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C9560C9-B46F-4737-A54E-0B775404E856}" type="doc">
      <dgm:prSet loTypeId="urn:microsoft.com/office/officeart/2005/8/layout/equation1#1" loCatId="process" qsTypeId="urn:microsoft.com/office/officeart/2005/8/quickstyle/simple1" qsCatId="simple" csTypeId="urn:microsoft.com/office/officeart/2005/8/colors/accent1_2" csCatId="accent1" phldr="1"/>
      <dgm:spPr/>
    </dgm:pt>
    <dgm:pt modelId="{BC40CC0E-859D-4C60-9B11-4E100158ACE3}">
      <dgm:prSet phldrT="[Text]"/>
      <dgm:spPr>
        <a:solidFill>
          <a:srgbClr val="00B050"/>
        </a:solidFill>
      </dgm:spPr>
      <dgm:t>
        <a:bodyPr/>
        <a:lstStyle/>
        <a:p>
          <a:r>
            <a:rPr lang="en-US" dirty="0"/>
            <a:t>TFC</a:t>
          </a:r>
        </a:p>
      </dgm:t>
    </dgm:pt>
    <dgm:pt modelId="{291A4D23-A160-40C3-822B-42F551CF2AC8}" type="parTrans" cxnId="{D6ADA604-3047-4DDB-B233-97FA637B4067}">
      <dgm:prSet/>
      <dgm:spPr/>
      <dgm:t>
        <a:bodyPr/>
        <a:lstStyle/>
        <a:p>
          <a:endParaRPr lang="en-US"/>
        </a:p>
      </dgm:t>
    </dgm:pt>
    <dgm:pt modelId="{CF7473DB-D631-4624-8E44-76B4C3505F55}" type="sibTrans" cxnId="{D6ADA604-3047-4DDB-B233-97FA637B4067}">
      <dgm:prSet/>
      <dgm:spPr>
        <a:solidFill>
          <a:schemeClr val="accent1">
            <a:lumMod val="60000"/>
            <a:lumOff val="40000"/>
          </a:schemeClr>
        </a:solidFill>
        <a:ln>
          <a:solidFill>
            <a:srgbClr val="000510"/>
          </a:solidFill>
        </a:ln>
      </dgm:spPr>
      <dgm:t>
        <a:bodyPr/>
        <a:lstStyle/>
        <a:p>
          <a:endParaRPr lang="en-US">
            <a:solidFill>
              <a:srgbClr val="C00000"/>
            </a:solidFill>
          </a:endParaRPr>
        </a:p>
      </dgm:t>
    </dgm:pt>
    <dgm:pt modelId="{54E15899-4323-437F-8F37-219A6D34E9DB}">
      <dgm:prSet phldrT="[Text]"/>
      <dgm:spPr>
        <a:solidFill>
          <a:srgbClr val="C00000"/>
        </a:solidFill>
      </dgm:spPr>
      <dgm:t>
        <a:bodyPr/>
        <a:lstStyle/>
        <a:p>
          <a:r>
            <a:rPr lang="en-US" dirty="0"/>
            <a:t>TVC</a:t>
          </a:r>
        </a:p>
      </dgm:t>
    </dgm:pt>
    <dgm:pt modelId="{9A72D6FE-7DD0-4FB2-AA32-850B5838CC46}" type="parTrans" cxnId="{C9DEDE7F-C65A-4B9E-B81F-46A6955F11DE}">
      <dgm:prSet/>
      <dgm:spPr/>
      <dgm:t>
        <a:bodyPr/>
        <a:lstStyle/>
        <a:p>
          <a:endParaRPr lang="en-US"/>
        </a:p>
      </dgm:t>
    </dgm:pt>
    <dgm:pt modelId="{682BA796-0F3E-4360-BDBC-D313C52ED7B8}" type="sibTrans" cxnId="{C9DEDE7F-C65A-4B9E-B81F-46A6955F11DE}">
      <dgm:prSet/>
      <dgm:spPr>
        <a:solidFill>
          <a:schemeClr val="accent1">
            <a:lumMod val="60000"/>
            <a:lumOff val="40000"/>
          </a:schemeClr>
        </a:solidFill>
        <a:ln>
          <a:solidFill>
            <a:srgbClr val="1A0000"/>
          </a:solidFill>
        </a:ln>
      </dgm:spPr>
      <dgm:t>
        <a:bodyPr/>
        <a:lstStyle/>
        <a:p>
          <a:endParaRPr lang="en-US">
            <a:solidFill>
              <a:srgbClr val="1A0000"/>
            </a:solidFill>
          </a:endParaRPr>
        </a:p>
      </dgm:t>
    </dgm:pt>
    <dgm:pt modelId="{848051A8-E85F-49DC-BEDA-8919BBBE739C}">
      <dgm:prSet phldrT="[Text]"/>
      <dgm:spPr>
        <a:solidFill>
          <a:srgbClr val="00B0F0"/>
        </a:solidFill>
      </dgm:spPr>
      <dgm:t>
        <a:bodyPr/>
        <a:lstStyle/>
        <a:p>
          <a:r>
            <a:rPr lang="en-US" dirty="0"/>
            <a:t>TC</a:t>
          </a:r>
        </a:p>
      </dgm:t>
    </dgm:pt>
    <dgm:pt modelId="{07271F5C-FA7D-40C7-B1E5-74854673D86E}" type="parTrans" cxnId="{03241074-5560-4BBD-B9BD-77179433667C}">
      <dgm:prSet/>
      <dgm:spPr/>
      <dgm:t>
        <a:bodyPr/>
        <a:lstStyle/>
        <a:p>
          <a:endParaRPr lang="en-US"/>
        </a:p>
      </dgm:t>
    </dgm:pt>
    <dgm:pt modelId="{C1615569-4ABA-4D62-86D9-8A48DF3F4135}" type="sibTrans" cxnId="{03241074-5560-4BBD-B9BD-77179433667C}">
      <dgm:prSet/>
      <dgm:spPr/>
      <dgm:t>
        <a:bodyPr/>
        <a:lstStyle/>
        <a:p>
          <a:endParaRPr lang="en-US"/>
        </a:p>
      </dgm:t>
    </dgm:pt>
    <dgm:pt modelId="{8A9C4799-8BE7-4ABE-8C65-22BDE9D62914}" type="pres">
      <dgm:prSet presAssocID="{7C9560C9-B46F-4737-A54E-0B775404E856}" presName="linearFlow" presStyleCnt="0">
        <dgm:presLayoutVars>
          <dgm:dir/>
          <dgm:resizeHandles val="exact"/>
        </dgm:presLayoutVars>
      </dgm:prSet>
      <dgm:spPr/>
    </dgm:pt>
    <dgm:pt modelId="{A62998AA-EEE0-42B7-A0F1-D986305E940E}" type="pres">
      <dgm:prSet presAssocID="{BC40CC0E-859D-4C60-9B11-4E100158ACE3}" presName="node" presStyleLbl="node1" presStyleIdx="0" presStyleCnt="3">
        <dgm:presLayoutVars>
          <dgm:bulletEnabled val="1"/>
        </dgm:presLayoutVars>
      </dgm:prSet>
      <dgm:spPr/>
      <dgm:t>
        <a:bodyPr/>
        <a:lstStyle/>
        <a:p>
          <a:endParaRPr lang="en-IN"/>
        </a:p>
      </dgm:t>
    </dgm:pt>
    <dgm:pt modelId="{1EAA0DA4-568F-4E1E-B0D1-2348592498C6}" type="pres">
      <dgm:prSet presAssocID="{CF7473DB-D631-4624-8E44-76B4C3505F55}" presName="spacerL" presStyleCnt="0"/>
      <dgm:spPr/>
    </dgm:pt>
    <dgm:pt modelId="{5E825D95-42F0-4E9E-85C6-8D463F6FE822}" type="pres">
      <dgm:prSet presAssocID="{CF7473DB-D631-4624-8E44-76B4C3505F55}" presName="sibTrans" presStyleLbl="sibTrans2D1" presStyleIdx="0" presStyleCnt="2"/>
      <dgm:spPr/>
      <dgm:t>
        <a:bodyPr/>
        <a:lstStyle/>
        <a:p>
          <a:endParaRPr lang="en-IN"/>
        </a:p>
      </dgm:t>
    </dgm:pt>
    <dgm:pt modelId="{879371B2-1D86-45FC-B4AE-45263481AF71}" type="pres">
      <dgm:prSet presAssocID="{CF7473DB-D631-4624-8E44-76B4C3505F55}" presName="spacerR" presStyleCnt="0"/>
      <dgm:spPr/>
    </dgm:pt>
    <dgm:pt modelId="{D5447B99-D681-4247-9CC1-4C958486E615}" type="pres">
      <dgm:prSet presAssocID="{54E15899-4323-437F-8F37-219A6D34E9DB}" presName="node" presStyleLbl="node1" presStyleIdx="1" presStyleCnt="3">
        <dgm:presLayoutVars>
          <dgm:bulletEnabled val="1"/>
        </dgm:presLayoutVars>
      </dgm:prSet>
      <dgm:spPr/>
      <dgm:t>
        <a:bodyPr/>
        <a:lstStyle/>
        <a:p>
          <a:endParaRPr lang="en-IN"/>
        </a:p>
      </dgm:t>
    </dgm:pt>
    <dgm:pt modelId="{F32E9C1A-48EF-442C-AB43-ABAB23795492}" type="pres">
      <dgm:prSet presAssocID="{682BA796-0F3E-4360-BDBC-D313C52ED7B8}" presName="spacerL" presStyleCnt="0"/>
      <dgm:spPr/>
    </dgm:pt>
    <dgm:pt modelId="{29911059-FBA0-4987-8790-A715BBCD21DA}" type="pres">
      <dgm:prSet presAssocID="{682BA796-0F3E-4360-BDBC-D313C52ED7B8}" presName="sibTrans" presStyleLbl="sibTrans2D1" presStyleIdx="1" presStyleCnt="2" custLinFactNeighborX="442" custLinFactNeighborY="612"/>
      <dgm:spPr/>
      <dgm:t>
        <a:bodyPr/>
        <a:lstStyle/>
        <a:p>
          <a:endParaRPr lang="en-IN"/>
        </a:p>
      </dgm:t>
    </dgm:pt>
    <dgm:pt modelId="{FAFBF129-1C27-448A-8674-447398DBF172}" type="pres">
      <dgm:prSet presAssocID="{682BA796-0F3E-4360-BDBC-D313C52ED7B8}" presName="spacerR" presStyleCnt="0"/>
      <dgm:spPr/>
    </dgm:pt>
    <dgm:pt modelId="{57EEF6BA-7F6B-4BE4-A48B-EF6598AA7057}" type="pres">
      <dgm:prSet presAssocID="{848051A8-E85F-49DC-BEDA-8919BBBE739C}" presName="node" presStyleLbl="node1" presStyleIdx="2" presStyleCnt="3">
        <dgm:presLayoutVars>
          <dgm:bulletEnabled val="1"/>
        </dgm:presLayoutVars>
      </dgm:prSet>
      <dgm:spPr/>
      <dgm:t>
        <a:bodyPr/>
        <a:lstStyle/>
        <a:p>
          <a:endParaRPr lang="en-IN"/>
        </a:p>
      </dgm:t>
    </dgm:pt>
  </dgm:ptLst>
  <dgm:cxnLst>
    <dgm:cxn modelId="{775085E0-30FC-4589-9374-DBECD856F604}" type="presOf" srcId="{848051A8-E85F-49DC-BEDA-8919BBBE739C}" destId="{57EEF6BA-7F6B-4BE4-A48B-EF6598AA7057}" srcOrd="0" destOrd="0" presId="urn:microsoft.com/office/officeart/2005/8/layout/equation1#1"/>
    <dgm:cxn modelId="{2E716163-317A-476F-93CC-F92985C4E4F3}" type="presOf" srcId="{CF7473DB-D631-4624-8E44-76B4C3505F55}" destId="{5E825D95-42F0-4E9E-85C6-8D463F6FE822}" srcOrd="0" destOrd="0" presId="urn:microsoft.com/office/officeart/2005/8/layout/equation1#1"/>
    <dgm:cxn modelId="{7600FD83-63B4-4824-879C-0E553FD21EBB}" type="presOf" srcId="{BC40CC0E-859D-4C60-9B11-4E100158ACE3}" destId="{A62998AA-EEE0-42B7-A0F1-D986305E940E}" srcOrd="0" destOrd="0" presId="urn:microsoft.com/office/officeart/2005/8/layout/equation1#1"/>
    <dgm:cxn modelId="{C9DEDE7F-C65A-4B9E-B81F-46A6955F11DE}" srcId="{7C9560C9-B46F-4737-A54E-0B775404E856}" destId="{54E15899-4323-437F-8F37-219A6D34E9DB}" srcOrd="1" destOrd="0" parTransId="{9A72D6FE-7DD0-4FB2-AA32-850B5838CC46}" sibTransId="{682BA796-0F3E-4360-BDBC-D313C52ED7B8}"/>
    <dgm:cxn modelId="{8EC8CBFD-28A7-4AC7-B49A-14E415F8BEC2}" type="presOf" srcId="{54E15899-4323-437F-8F37-219A6D34E9DB}" destId="{D5447B99-D681-4247-9CC1-4C958486E615}" srcOrd="0" destOrd="0" presId="urn:microsoft.com/office/officeart/2005/8/layout/equation1#1"/>
    <dgm:cxn modelId="{F4342980-C6E7-459C-8C6D-3EC9AA5B2AC1}" type="presOf" srcId="{7C9560C9-B46F-4737-A54E-0B775404E856}" destId="{8A9C4799-8BE7-4ABE-8C65-22BDE9D62914}" srcOrd="0" destOrd="0" presId="urn:microsoft.com/office/officeart/2005/8/layout/equation1#1"/>
    <dgm:cxn modelId="{D6ADA604-3047-4DDB-B233-97FA637B4067}" srcId="{7C9560C9-B46F-4737-A54E-0B775404E856}" destId="{BC40CC0E-859D-4C60-9B11-4E100158ACE3}" srcOrd="0" destOrd="0" parTransId="{291A4D23-A160-40C3-822B-42F551CF2AC8}" sibTransId="{CF7473DB-D631-4624-8E44-76B4C3505F55}"/>
    <dgm:cxn modelId="{03241074-5560-4BBD-B9BD-77179433667C}" srcId="{7C9560C9-B46F-4737-A54E-0B775404E856}" destId="{848051A8-E85F-49DC-BEDA-8919BBBE739C}" srcOrd="2" destOrd="0" parTransId="{07271F5C-FA7D-40C7-B1E5-74854673D86E}" sibTransId="{C1615569-4ABA-4D62-86D9-8A48DF3F4135}"/>
    <dgm:cxn modelId="{25A444AB-96AD-49C0-AD61-877BBFC7767B}" type="presOf" srcId="{682BA796-0F3E-4360-BDBC-D313C52ED7B8}" destId="{29911059-FBA0-4987-8790-A715BBCD21DA}" srcOrd="0" destOrd="0" presId="urn:microsoft.com/office/officeart/2005/8/layout/equation1#1"/>
    <dgm:cxn modelId="{339F3734-8EB6-43B6-8753-10DFF328B17C}" type="presParOf" srcId="{8A9C4799-8BE7-4ABE-8C65-22BDE9D62914}" destId="{A62998AA-EEE0-42B7-A0F1-D986305E940E}" srcOrd="0" destOrd="0" presId="urn:microsoft.com/office/officeart/2005/8/layout/equation1#1"/>
    <dgm:cxn modelId="{F92EBCF5-E7D1-4AC9-8F4B-D7FE380E65EC}" type="presParOf" srcId="{8A9C4799-8BE7-4ABE-8C65-22BDE9D62914}" destId="{1EAA0DA4-568F-4E1E-B0D1-2348592498C6}" srcOrd="1" destOrd="0" presId="urn:microsoft.com/office/officeart/2005/8/layout/equation1#1"/>
    <dgm:cxn modelId="{45999ED3-3C7F-4D14-89D8-1D92C2E5C079}" type="presParOf" srcId="{8A9C4799-8BE7-4ABE-8C65-22BDE9D62914}" destId="{5E825D95-42F0-4E9E-85C6-8D463F6FE822}" srcOrd="2" destOrd="0" presId="urn:microsoft.com/office/officeart/2005/8/layout/equation1#1"/>
    <dgm:cxn modelId="{AF9B40E0-349E-4CE9-976A-3581D3DFC0E6}" type="presParOf" srcId="{8A9C4799-8BE7-4ABE-8C65-22BDE9D62914}" destId="{879371B2-1D86-45FC-B4AE-45263481AF71}" srcOrd="3" destOrd="0" presId="urn:microsoft.com/office/officeart/2005/8/layout/equation1#1"/>
    <dgm:cxn modelId="{0180F89E-F60D-4B91-A520-4E4E2562B400}" type="presParOf" srcId="{8A9C4799-8BE7-4ABE-8C65-22BDE9D62914}" destId="{D5447B99-D681-4247-9CC1-4C958486E615}" srcOrd="4" destOrd="0" presId="urn:microsoft.com/office/officeart/2005/8/layout/equation1#1"/>
    <dgm:cxn modelId="{1B99B740-5000-4C9A-ACC4-B44C16D99AE9}" type="presParOf" srcId="{8A9C4799-8BE7-4ABE-8C65-22BDE9D62914}" destId="{F32E9C1A-48EF-442C-AB43-ABAB23795492}" srcOrd="5" destOrd="0" presId="urn:microsoft.com/office/officeart/2005/8/layout/equation1#1"/>
    <dgm:cxn modelId="{132C1C86-3097-496B-B4D6-068AD5859182}" type="presParOf" srcId="{8A9C4799-8BE7-4ABE-8C65-22BDE9D62914}" destId="{29911059-FBA0-4987-8790-A715BBCD21DA}" srcOrd="6" destOrd="0" presId="urn:microsoft.com/office/officeart/2005/8/layout/equation1#1"/>
    <dgm:cxn modelId="{FAD09AF7-4262-4672-B959-285E454D966A}" type="presParOf" srcId="{8A9C4799-8BE7-4ABE-8C65-22BDE9D62914}" destId="{FAFBF129-1C27-448A-8674-447398DBF172}" srcOrd="7" destOrd="0" presId="urn:microsoft.com/office/officeart/2005/8/layout/equation1#1"/>
    <dgm:cxn modelId="{0F1BE964-3E55-40B3-949A-6CC5A78B3765}" type="presParOf" srcId="{8A9C4799-8BE7-4ABE-8C65-22BDE9D62914}" destId="{57EEF6BA-7F6B-4BE4-A48B-EF6598AA7057}" srcOrd="8" destOrd="0" presId="urn:microsoft.com/office/officeart/2005/8/layout/equation1#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7378F08-6463-4AB0-BBDB-A8CDB9F149CA}" type="doc">
      <dgm:prSet loTypeId="urn:microsoft.com/office/officeart/2005/8/layout/gear1#1" loCatId="relationship" qsTypeId="urn:microsoft.com/office/officeart/2005/8/quickstyle/3d3" qsCatId="3D" csTypeId="urn:microsoft.com/office/officeart/2005/8/colors/accent3_4" csCatId="accent3" phldr="1"/>
      <dgm:spPr/>
    </dgm:pt>
    <dgm:pt modelId="{EAED9B9E-9AB4-4FA8-A566-6393EE084669}">
      <dgm:prSet phldrT="[Text]"/>
      <dgm:spPr/>
      <dgm:t>
        <a:bodyPr/>
        <a:lstStyle/>
        <a:p>
          <a:r>
            <a:rPr lang="en-US" dirty="0"/>
            <a:t>3</a:t>
          </a:r>
        </a:p>
      </dgm:t>
    </dgm:pt>
    <dgm:pt modelId="{BBBE9171-D6D6-4B16-9A58-99F170104CC9}" type="parTrans" cxnId="{C48324C9-4F07-4B70-9EAE-FCE5E0A767F8}">
      <dgm:prSet/>
      <dgm:spPr/>
      <dgm:t>
        <a:bodyPr/>
        <a:lstStyle/>
        <a:p>
          <a:endParaRPr lang="en-US"/>
        </a:p>
      </dgm:t>
    </dgm:pt>
    <dgm:pt modelId="{4F902EDA-3E8E-469B-9853-F1B728893269}" type="sibTrans" cxnId="{C48324C9-4F07-4B70-9EAE-FCE5E0A767F8}">
      <dgm:prSet/>
      <dgm:spPr/>
      <dgm:t>
        <a:bodyPr/>
        <a:lstStyle/>
        <a:p>
          <a:endParaRPr lang="en-US"/>
        </a:p>
      </dgm:t>
    </dgm:pt>
    <dgm:pt modelId="{629E02DA-726F-4A95-8323-F77A95FA1749}">
      <dgm:prSet phldrT="[Text]"/>
      <dgm:spPr/>
      <dgm:t>
        <a:bodyPr/>
        <a:lstStyle/>
        <a:p>
          <a:r>
            <a:rPr lang="en-US" dirty="0"/>
            <a:t>2</a:t>
          </a:r>
        </a:p>
      </dgm:t>
    </dgm:pt>
    <dgm:pt modelId="{820996A6-0A31-49EE-8564-ABD9BA1F4914}" type="parTrans" cxnId="{36451243-26AF-4D24-AC36-BB8C73F93744}">
      <dgm:prSet/>
      <dgm:spPr/>
      <dgm:t>
        <a:bodyPr/>
        <a:lstStyle/>
        <a:p>
          <a:endParaRPr lang="en-US"/>
        </a:p>
      </dgm:t>
    </dgm:pt>
    <dgm:pt modelId="{4EFDB2C1-8FA7-4A91-80EB-831D608DB583}" type="sibTrans" cxnId="{36451243-26AF-4D24-AC36-BB8C73F93744}">
      <dgm:prSet/>
      <dgm:spPr/>
      <dgm:t>
        <a:bodyPr/>
        <a:lstStyle/>
        <a:p>
          <a:endParaRPr lang="en-US"/>
        </a:p>
      </dgm:t>
    </dgm:pt>
    <dgm:pt modelId="{362CF14C-8AB3-4AD6-94A3-9ACED99CDE10}">
      <dgm:prSet phldrT="[Text]"/>
      <dgm:spPr/>
      <dgm:t>
        <a:bodyPr/>
        <a:lstStyle/>
        <a:p>
          <a:r>
            <a:rPr lang="en-US" dirty="0"/>
            <a:t>1</a:t>
          </a:r>
        </a:p>
      </dgm:t>
    </dgm:pt>
    <dgm:pt modelId="{D05742F6-B648-4D13-AE5F-B985A6441692}" type="parTrans" cxnId="{C0AA7C39-7AE1-4A00-8A21-FEABE6342378}">
      <dgm:prSet/>
      <dgm:spPr/>
      <dgm:t>
        <a:bodyPr/>
        <a:lstStyle/>
        <a:p>
          <a:endParaRPr lang="en-US"/>
        </a:p>
      </dgm:t>
    </dgm:pt>
    <dgm:pt modelId="{4B1441B2-BF87-4F6B-8700-A2D47D6393E6}" type="sibTrans" cxnId="{C0AA7C39-7AE1-4A00-8A21-FEABE6342378}">
      <dgm:prSet/>
      <dgm:spPr/>
      <dgm:t>
        <a:bodyPr/>
        <a:lstStyle/>
        <a:p>
          <a:endParaRPr lang="en-US"/>
        </a:p>
      </dgm:t>
    </dgm:pt>
    <dgm:pt modelId="{44CFB35E-7EE0-49C7-BC8B-DD437CE5C3FE}" type="pres">
      <dgm:prSet presAssocID="{27378F08-6463-4AB0-BBDB-A8CDB9F149CA}" presName="composite" presStyleCnt="0">
        <dgm:presLayoutVars>
          <dgm:chMax val="3"/>
          <dgm:animLvl val="lvl"/>
          <dgm:resizeHandles val="exact"/>
        </dgm:presLayoutVars>
      </dgm:prSet>
      <dgm:spPr/>
    </dgm:pt>
    <dgm:pt modelId="{44590583-0241-4B0C-80DF-6268B67D7D01}" type="pres">
      <dgm:prSet presAssocID="{EAED9B9E-9AB4-4FA8-A566-6393EE084669}" presName="gear1" presStyleLbl="node1" presStyleIdx="0" presStyleCnt="3">
        <dgm:presLayoutVars>
          <dgm:chMax val="1"/>
          <dgm:bulletEnabled val="1"/>
        </dgm:presLayoutVars>
      </dgm:prSet>
      <dgm:spPr/>
      <dgm:t>
        <a:bodyPr/>
        <a:lstStyle/>
        <a:p>
          <a:endParaRPr lang="en-IN"/>
        </a:p>
      </dgm:t>
    </dgm:pt>
    <dgm:pt modelId="{20F62EFE-337A-4143-820A-305D14D1C651}" type="pres">
      <dgm:prSet presAssocID="{EAED9B9E-9AB4-4FA8-A566-6393EE084669}" presName="gear1srcNode" presStyleLbl="node1" presStyleIdx="0" presStyleCnt="3"/>
      <dgm:spPr/>
      <dgm:t>
        <a:bodyPr/>
        <a:lstStyle/>
        <a:p>
          <a:endParaRPr lang="en-IN"/>
        </a:p>
      </dgm:t>
    </dgm:pt>
    <dgm:pt modelId="{0FA7FDD4-07C0-4136-90C1-6973F3830862}" type="pres">
      <dgm:prSet presAssocID="{EAED9B9E-9AB4-4FA8-A566-6393EE084669}" presName="gear1dstNode" presStyleLbl="node1" presStyleIdx="0" presStyleCnt="3"/>
      <dgm:spPr/>
      <dgm:t>
        <a:bodyPr/>
        <a:lstStyle/>
        <a:p>
          <a:endParaRPr lang="en-IN"/>
        </a:p>
      </dgm:t>
    </dgm:pt>
    <dgm:pt modelId="{E59051E6-D1A2-4752-8997-B4150DB97DA5}" type="pres">
      <dgm:prSet presAssocID="{629E02DA-726F-4A95-8323-F77A95FA1749}" presName="gear2" presStyleLbl="node1" presStyleIdx="1" presStyleCnt="3">
        <dgm:presLayoutVars>
          <dgm:chMax val="1"/>
          <dgm:bulletEnabled val="1"/>
        </dgm:presLayoutVars>
      </dgm:prSet>
      <dgm:spPr/>
      <dgm:t>
        <a:bodyPr/>
        <a:lstStyle/>
        <a:p>
          <a:endParaRPr lang="en-IN"/>
        </a:p>
      </dgm:t>
    </dgm:pt>
    <dgm:pt modelId="{D5A8CF75-3724-466B-BFAE-D333F1FF311E}" type="pres">
      <dgm:prSet presAssocID="{629E02DA-726F-4A95-8323-F77A95FA1749}" presName="gear2srcNode" presStyleLbl="node1" presStyleIdx="1" presStyleCnt="3"/>
      <dgm:spPr/>
      <dgm:t>
        <a:bodyPr/>
        <a:lstStyle/>
        <a:p>
          <a:endParaRPr lang="en-IN"/>
        </a:p>
      </dgm:t>
    </dgm:pt>
    <dgm:pt modelId="{2D722C2B-D27A-4C67-8D6C-4353F5EC2837}" type="pres">
      <dgm:prSet presAssocID="{629E02DA-726F-4A95-8323-F77A95FA1749}" presName="gear2dstNode" presStyleLbl="node1" presStyleIdx="1" presStyleCnt="3"/>
      <dgm:spPr/>
      <dgm:t>
        <a:bodyPr/>
        <a:lstStyle/>
        <a:p>
          <a:endParaRPr lang="en-IN"/>
        </a:p>
      </dgm:t>
    </dgm:pt>
    <dgm:pt modelId="{F01E52CF-1772-4936-B9BF-E08A8E9BD1B3}" type="pres">
      <dgm:prSet presAssocID="{362CF14C-8AB3-4AD6-94A3-9ACED99CDE10}" presName="gear3" presStyleLbl="node1" presStyleIdx="2" presStyleCnt="3"/>
      <dgm:spPr/>
      <dgm:t>
        <a:bodyPr/>
        <a:lstStyle/>
        <a:p>
          <a:endParaRPr lang="en-IN"/>
        </a:p>
      </dgm:t>
    </dgm:pt>
    <dgm:pt modelId="{DFE78606-B452-465F-BB7C-677DE5DDD48B}" type="pres">
      <dgm:prSet presAssocID="{362CF14C-8AB3-4AD6-94A3-9ACED99CDE10}" presName="gear3tx" presStyleLbl="node1" presStyleIdx="2" presStyleCnt="3">
        <dgm:presLayoutVars>
          <dgm:chMax val="1"/>
          <dgm:bulletEnabled val="1"/>
        </dgm:presLayoutVars>
      </dgm:prSet>
      <dgm:spPr/>
      <dgm:t>
        <a:bodyPr/>
        <a:lstStyle/>
        <a:p>
          <a:endParaRPr lang="en-IN"/>
        </a:p>
      </dgm:t>
    </dgm:pt>
    <dgm:pt modelId="{D943BD36-B54D-41B8-B9E4-29F52849B83E}" type="pres">
      <dgm:prSet presAssocID="{362CF14C-8AB3-4AD6-94A3-9ACED99CDE10}" presName="gear3srcNode" presStyleLbl="node1" presStyleIdx="2" presStyleCnt="3"/>
      <dgm:spPr/>
      <dgm:t>
        <a:bodyPr/>
        <a:lstStyle/>
        <a:p>
          <a:endParaRPr lang="en-IN"/>
        </a:p>
      </dgm:t>
    </dgm:pt>
    <dgm:pt modelId="{3CF641BB-46CF-481A-877B-67417FEEDC08}" type="pres">
      <dgm:prSet presAssocID="{362CF14C-8AB3-4AD6-94A3-9ACED99CDE10}" presName="gear3dstNode" presStyleLbl="node1" presStyleIdx="2" presStyleCnt="3"/>
      <dgm:spPr/>
      <dgm:t>
        <a:bodyPr/>
        <a:lstStyle/>
        <a:p>
          <a:endParaRPr lang="en-IN"/>
        </a:p>
      </dgm:t>
    </dgm:pt>
    <dgm:pt modelId="{E58A16D7-0C36-409A-B878-206546755832}" type="pres">
      <dgm:prSet presAssocID="{4F902EDA-3E8E-469B-9853-F1B728893269}" presName="connector1" presStyleLbl="sibTrans2D1" presStyleIdx="0" presStyleCnt="3"/>
      <dgm:spPr/>
      <dgm:t>
        <a:bodyPr/>
        <a:lstStyle/>
        <a:p>
          <a:endParaRPr lang="en-IN"/>
        </a:p>
      </dgm:t>
    </dgm:pt>
    <dgm:pt modelId="{BA2EA78B-E2B2-44C1-AA69-A1290BC78183}" type="pres">
      <dgm:prSet presAssocID="{4EFDB2C1-8FA7-4A91-80EB-831D608DB583}" presName="connector2" presStyleLbl="sibTrans2D1" presStyleIdx="1" presStyleCnt="3"/>
      <dgm:spPr/>
      <dgm:t>
        <a:bodyPr/>
        <a:lstStyle/>
        <a:p>
          <a:endParaRPr lang="en-IN"/>
        </a:p>
      </dgm:t>
    </dgm:pt>
    <dgm:pt modelId="{493D9E8B-3C7E-4BD4-BDC7-2F6746763345}" type="pres">
      <dgm:prSet presAssocID="{4B1441B2-BF87-4F6B-8700-A2D47D6393E6}" presName="connector3" presStyleLbl="sibTrans2D1" presStyleIdx="2" presStyleCnt="3"/>
      <dgm:spPr/>
      <dgm:t>
        <a:bodyPr/>
        <a:lstStyle/>
        <a:p>
          <a:endParaRPr lang="en-IN"/>
        </a:p>
      </dgm:t>
    </dgm:pt>
  </dgm:ptLst>
  <dgm:cxnLst>
    <dgm:cxn modelId="{11372B20-4024-4DD4-92C0-C1CCE5C0408F}" type="presOf" srcId="{362CF14C-8AB3-4AD6-94A3-9ACED99CDE10}" destId="{F01E52CF-1772-4936-B9BF-E08A8E9BD1B3}" srcOrd="0" destOrd="0" presId="urn:microsoft.com/office/officeart/2005/8/layout/gear1#1"/>
    <dgm:cxn modelId="{6923B7D1-67D7-4A0D-BE69-02953F329CC2}" type="presOf" srcId="{629E02DA-726F-4A95-8323-F77A95FA1749}" destId="{E59051E6-D1A2-4752-8997-B4150DB97DA5}" srcOrd="0" destOrd="0" presId="urn:microsoft.com/office/officeart/2005/8/layout/gear1#1"/>
    <dgm:cxn modelId="{39B74E69-1926-4594-AFC1-5DDCE2F5B2B0}" type="presOf" srcId="{362CF14C-8AB3-4AD6-94A3-9ACED99CDE10}" destId="{D943BD36-B54D-41B8-B9E4-29F52849B83E}" srcOrd="2" destOrd="0" presId="urn:microsoft.com/office/officeart/2005/8/layout/gear1#1"/>
    <dgm:cxn modelId="{C0AA7C39-7AE1-4A00-8A21-FEABE6342378}" srcId="{27378F08-6463-4AB0-BBDB-A8CDB9F149CA}" destId="{362CF14C-8AB3-4AD6-94A3-9ACED99CDE10}" srcOrd="2" destOrd="0" parTransId="{D05742F6-B648-4D13-AE5F-B985A6441692}" sibTransId="{4B1441B2-BF87-4F6B-8700-A2D47D6393E6}"/>
    <dgm:cxn modelId="{36451243-26AF-4D24-AC36-BB8C73F93744}" srcId="{27378F08-6463-4AB0-BBDB-A8CDB9F149CA}" destId="{629E02DA-726F-4A95-8323-F77A95FA1749}" srcOrd="1" destOrd="0" parTransId="{820996A6-0A31-49EE-8564-ABD9BA1F4914}" sibTransId="{4EFDB2C1-8FA7-4A91-80EB-831D608DB583}"/>
    <dgm:cxn modelId="{C3C7F397-3B7C-4AFC-9B7A-203431860922}" type="presOf" srcId="{27378F08-6463-4AB0-BBDB-A8CDB9F149CA}" destId="{44CFB35E-7EE0-49C7-BC8B-DD437CE5C3FE}" srcOrd="0" destOrd="0" presId="urn:microsoft.com/office/officeart/2005/8/layout/gear1#1"/>
    <dgm:cxn modelId="{98FA45E2-F41A-451A-8E53-807FFA522D00}" type="presOf" srcId="{EAED9B9E-9AB4-4FA8-A566-6393EE084669}" destId="{44590583-0241-4B0C-80DF-6268B67D7D01}" srcOrd="0" destOrd="0" presId="urn:microsoft.com/office/officeart/2005/8/layout/gear1#1"/>
    <dgm:cxn modelId="{AAACAB4D-4705-41FF-84BB-7DDC436EABF8}" type="presOf" srcId="{362CF14C-8AB3-4AD6-94A3-9ACED99CDE10}" destId="{DFE78606-B452-465F-BB7C-677DE5DDD48B}" srcOrd="1" destOrd="0" presId="urn:microsoft.com/office/officeart/2005/8/layout/gear1#1"/>
    <dgm:cxn modelId="{1B9B73C8-BD22-412A-9691-664EBA66DD6E}" type="presOf" srcId="{4EFDB2C1-8FA7-4A91-80EB-831D608DB583}" destId="{BA2EA78B-E2B2-44C1-AA69-A1290BC78183}" srcOrd="0" destOrd="0" presId="urn:microsoft.com/office/officeart/2005/8/layout/gear1#1"/>
    <dgm:cxn modelId="{CAEA3904-87FA-4304-99D2-F6170F88C920}" type="presOf" srcId="{629E02DA-726F-4A95-8323-F77A95FA1749}" destId="{2D722C2B-D27A-4C67-8D6C-4353F5EC2837}" srcOrd="2" destOrd="0" presId="urn:microsoft.com/office/officeart/2005/8/layout/gear1#1"/>
    <dgm:cxn modelId="{CEC73485-8196-4379-8297-78350275BB47}" type="presOf" srcId="{EAED9B9E-9AB4-4FA8-A566-6393EE084669}" destId="{0FA7FDD4-07C0-4136-90C1-6973F3830862}" srcOrd="2" destOrd="0" presId="urn:microsoft.com/office/officeart/2005/8/layout/gear1#1"/>
    <dgm:cxn modelId="{C48324C9-4F07-4B70-9EAE-FCE5E0A767F8}" srcId="{27378F08-6463-4AB0-BBDB-A8CDB9F149CA}" destId="{EAED9B9E-9AB4-4FA8-A566-6393EE084669}" srcOrd="0" destOrd="0" parTransId="{BBBE9171-D6D6-4B16-9A58-99F170104CC9}" sibTransId="{4F902EDA-3E8E-469B-9853-F1B728893269}"/>
    <dgm:cxn modelId="{DF8F7494-42E3-4E20-9B99-E648EAB4495A}" type="presOf" srcId="{4B1441B2-BF87-4F6B-8700-A2D47D6393E6}" destId="{493D9E8B-3C7E-4BD4-BDC7-2F6746763345}" srcOrd="0" destOrd="0" presId="urn:microsoft.com/office/officeart/2005/8/layout/gear1#1"/>
    <dgm:cxn modelId="{B606F349-136E-4D5C-9D35-51E93AEA7078}" type="presOf" srcId="{EAED9B9E-9AB4-4FA8-A566-6393EE084669}" destId="{20F62EFE-337A-4143-820A-305D14D1C651}" srcOrd="1" destOrd="0" presId="urn:microsoft.com/office/officeart/2005/8/layout/gear1#1"/>
    <dgm:cxn modelId="{08803FA7-E16D-4DC4-BBDF-68BFA64177FF}" type="presOf" srcId="{629E02DA-726F-4A95-8323-F77A95FA1749}" destId="{D5A8CF75-3724-466B-BFAE-D333F1FF311E}" srcOrd="1" destOrd="0" presId="urn:microsoft.com/office/officeart/2005/8/layout/gear1#1"/>
    <dgm:cxn modelId="{C02C4338-E2CB-4AA9-B358-00B2095DF573}" type="presOf" srcId="{362CF14C-8AB3-4AD6-94A3-9ACED99CDE10}" destId="{3CF641BB-46CF-481A-877B-67417FEEDC08}" srcOrd="3" destOrd="0" presId="urn:microsoft.com/office/officeart/2005/8/layout/gear1#1"/>
    <dgm:cxn modelId="{FA3A25CA-DEDD-46CA-815F-9A4ADD47DE8C}" type="presOf" srcId="{4F902EDA-3E8E-469B-9853-F1B728893269}" destId="{E58A16D7-0C36-409A-B878-206546755832}" srcOrd="0" destOrd="0" presId="urn:microsoft.com/office/officeart/2005/8/layout/gear1#1"/>
    <dgm:cxn modelId="{579A2087-59CC-4DF7-80A0-4D9AE1F3624E}" type="presParOf" srcId="{44CFB35E-7EE0-49C7-BC8B-DD437CE5C3FE}" destId="{44590583-0241-4B0C-80DF-6268B67D7D01}" srcOrd="0" destOrd="0" presId="urn:microsoft.com/office/officeart/2005/8/layout/gear1#1"/>
    <dgm:cxn modelId="{A0ED23AB-07EC-4916-9FCF-4762561928D2}" type="presParOf" srcId="{44CFB35E-7EE0-49C7-BC8B-DD437CE5C3FE}" destId="{20F62EFE-337A-4143-820A-305D14D1C651}" srcOrd="1" destOrd="0" presId="urn:microsoft.com/office/officeart/2005/8/layout/gear1#1"/>
    <dgm:cxn modelId="{3D3532B6-62DF-4CAB-B646-FF4D024AE612}" type="presParOf" srcId="{44CFB35E-7EE0-49C7-BC8B-DD437CE5C3FE}" destId="{0FA7FDD4-07C0-4136-90C1-6973F3830862}" srcOrd="2" destOrd="0" presId="urn:microsoft.com/office/officeart/2005/8/layout/gear1#1"/>
    <dgm:cxn modelId="{97795774-1C39-4A65-9EF1-F2D4537DA4DC}" type="presParOf" srcId="{44CFB35E-7EE0-49C7-BC8B-DD437CE5C3FE}" destId="{E59051E6-D1A2-4752-8997-B4150DB97DA5}" srcOrd="3" destOrd="0" presId="urn:microsoft.com/office/officeart/2005/8/layout/gear1#1"/>
    <dgm:cxn modelId="{C0E5993B-1A13-4A68-9687-F7D685DBF58D}" type="presParOf" srcId="{44CFB35E-7EE0-49C7-BC8B-DD437CE5C3FE}" destId="{D5A8CF75-3724-466B-BFAE-D333F1FF311E}" srcOrd="4" destOrd="0" presId="urn:microsoft.com/office/officeart/2005/8/layout/gear1#1"/>
    <dgm:cxn modelId="{D6A95B8D-7ECF-44FE-9D32-E006146F500C}" type="presParOf" srcId="{44CFB35E-7EE0-49C7-BC8B-DD437CE5C3FE}" destId="{2D722C2B-D27A-4C67-8D6C-4353F5EC2837}" srcOrd="5" destOrd="0" presId="urn:microsoft.com/office/officeart/2005/8/layout/gear1#1"/>
    <dgm:cxn modelId="{E411DA37-1C0C-4227-A14B-DE825A67EFEE}" type="presParOf" srcId="{44CFB35E-7EE0-49C7-BC8B-DD437CE5C3FE}" destId="{F01E52CF-1772-4936-B9BF-E08A8E9BD1B3}" srcOrd="6" destOrd="0" presId="urn:microsoft.com/office/officeart/2005/8/layout/gear1#1"/>
    <dgm:cxn modelId="{65472840-6D75-4B11-A894-F176563DA144}" type="presParOf" srcId="{44CFB35E-7EE0-49C7-BC8B-DD437CE5C3FE}" destId="{DFE78606-B452-465F-BB7C-677DE5DDD48B}" srcOrd="7" destOrd="0" presId="urn:microsoft.com/office/officeart/2005/8/layout/gear1#1"/>
    <dgm:cxn modelId="{2488A0CC-FD24-4E40-A47B-F4975AF90E37}" type="presParOf" srcId="{44CFB35E-7EE0-49C7-BC8B-DD437CE5C3FE}" destId="{D943BD36-B54D-41B8-B9E4-29F52849B83E}" srcOrd="8" destOrd="0" presId="urn:microsoft.com/office/officeart/2005/8/layout/gear1#1"/>
    <dgm:cxn modelId="{39410B41-B93F-47BD-8591-4001A661DCB0}" type="presParOf" srcId="{44CFB35E-7EE0-49C7-BC8B-DD437CE5C3FE}" destId="{3CF641BB-46CF-481A-877B-67417FEEDC08}" srcOrd="9" destOrd="0" presId="urn:microsoft.com/office/officeart/2005/8/layout/gear1#1"/>
    <dgm:cxn modelId="{36DFBB79-D362-40F1-89DD-4D841F37E8D4}" type="presParOf" srcId="{44CFB35E-7EE0-49C7-BC8B-DD437CE5C3FE}" destId="{E58A16D7-0C36-409A-B878-206546755832}" srcOrd="10" destOrd="0" presId="urn:microsoft.com/office/officeart/2005/8/layout/gear1#1"/>
    <dgm:cxn modelId="{B4DC8F93-2B9F-432D-B638-C539E42357AA}" type="presParOf" srcId="{44CFB35E-7EE0-49C7-BC8B-DD437CE5C3FE}" destId="{BA2EA78B-E2B2-44C1-AA69-A1290BC78183}" srcOrd="11" destOrd="0" presId="urn:microsoft.com/office/officeart/2005/8/layout/gear1#1"/>
    <dgm:cxn modelId="{7D8DD7E7-520D-4E63-9DBF-B456B4BBF90D}" type="presParOf" srcId="{44CFB35E-7EE0-49C7-BC8B-DD437CE5C3FE}" destId="{493D9E8B-3C7E-4BD4-BDC7-2F6746763345}" srcOrd="12" destOrd="0" presId="urn:microsoft.com/office/officeart/2005/8/layout/gear1#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1C7CD1-671C-4F3B-A474-DA7066F996F8}">
      <dsp:nvSpPr>
        <dsp:cNvPr id="0" name=""/>
        <dsp:cNvSpPr/>
      </dsp:nvSpPr>
      <dsp:spPr>
        <a:xfrm>
          <a:off x="2269650" y="552606"/>
          <a:ext cx="4454791" cy="4454791"/>
        </a:xfrm>
        <a:prstGeom prst="blockArc">
          <a:avLst>
            <a:gd name="adj1" fmla="val 10800000"/>
            <a:gd name="adj2" fmla="val 16200000"/>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F42006D-0A8C-40B2-8649-197E22DD9B1F}">
      <dsp:nvSpPr>
        <dsp:cNvPr id="0" name=""/>
        <dsp:cNvSpPr/>
      </dsp:nvSpPr>
      <dsp:spPr>
        <a:xfrm>
          <a:off x="2269650" y="552606"/>
          <a:ext cx="4454791" cy="4454791"/>
        </a:xfrm>
        <a:prstGeom prst="blockArc">
          <a:avLst>
            <a:gd name="adj1" fmla="val 5400000"/>
            <a:gd name="adj2" fmla="val 10800000"/>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AB41E47-9D96-437A-A021-C0E8FC16A510}">
      <dsp:nvSpPr>
        <dsp:cNvPr id="0" name=""/>
        <dsp:cNvSpPr/>
      </dsp:nvSpPr>
      <dsp:spPr>
        <a:xfrm>
          <a:off x="2269650" y="552606"/>
          <a:ext cx="4454791" cy="4454791"/>
        </a:xfrm>
        <a:prstGeom prst="blockArc">
          <a:avLst>
            <a:gd name="adj1" fmla="val 0"/>
            <a:gd name="adj2" fmla="val 5400000"/>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19BDD06-AAC8-46E0-95F2-5F832F0E59DA}">
      <dsp:nvSpPr>
        <dsp:cNvPr id="0" name=""/>
        <dsp:cNvSpPr/>
      </dsp:nvSpPr>
      <dsp:spPr>
        <a:xfrm>
          <a:off x="2269650" y="552606"/>
          <a:ext cx="4454791" cy="4454791"/>
        </a:xfrm>
        <a:prstGeom prst="blockArc">
          <a:avLst>
            <a:gd name="adj1" fmla="val 16200000"/>
            <a:gd name="adj2" fmla="val 0"/>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BFAB499-0A10-4E78-B2F9-ADA4C4E86D5C}">
      <dsp:nvSpPr>
        <dsp:cNvPr id="0" name=""/>
        <dsp:cNvSpPr/>
      </dsp:nvSpPr>
      <dsp:spPr>
        <a:xfrm>
          <a:off x="3279089" y="1754129"/>
          <a:ext cx="2435913" cy="205174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1733550">
            <a:lnSpc>
              <a:spcPct val="90000"/>
            </a:lnSpc>
            <a:spcBef>
              <a:spcPct val="0"/>
            </a:spcBef>
            <a:spcAft>
              <a:spcPct val="35000"/>
            </a:spcAft>
            <a:buNone/>
          </a:pPr>
          <a:r>
            <a:rPr lang="en-US" sz="3900" kern="1200" dirty="0"/>
            <a:t>Labor</a:t>
          </a:r>
        </a:p>
        <a:p>
          <a:pPr marL="0" lvl="0" indent="0" algn="ctr" defTabSz="1733550">
            <a:lnSpc>
              <a:spcPct val="90000"/>
            </a:lnSpc>
            <a:spcBef>
              <a:spcPct val="0"/>
            </a:spcBef>
            <a:spcAft>
              <a:spcPct val="35000"/>
            </a:spcAft>
            <a:buNone/>
          </a:pPr>
          <a:r>
            <a:rPr lang="en-US" sz="3900" kern="1200" dirty="0">
              <a:solidFill>
                <a:srgbClr val="260FB1"/>
              </a:solidFill>
              <a:latin typeface="Rupee Foradian" pitchFamily="34" charset="0"/>
            </a:rPr>
            <a:t>w≥`400</a:t>
          </a:r>
          <a:endParaRPr lang="en-US" sz="3900" kern="1200" dirty="0"/>
        </a:p>
      </dsp:txBody>
      <dsp:txXfrm>
        <a:off x="3635820" y="2054600"/>
        <a:ext cx="1722451" cy="1450802"/>
      </dsp:txXfrm>
    </dsp:sp>
    <dsp:sp modelId="{BEAB7548-7687-4E52-ADED-7B4E4B7B93AB}">
      <dsp:nvSpPr>
        <dsp:cNvPr id="0" name=""/>
        <dsp:cNvSpPr/>
      </dsp:nvSpPr>
      <dsp:spPr>
        <a:xfrm>
          <a:off x="3778935" y="-113800"/>
          <a:ext cx="1436221" cy="1436221"/>
        </a:xfrm>
        <a:prstGeom prst="ellipse">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260FB1"/>
              </a:solidFill>
            </a:rPr>
            <a:t>Agriculture</a:t>
          </a:r>
        </a:p>
        <a:p>
          <a:pPr marL="0" lvl="0" indent="0" algn="ctr" defTabSz="622300">
            <a:lnSpc>
              <a:spcPct val="90000"/>
            </a:lnSpc>
            <a:spcBef>
              <a:spcPct val="0"/>
            </a:spcBef>
            <a:spcAft>
              <a:spcPct val="35000"/>
            </a:spcAft>
            <a:buNone/>
          </a:pPr>
          <a:r>
            <a:rPr lang="en-US" sz="1400" kern="1200" dirty="0">
              <a:solidFill>
                <a:srgbClr val="260FB1"/>
              </a:solidFill>
              <a:latin typeface="Rupee Foradian" pitchFamily="34" charset="0"/>
            </a:rPr>
            <a:t>`</a:t>
          </a:r>
          <a:r>
            <a:rPr lang="en-US" sz="1400" kern="1200" dirty="0">
              <a:solidFill>
                <a:srgbClr val="260FB1"/>
              </a:solidFill>
            </a:rPr>
            <a:t>300</a:t>
          </a:r>
        </a:p>
      </dsp:txBody>
      <dsp:txXfrm>
        <a:off x="3989265" y="96530"/>
        <a:ext cx="1015561" cy="1015561"/>
      </dsp:txXfrm>
    </dsp:sp>
    <dsp:sp modelId="{F0E5AA31-2F16-444C-8C75-6FA9B9A85B5A}">
      <dsp:nvSpPr>
        <dsp:cNvPr id="0" name=""/>
        <dsp:cNvSpPr/>
      </dsp:nvSpPr>
      <dsp:spPr>
        <a:xfrm>
          <a:off x="6097150" y="2061891"/>
          <a:ext cx="1151174" cy="1436221"/>
        </a:xfrm>
        <a:prstGeom prst="ellipse">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260FB1"/>
              </a:solidFill>
            </a:rPr>
            <a:t>Soap </a:t>
          </a:r>
          <a:r>
            <a:rPr lang="en-US" sz="1100" kern="1200" dirty="0">
              <a:solidFill>
                <a:srgbClr val="260FB1"/>
              </a:solidFill>
            </a:rPr>
            <a:t>factory</a:t>
          </a:r>
        </a:p>
        <a:p>
          <a:pPr marL="0" lvl="0" indent="0" algn="ctr" defTabSz="622300">
            <a:lnSpc>
              <a:spcPct val="90000"/>
            </a:lnSpc>
            <a:spcBef>
              <a:spcPct val="0"/>
            </a:spcBef>
            <a:spcAft>
              <a:spcPct val="35000"/>
            </a:spcAft>
            <a:buNone/>
          </a:pPr>
          <a:r>
            <a:rPr lang="en-US" sz="1600" kern="1200" dirty="0">
              <a:solidFill>
                <a:srgbClr val="260FB1"/>
              </a:solidFill>
              <a:latin typeface="Rupee Foradian" pitchFamily="34" charset="0"/>
            </a:rPr>
            <a:t>`</a:t>
          </a:r>
          <a:r>
            <a:rPr lang="en-US" sz="2000" kern="1200" dirty="0">
              <a:solidFill>
                <a:srgbClr val="260FB1"/>
              </a:solidFill>
            </a:rPr>
            <a:t>275</a:t>
          </a:r>
          <a:endParaRPr lang="en-US" sz="1100" kern="1200" dirty="0">
            <a:solidFill>
              <a:srgbClr val="260FB1"/>
            </a:solidFill>
          </a:endParaRPr>
        </a:p>
      </dsp:txBody>
      <dsp:txXfrm>
        <a:off x="6265736" y="2272221"/>
        <a:ext cx="814002" cy="1015561"/>
      </dsp:txXfrm>
    </dsp:sp>
    <dsp:sp modelId="{604C05E8-F3F8-41DF-B35E-5E3012679071}">
      <dsp:nvSpPr>
        <dsp:cNvPr id="0" name=""/>
        <dsp:cNvSpPr/>
      </dsp:nvSpPr>
      <dsp:spPr>
        <a:xfrm>
          <a:off x="3507690" y="4006387"/>
          <a:ext cx="1978710" cy="1898612"/>
        </a:xfrm>
        <a:prstGeom prst="ellipse">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err="1">
              <a:solidFill>
                <a:srgbClr val="260FB1"/>
              </a:solidFill>
            </a:rPr>
            <a:t>Scavanging</a:t>
          </a:r>
          <a:endParaRPr lang="en-US" sz="2000" kern="1200" dirty="0">
            <a:solidFill>
              <a:srgbClr val="260FB1"/>
            </a:solidFill>
          </a:endParaRPr>
        </a:p>
        <a:p>
          <a:pPr marL="0" lvl="0" indent="0" algn="ctr" defTabSz="889000">
            <a:lnSpc>
              <a:spcPct val="90000"/>
            </a:lnSpc>
            <a:spcBef>
              <a:spcPct val="0"/>
            </a:spcBef>
            <a:spcAft>
              <a:spcPct val="35000"/>
            </a:spcAft>
            <a:buNone/>
          </a:pPr>
          <a:r>
            <a:rPr lang="en-US" sz="2400" kern="1200" dirty="0">
              <a:solidFill>
                <a:srgbClr val="260FB1"/>
              </a:solidFill>
              <a:latin typeface="Rupee Foradian" pitchFamily="34" charset="0"/>
            </a:rPr>
            <a:t>`</a:t>
          </a:r>
          <a:r>
            <a:rPr lang="en-US" sz="2400" kern="1200" dirty="0">
              <a:solidFill>
                <a:srgbClr val="260FB1"/>
              </a:solidFill>
            </a:rPr>
            <a:t>400</a:t>
          </a:r>
        </a:p>
      </dsp:txBody>
      <dsp:txXfrm>
        <a:off x="3797465" y="4284432"/>
        <a:ext cx="1399160" cy="1342522"/>
      </dsp:txXfrm>
    </dsp:sp>
    <dsp:sp modelId="{38CFD706-1CF4-44C0-A7E8-381C4DECEA99}">
      <dsp:nvSpPr>
        <dsp:cNvPr id="0" name=""/>
        <dsp:cNvSpPr/>
      </dsp:nvSpPr>
      <dsp:spPr>
        <a:xfrm>
          <a:off x="1362274" y="2061891"/>
          <a:ext cx="1918159" cy="1436221"/>
        </a:xfrm>
        <a:prstGeom prst="ellipse">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rgbClr val="260FB1"/>
              </a:solidFill>
            </a:rPr>
            <a:t>Road construction</a:t>
          </a:r>
        </a:p>
        <a:p>
          <a:pPr marL="0" lvl="0" indent="0" algn="ctr" defTabSz="800100">
            <a:lnSpc>
              <a:spcPct val="90000"/>
            </a:lnSpc>
            <a:spcBef>
              <a:spcPct val="0"/>
            </a:spcBef>
            <a:spcAft>
              <a:spcPct val="35000"/>
            </a:spcAft>
            <a:buNone/>
          </a:pPr>
          <a:r>
            <a:rPr lang="en-US" sz="1800" kern="1200" dirty="0">
              <a:solidFill>
                <a:srgbClr val="260FB1"/>
              </a:solidFill>
              <a:latin typeface="Rupee Foradian" pitchFamily="34" charset="0"/>
            </a:rPr>
            <a:t>`</a:t>
          </a:r>
          <a:r>
            <a:rPr lang="en-US" sz="1800" kern="1200" dirty="0">
              <a:solidFill>
                <a:srgbClr val="260FB1"/>
              </a:solidFill>
            </a:rPr>
            <a:t>350</a:t>
          </a:r>
        </a:p>
      </dsp:txBody>
      <dsp:txXfrm>
        <a:off x="1643182" y="2272221"/>
        <a:ext cx="1356343" cy="10155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998AA-EEE0-42B7-A0F1-D986305E940E}">
      <dsp:nvSpPr>
        <dsp:cNvPr id="0" name=""/>
        <dsp:cNvSpPr/>
      </dsp:nvSpPr>
      <dsp:spPr>
        <a:xfrm>
          <a:off x="1383" y="2008571"/>
          <a:ext cx="1834381" cy="1834381"/>
        </a:xfrm>
        <a:prstGeom prst="ellips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2000250">
            <a:lnSpc>
              <a:spcPct val="90000"/>
            </a:lnSpc>
            <a:spcBef>
              <a:spcPct val="0"/>
            </a:spcBef>
            <a:spcAft>
              <a:spcPct val="35000"/>
            </a:spcAft>
            <a:buNone/>
          </a:pPr>
          <a:r>
            <a:rPr lang="en-US" sz="4500" kern="1200" dirty="0"/>
            <a:t>TFC</a:t>
          </a:r>
        </a:p>
      </dsp:txBody>
      <dsp:txXfrm>
        <a:off x="270022" y="2277210"/>
        <a:ext cx="1297103" cy="1297103"/>
      </dsp:txXfrm>
    </dsp:sp>
    <dsp:sp modelId="{5E825D95-42F0-4E9E-85C6-8D463F6FE822}">
      <dsp:nvSpPr>
        <dsp:cNvPr id="0" name=""/>
        <dsp:cNvSpPr/>
      </dsp:nvSpPr>
      <dsp:spPr>
        <a:xfrm>
          <a:off x="1984716" y="2393791"/>
          <a:ext cx="1063941" cy="1063941"/>
        </a:xfrm>
        <a:prstGeom prst="mathPlus">
          <a:avLst/>
        </a:prstGeom>
        <a:solidFill>
          <a:schemeClr val="accent1">
            <a:lumMod val="60000"/>
            <a:lumOff val="40000"/>
          </a:schemeClr>
        </a:solidFill>
        <a:ln>
          <a:solidFill>
            <a:srgbClr val="000510"/>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solidFill>
              <a:srgbClr val="C00000"/>
            </a:solidFill>
          </a:endParaRPr>
        </a:p>
      </dsp:txBody>
      <dsp:txXfrm>
        <a:off x="2125741" y="2800642"/>
        <a:ext cx="781891" cy="250239"/>
      </dsp:txXfrm>
    </dsp:sp>
    <dsp:sp modelId="{D5447B99-D681-4247-9CC1-4C958486E615}">
      <dsp:nvSpPr>
        <dsp:cNvPr id="0" name=""/>
        <dsp:cNvSpPr/>
      </dsp:nvSpPr>
      <dsp:spPr>
        <a:xfrm>
          <a:off x="3197609" y="2008571"/>
          <a:ext cx="1834381" cy="1834381"/>
        </a:xfrm>
        <a:prstGeom prst="ellipse">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2000250">
            <a:lnSpc>
              <a:spcPct val="90000"/>
            </a:lnSpc>
            <a:spcBef>
              <a:spcPct val="0"/>
            </a:spcBef>
            <a:spcAft>
              <a:spcPct val="35000"/>
            </a:spcAft>
            <a:buNone/>
          </a:pPr>
          <a:r>
            <a:rPr lang="en-US" sz="4500" kern="1200" dirty="0"/>
            <a:t>TVC</a:t>
          </a:r>
        </a:p>
      </dsp:txBody>
      <dsp:txXfrm>
        <a:off x="3466248" y="2277210"/>
        <a:ext cx="1297103" cy="1297103"/>
      </dsp:txXfrm>
    </dsp:sp>
    <dsp:sp modelId="{29911059-FBA0-4987-8790-A715BBCD21DA}">
      <dsp:nvSpPr>
        <dsp:cNvPr id="0" name=""/>
        <dsp:cNvSpPr/>
      </dsp:nvSpPr>
      <dsp:spPr>
        <a:xfrm>
          <a:off x="5181600" y="2400303"/>
          <a:ext cx="1063941" cy="1063941"/>
        </a:xfrm>
        <a:prstGeom prst="mathEqual">
          <a:avLst/>
        </a:prstGeom>
        <a:solidFill>
          <a:schemeClr val="accent1">
            <a:lumMod val="60000"/>
            <a:lumOff val="40000"/>
          </a:schemeClr>
        </a:solidFill>
        <a:ln>
          <a:solidFill>
            <a:srgbClr val="1A0000"/>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33550">
            <a:lnSpc>
              <a:spcPct val="90000"/>
            </a:lnSpc>
            <a:spcBef>
              <a:spcPct val="0"/>
            </a:spcBef>
            <a:spcAft>
              <a:spcPct val="35000"/>
            </a:spcAft>
            <a:buNone/>
          </a:pPr>
          <a:endParaRPr lang="en-US" sz="3900" kern="1200">
            <a:solidFill>
              <a:srgbClr val="1A0000"/>
            </a:solidFill>
          </a:endParaRPr>
        </a:p>
      </dsp:txBody>
      <dsp:txXfrm>
        <a:off x="5322625" y="2619475"/>
        <a:ext cx="781891" cy="625597"/>
      </dsp:txXfrm>
    </dsp:sp>
    <dsp:sp modelId="{57EEF6BA-7F6B-4BE4-A48B-EF6598AA7057}">
      <dsp:nvSpPr>
        <dsp:cNvPr id="0" name=""/>
        <dsp:cNvSpPr/>
      </dsp:nvSpPr>
      <dsp:spPr>
        <a:xfrm>
          <a:off x="6393835" y="2008571"/>
          <a:ext cx="1834381" cy="1834381"/>
        </a:xfrm>
        <a:prstGeom prst="ellipse">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2000250">
            <a:lnSpc>
              <a:spcPct val="90000"/>
            </a:lnSpc>
            <a:spcBef>
              <a:spcPct val="0"/>
            </a:spcBef>
            <a:spcAft>
              <a:spcPct val="35000"/>
            </a:spcAft>
            <a:buNone/>
          </a:pPr>
          <a:r>
            <a:rPr lang="en-US" sz="4500" kern="1200" dirty="0"/>
            <a:t>TC</a:t>
          </a:r>
        </a:p>
      </dsp:txBody>
      <dsp:txXfrm>
        <a:off x="6662474" y="2277210"/>
        <a:ext cx="1297103" cy="12971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590583-0241-4B0C-80DF-6268B67D7D01}">
      <dsp:nvSpPr>
        <dsp:cNvPr id="0" name=""/>
        <dsp:cNvSpPr/>
      </dsp:nvSpPr>
      <dsp:spPr>
        <a:xfrm>
          <a:off x="3860323" y="2290286"/>
          <a:ext cx="2799238" cy="2799238"/>
        </a:xfrm>
        <a:prstGeom prst="gear9">
          <a:avLst/>
        </a:prstGeom>
        <a:solidFill>
          <a:schemeClr val="accent3">
            <a:shade val="50000"/>
            <a:hueOff val="0"/>
            <a:satOff val="0"/>
            <a:lumOff val="0"/>
            <a:alphaOff val="0"/>
          </a:schemeClr>
        </a:solidFill>
        <a:ln>
          <a:noFill/>
        </a:ln>
        <a:effectLst>
          <a:outerShdw blurRad="190500" dist="228600" dir="2700000" sy="90000" rotWithShape="0">
            <a:srgbClr val="000000">
              <a:alpha val="255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4930" tIns="74930" rIns="74930" bIns="74930" numCol="1" spcCol="1270" anchor="ctr" anchorCtr="0">
          <a:noAutofit/>
        </a:bodyPr>
        <a:lstStyle/>
        <a:p>
          <a:pPr marL="0" lvl="0" indent="0" algn="ctr" defTabSz="2622550">
            <a:lnSpc>
              <a:spcPct val="90000"/>
            </a:lnSpc>
            <a:spcBef>
              <a:spcPct val="0"/>
            </a:spcBef>
            <a:spcAft>
              <a:spcPct val="35000"/>
            </a:spcAft>
            <a:buNone/>
          </a:pPr>
          <a:r>
            <a:rPr lang="en-US" sz="5900" kern="1200" dirty="0"/>
            <a:t>3</a:t>
          </a:r>
        </a:p>
      </dsp:txBody>
      <dsp:txXfrm>
        <a:off x="4423094" y="2945994"/>
        <a:ext cx="1673696" cy="1438866"/>
      </dsp:txXfrm>
    </dsp:sp>
    <dsp:sp modelId="{E59051E6-D1A2-4752-8997-B4150DB97DA5}">
      <dsp:nvSpPr>
        <dsp:cNvPr id="0" name=""/>
        <dsp:cNvSpPr/>
      </dsp:nvSpPr>
      <dsp:spPr>
        <a:xfrm>
          <a:off x="2231675" y="1628648"/>
          <a:ext cx="2035810" cy="2035810"/>
        </a:xfrm>
        <a:prstGeom prst="gear6">
          <a:avLst/>
        </a:prstGeom>
        <a:solidFill>
          <a:schemeClr val="accent3">
            <a:shade val="50000"/>
            <a:hueOff val="124622"/>
            <a:satOff val="4789"/>
            <a:lumOff val="25662"/>
            <a:alphaOff val="0"/>
          </a:schemeClr>
        </a:solidFill>
        <a:ln>
          <a:noFill/>
        </a:ln>
        <a:effectLst>
          <a:outerShdw blurRad="190500" dist="228600" dir="2700000" sy="90000" rotWithShape="0">
            <a:srgbClr val="000000">
              <a:alpha val="255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4930" tIns="74930" rIns="74930" bIns="74930" numCol="1" spcCol="1270" anchor="ctr" anchorCtr="0">
          <a:noAutofit/>
        </a:bodyPr>
        <a:lstStyle/>
        <a:p>
          <a:pPr marL="0" lvl="0" indent="0" algn="ctr" defTabSz="2622550">
            <a:lnSpc>
              <a:spcPct val="90000"/>
            </a:lnSpc>
            <a:spcBef>
              <a:spcPct val="0"/>
            </a:spcBef>
            <a:spcAft>
              <a:spcPct val="35000"/>
            </a:spcAft>
            <a:buNone/>
          </a:pPr>
          <a:r>
            <a:rPr lang="en-US" sz="5900" kern="1200" dirty="0"/>
            <a:t>2</a:t>
          </a:r>
        </a:p>
      </dsp:txBody>
      <dsp:txXfrm>
        <a:off x="2744196" y="2144267"/>
        <a:ext cx="1010768" cy="1004572"/>
      </dsp:txXfrm>
    </dsp:sp>
    <dsp:sp modelId="{F01E52CF-1772-4936-B9BF-E08A8E9BD1B3}">
      <dsp:nvSpPr>
        <dsp:cNvPr id="0" name=""/>
        <dsp:cNvSpPr/>
      </dsp:nvSpPr>
      <dsp:spPr>
        <a:xfrm rot="20700000">
          <a:off x="3371937" y="224146"/>
          <a:ext cx="1994678" cy="1994678"/>
        </a:xfrm>
        <a:prstGeom prst="gear6">
          <a:avLst/>
        </a:prstGeom>
        <a:solidFill>
          <a:schemeClr val="accent3">
            <a:shade val="50000"/>
            <a:hueOff val="124622"/>
            <a:satOff val="4789"/>
            <a:lumOff val="25662"/>
            <a:alphaOff val="0"/>
          </a:schemeClr>
        </a:solidFill>
        <a:ln>
          <a:noFill/>
        </a:ln>
        <a:effectLst>
          <a:outerShdw blurRad="190500" dist="228600" dir="2700000" sy="90000" rotWithShape="0">
            <a:srgbClr val="000000">
              <a:alpha val="255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4930" tIns="74930" rIns="74930" bIns="74930" numCol="1" spcCol="1270" anchor="ctr" anchorCtr="0">
          <a:noAutofit/>
        </a:bodyPr>
        <a:lstStyle/>
        <a:p>
          <a:pPr marL="0" lvl="0" indent="0" algn="ctr" defTabSz="2622550">
            <a:lnSpc>
              <a:spcPct val="90000"/>
            </a:lnSpc>
            <a:spcBef>
              <a:spcPct val="0"/>
            </a:spcBef>
            <a:spcAft>
              <a:spcPct val="35000"/>
            </a:spcAft>
            <a:buNone/>
          </a:pPr>
          <a:r>
            <a:rPr lang="en-US" sz="5900" kern="1200" dirty="0"/>
            <a:t>1</a:t>
          </a:r>
        </a:p>
      </dsp:txBody>
      <dsp:txXfrm rot="-20700000">
        <a:off x="3809428" y="661638"/>
        <a:ext cx="1119695" cy="1119695"/>
      </dsp:txXfrm>
    </dsp:sp>
    <dsp:sp modelId="{E58A16D7-0C36-409A-B878-206546755832}">
      <dsp:nvSpPr>
        <dsp:cNvPr id="0" name=""/>
        <dsp:cNvSpPr/>
      </dsp:nvSpPr>
      <dsp:spPr>
        <a:xfrm>
          <a:off x="3655033" y="1862202"/>
          <a:ext cx="3583025" cy="3583025"/>
        </a:xfrm>
        <a:prstGeom prst="circularArrow">
          <a:avLst>
            <a:gd name="adj1" fmla="val 4687"/>
            <a:gd name="adj2" fmla="val 299029"/>
            <a:gd name="adj3" fmla="val 2534070"/>
            <a:gd name="adj4" fmla="val 15823232"/>
            <a:gd name="adj5" fmla="val 5469"/>
          </a:avLst>
        </a:prstGeom>
        <a:solidFill>
          <a:schemeClr val="accent3">
            <a:shade val="9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BA2EA78B-E2B2-44C1-AA69-A1290BC78183}">
      <dsp:nvSpPr>
        <dsp:cNvPr id="0" name=""/>
        <dsp:cNvSpPr/>
      </dsp:nvSpPr>
      <dsp:spPr>
        <a:xfrm>
          <a:off x="1871137" y="1174358"/>
          <a:ext cx="2603292" cy="2603292"/>
        </a:xfrm>
        <a:prstGeom prst="leftCircularArrow">
          <a:avLst>
            <a:gd name="adj1" fmla="val 6452"/>
            <a:gd name="adj2" fmla="val 429999"/>
            <a:gd name="adj3" fmla="val 10489124"/>
            <a:gd name="adj4" fmla="val 14837806"/>
            <a:gd name="adj5" fmla="val 7527"/>
          </a:avLst>
        </a:prstGeom>
        <a:solidFill>
          <a:schemeClr val="accent3">
            <a:shade val="90000"/>
            <a:hueOff val="131834"/>
            <a:satOff val="-2276"/>
            <a:lumOff val="17765"/>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493D9E8B-3C7E-4BD4-BDC7-2F6746763345}">
      <dsp:nvSpPr>
        <dsp:cNvPr id="0" name=""/>
        <dsp:cNvSpPr/>
      </dsp:nvSpPr>
      <dsp:spPr>
        <a:xfrm>
          <a:off x="2910547" y="-216604"/>
          <a:ext cx="2806873" cy="2806873"/>
        </a:xfrm>
        <a:prstGeom prst="circularArrow">
          <a:avLst>
            <a:gd name="adj1" fmla="val 5984"/>
            <a:gd name="adj2" fmla="val 394124"/>
            <a:gd name="adj3" fmla="val 13313824"/>
            <a:gd name="adj4" fmla="val 10508221"/>
            <a:gd name="adj5" fmla="val 6981"/>
          </a:avLst>
        </a:prstGeom>
        <a:solidFill>
          <a:schemeClr val="accent3">
            <a:shade val="90000"/>
            <a:hueOff val="131834"/>
            <a:satOff val="-2276"/>
            <a:lumOff val="17765"/>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radial6#1">
  <dgm:title val=""/>
  <dgm:desc val=""/>
  <dgm:catLst>
    <dgm:cat type="cycle" pri="9000"/>
    <dgm:cat type="relationship" pri="101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1#1">
  <dgm:title val=""/>
  <dgm:desc val=""/>
  <dgm:catLst>
    <dgm:cat type="relationship" pri="119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gear1#1">
  <dgm:title val=""/>
  <dgm:desc val=""/>
  <dgm:catLst>
    <dgm:cat type="relationship" pri="109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941FCD-AAC5-4574-9180-283303AB8628}" type="datetimeFigureOut">
              <a:rPr lang="en-US" smtClean="0"/>
              <a:pPr/>
              <a:t>5/20/2025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62665F-E5EC-4141-A913-B782D3F8943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a:p>
        </p:txBody>
      </p:sp>
      <p:sp>
        <p:nvSpPr>
          <p:cNvPr id="4" name="Slide Number Placeholder 3"/>
          <p:cNvSpPr>
            <a:spLocks noGrp="1"/>
          </p:cNvSpPr>
          <p:nvPr>
            <p:ph type="sldNum" sz="quarter" idx="10"/>
          </p:nvPr>
        </p:nvSpPr>
        <p:spPr/>
        <p:txBody>
          <a:bodyPr/>
          <a:lstStyle/>
          <a:p>
            <a:fld id="{8662665F-E5EC-4141-A913-B782D3F89430}"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a:t>i</a:t>
            </a:r>
            <a:endParaRPr lang="en-US" dirty="0"/>
          </a:p>
        </p:txBody>
      </p:sp>
      <p:sp>
        <p:nvSpPr>
          <p:cNvPr id="4" name="Slide Number Placeholder 3"/>
          <p:cNvSpPr>
            <a:spLocks noGrp="1"/>
          </p:cNvSpPr>
          <p:nvPr>
            <p:ph type="sldNum" sz="quarter" idx="10"/>
          </p:nvPr>
        </p:nvSpPr>
        <p:spPr/>
        <p:txBody>
          <a:bodyPr/>
          <a:lstStyle/>
          <a:p>
            <a:fld id="{C308C032-0F59-44DB-B5A3-F100723A13D6}" type="slidenum">
              <a:rPr lang="en-US" smtClean="0"/>
              <a:pPr/>
              <a:t>9</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a:t>i</a:t>
            </a:r>
            <a:endParaRPr lang="en-US" dirty="0"/>
          </a:p>
        </p:txBody>
      </p:sp>
      <p:sp>
        <p:nvSpPr>
          <p:cNvPr id="4" name="Slide Number Placeholder 3"/>
          <p:cNvSpPr>
            <a:spLocks noGrp="1"/>
          </p:cNvSpPr>
          <p:nvPr>
            <p:ph type="sldNum" sz="quarter" idx="10"/>
          </p:nvPr>
        </p:nvSpPr>
        <p:spPr/>
        <p:txBody>
          <a:bodyPr/>
          <a:lstStyle/>
          <a:p>
            <a:fld id="{C308C032-0F59-44DB-B5A3-F100723A13D6}" type="slidenum">
              <a:rPr lang="en-US" smtClean="0"/>
              <a:pPr/>
              <a:t>10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 </a:t>
            </a:r>
          </a:p>
        </p:txBody>
      </p:sp>
      <p:sp>
        <p:nvSpPr>
          <p:cNvPr id="4" name="Slide Number Placeholder 3"/>
          <p:cNvSpPr>
            <a:spLocks noGrp="1"/>
          </p:cNvSpPr>
          <p:nvPr>
            <p:ph type="sldNum" sz="quarter" idx="10"/>
          </p:nvPr>
        </p:nvSpPr>
        <p:spPr/>
        <p:txBody>
          <a:bodyPr/>
          <a:lstStyle/>
          <a:p>
            <a:fld id="{C308C032-0F59-44DB-B5A3-F100723A13D6}" type="slidenum">
              <a:rPr lang="en-US" smtClean="0"/>
              <a:pPr/>
              <a:t>11</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662665F-E5EC-4141-A913-B782D3F89430}" type="slidenum">
              <a:rPr lang="en-US" smtClean="0"/>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F67CA6C0-01FB-48A0-B767-D2494842F60A}" type="datetime1">
              <a:rPr lang="en-US" smtClean="0"/>
              <a:pPr/>
              <a:t>5/20/2025</a:t>
            </a:fld>
            <a:endParaRPr lang="en-US"/>
          </a:p>
        </p:txBody>
      </p:sp>
      <p:sp>
        <p:nvSpPr>
          <p:cNvPr id="17" name="Footer Placeholder 16"/>
          <p:cNvSpPr>
            <a:spLocks noGrp="1"/>
          </p:cNvSpPr>
          <p:nvPr>
            <p:ph type="ftr" sz="quarter" idx="11"/>
          </p:nvPr>
        </p:nvSpPr>
        <p:spPr/>
        <p:txBody>
          <a:bodyPr/>
          <a:lstStyle/>
          <a:p>
            <a:r>
              <a:rPr lang="en-US" smtClean="0"/>
              <a:t>EE Economics Educator </a:t>
            </a:r>
            <a:endParaRPr lang="en-US"/>
          </a:p>
        </p:txBody>
      </p:sp>
      <p:sp>
        <p:nvSpPr>
          <p:cNvPr id="29" name="Slide Number Placeholder 28"/>
          <p:cNvSpPr>
            <a:spLocks noGrp="1"/>
          </p:cNvSpPr>
          <p:nvPr>
            <p:ph type="sldNum" sz="quarter" idx="12"/>
          </p:nvPr>
        </p:nvSpPr>
        <p:spPr/>
        <p:txBody>
          <a:bodyPr/>
          <a:lstStyle/>
          <a:p>
            <a:fld id="{418F308A-0D81-4C83-A8C0-3BF37B02E594}"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transition spd="slow">
    <p:pull dir="d"/>
    <p:sndAc>
      <p:stSnd>
        <p:snd r:embed="rId1" name="push.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D6740F7-C409-4459-B92E-0BB1FDC76D75}" type="datetime1">
              <a:rPr lang="en-US" smtClean="0"/>
              <a:pPr/>
              <a:t>5/20/2025</a:t>
            </a:fld>
            <a:endParaRPr lang="en-US"/>
          </a:p>
        </p:txBody>
      </p:sp>
      <p:sp>
        <p:nvSpPr>
          <p:cNvPr id="5" name="Footer Placeholder 4"/>
          <p:cNvSpPr>
            <a:spLocks noGrp="1"/>
          </p:cNvSpPr>
          <p:nvPr>
            <p:ph type="ftr" sz="quarter" idx="11"/>
          </p:nvPr>
        </p:nvSpPr>
        <p:spPr/>
        <p:txBody>
          <a:bodyPr/>
          <a:lstStyle/>
          <a:p>
            <a:r>
              <a:rPr lang="en-US" smtClean="0"/>
              <a:t>EE Economics Educator </a:t>
            </a:r>
            <a:endParaRPr lang="en-US"/>
          </a:p>
        </p:txBody>
      </p:sp>
      <p:sp>
        <p:nvSpPr>
          <p:cNvPr id="6" name="Slide Number Placeholder 5"/>
          <p:cNvSpPr>
            <a:spLocks noGrp="1"/>
          </p:cNvSpPr>
          <p:nvPr>
            <p:ph type="sldNum" sz="quarter" idx="12"/>
          </p:nvPr>
        </p:nvSpPr>
        <p:spPr/>
        <p:txBody>
          <a:bodyPr/>
          <a:lstStyle/>
          <a:p>
            <a:fld id="{418F308A-0D81-4C83-A8C0-3BF37B02E594}" type="slidenum">
              <a:rPr lang="en-US" smtClean="0"/>
              <a:pPr/>
              <a:t>‹#›</a:t>
            </a:fld>
            <a:endParaRPr lang="en-US"/>
          </a:p>
        </p:txBody>
      </p:sp>
    </p:spTree>
  </p:cSld>
  <p:clrMapOvr>
    <a:masterClrMapping/>
  </p:clrMapOvr>
  <p:transition spd="slow">
    <p:pull dir="d"/>
    <p:sndAc>
      <p:stSnd>
        <p:snd r:embed="rId1" name="push.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A4016146-69DA-4699-95EC-C7D1874FC76F}" type="datetime1">
              <a:rPr lang="en-US" smtClean="0"/>
              <a:pPr/>
              <a:t>5/20/2025</a:t>
            </a:fld>
            <a:endParaRPr lang="en-US"/>
          </a:p>
        </p:txBody>
      </p:sp>
      <p:sp>
        <p:nvSpPr>
          <p:cNvPr id="5" name="Footer Placeholder 4"/>
          <p:cNvSpPr>
            <a:spLocks noGrp="1"/>
          </p:cNvSpPr>
          <p:nvPr>
            <p:ph type="ftr" sz="quarter" idx="11"/>
          </p:nvPr>
        </p:nvSpPr>
        <p:spPr/>
        <p:txBody>
          <a:bodyPr/>
          <a:lstStyle/>
          <a:p>
            <a:r>
              <a:rPr lang="en-US" smtClean="0"/>
              <a:t>EE Economics Educator </a:t>
            </a:r>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418F308A-0D81-4C83-A8C0-3BF37B02E594}" type="slidenum">
              <a:rPr lang="en-US" smtClean="0"/>
              <a:pPr/>
              <a:t>‹#›</a:t>
            </a:fld>
            <a:endParaRPr lang="en-US"/>
          </a:p>
        </p:txBody>
      </p:sp>
    </p:spTree>
  </p:cSld>
  <p:clrMapOvr>
    <a:masterClrMapping/>
  </p:clrMapOvr>
  <p:transition spd="slow">
    <p:pull dir="d"/>
    <p:sndAc>
      <p:stSnd>
        <p:snd r:embed="rId1" name="push.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AE62A280-8AA6-4CB8-9F1F-D7D40BFCF039}"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
        <p:nvSpPr>
          <p:cNvPr id="7" name="Slide Number Placeholder 6"/>
          <p:cNvSpPr>
            <a:spLocks noGrp="1"/>
          </p:cNvSpPr>
          <p:nvPr>
            <p:ph type="sldNum" sz="quarter" idx="12"/>
          </p:nvPr>
        </p:nvSpPr>
        <p:spPr/>
        <p:txBody>
          <a:bodyPr/>
          <a:lstStyle/>
          <a:p>
            <a:fld id="{418F308A-0D81-4C83-A8C0-3BF37B02E594}" type="slidenum">
              <a:rPr lang="en-US" smtClean="0"/>
              <a:pPr/>
              <a:t>‹#›</a:t>
            </a:fld>
            <a:endParaRPr lang="en-US"/>
          </a:p>
        </p:txBody>
      </p:sp>
    </p:spTree>
  </p:cSld>
  <p:clrMapOvr>
    <a:masterClrMapping/>
  </p:clrMapOvr>
  <p:transition spd="slow">
    <p:pull dir="d"/>
    <p:sndAc>
      <p:stSnd>
        <p:snd r:embed="rId1" name="push.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9B1BEDC2-049A-4C90-98F7-2415E5E8719E}" type="datetime1">
              <a:rPr lang="en-US" smtClean="0"/>
              <a:pPr/>
              <a:t>5/20/2025</a:t>
            </a:fld>
            <a:endParaRPr lang="en-US"/>
          </a:p>
        </p:txBody>
      </p:sp>
      <p:sp>
        <p:nvSpPr>
          <p:cNvPr id="8" name="Footer Placeholder 7"/>
          <p:cNvSpPr>
            <a:spLocks noGrp="1"/>
          </p:cNvSpPr>
          <p:nvPr>
            <p:ph type="ftr" sz="quarter" idx="11"/>
          </p:nvPr>
        </p:nvSpPr>
        <p:spPr/>
        <p:txBody>
          <a:bodyPr/>
          <a:lstStyle/>
          <a:p>
            <a:r>
              <a:rPr lang="en-US" smtClean="0"/>
              <a:t>EE Economics Educator </a:t>
            </a:r>
            <a:endParaRPr lang="en-US"/>
          </a:p>
        </p:txBody>
      </p:sp>
      <p:sp>
        <p:nvSpPr>
          <p:cNvPr id="9" name="Slide Number Placeholder 8"/>
          <p:cNvSpPr>
            <a:spLocks noGrp="1"/>
          </p:cNvSpPr>
          <p:nvPr>
            <p:ph type="sldNum" sz="quarter" idx="12"/>
          </p:nvPr>
        </p:nvSpPr>
        <p:spPr/>
        <p:txBody>
          <a:bodyPr/>
          <a:lstStyle/>
          <a:p>
            <a:fld id="{418F308A-0D81-4C83-A8C0-3BF37B02E594}" type="slidenum">
              <a:rPr lang="en-US" smtClean="0"/>
              <a:pPr/>
              <a:t>‹#›</a:t>
            </a:fld>
            <a:endParaRPr lang="en-US"/>
          </a:p>
        </p:txBody>
      </p:sp>
    </p:spTree>
  </p:cSld>
  <p:clrMapOvr>
    <a:masterClrMapping/>
  </p:clrMapOvr>
  <p:transition spd="slow">
    <p:pull dir="d"/>
    <p:sndAc>
      <p:stSnd>
        <p:snd r:embed="rId1" name="push.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218B0D7F-1C85-4E64-9CD8-BEE3E7AE1BB8}" type="datetime1">
              <a:rPr lang="en-US" smtClean="0"/>
              <a:pPr/>
              <a:t>5/20/2025</a:t>
            </a:fld>
            <a:endParaRPr lang="en-US"/>
          </a:p>
        </p:txBody>
      </p:sp>
      <p:sp>
        <p:nvSpPr>
          <p:cNvPr id="4" name="Footer Placeholder 3"/>
          <p:cNvSpPr>
            <a:spLocks noGrp="1"/>
          </p:cNvSpPr>
          <p:nvPr>
            <p:ph type="ftr" sz="quarter" idx="11"/>
          </p:nvPr>
        </p:nvSpPr>
        <p:spPr/>
        <p:txBody>
          <a:bodyPr/>
          <a:lstStyle/>
          <a:p>
            <a:r>
              <a:rPr lang="en-US" smtClean="0"/>
              <a:t>EE Economics Educator </a:t>
            </a:r>
            <a:endParaRPr lang="en-US"/>
          </a:p>
        </p:txBody>
      </p:sp>
      <p:sp>
        <p:nvSpPr>
          <p:cNvPr id="5" name="Slide Number Placeholder 4"/>
          <p:cNvSpPr>
            <a:spLocks noGrp="1"/>
          </p:cNvSpPr>
          <p:nvPr>
            <p:ph type="sldNum" sz="quarter" idx="12"/>
          </p:nvPr>
        </p:nvSpPr>
        <p:spPr/>
        <p:txBody>
          <a:bodyPr/>
          <a:lstStyle/>
          <a:p>
            <a:fld id="{418F308A-0D81-4C83-A8C0-3BF37B02E594}" type="slidenum">
              <a:rPr lang="en-US" smtClean="0"/>
              <a:pPr/>
              <a:t>‹#›</a:t>
            </a:fld>
            <a:endParaRPr lang="en-US"/>
          </a:p>
        </p:txBody>
      </p:sp>
    </p:spTree>
  </p:cSld>
  <p:clrMapOvr>
    <a:masterClrMapping/>
  </p:clrMapOvr>
  <p:transition spd="slow">
    <p:pull dir="d"/>
    <p:sndAc>
      <p:stSnd>
        <p:snd r:embed="rId1" name="push.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FB9060-1E91-4641-8D85-432C03FC7298}" type="datetime1">
              <a:rPr lang="en-US" smtClean="0"/>
              <a:pPr/>
              <a:t>5/20/2025</a:t>
            </a:fld>
            <a:endParaRPr lang="en-US"/>
          </a:p>
        </p:txBody>
      </p:sp>
      <p:sp>
        <p:nvSpPr>
          <p:cNvPr id="3" name="Footer Placeholder 2"/>
          <p:cNvSpPr>
            <a:spLocks noGrp="1"/>
          </p:cNvSpPr>
          <p:nvPr>
            <p:ph type="ftr" sz="quarter" idx="11"/>
          </p:nvPr>
        </p:nvSpPr>
        <p:spPr/>
        <p:txBody>
          <a:bodyPr/>
          <a:lstStyle/>
          <a:p>
            <a:r>
              <a:rPr lang="en-US" smtClean="0"/>
              <a:t>EE Economics Educator </a:t>
            </a:r>
            <a:endParaRPr lang="en-US"/>
          </a:p>
        </p:txBody>
      </p:sp>
      <p:sp>
        <p:nvSpPr>
          <p:cNvPr id="4" name="Slide Number Placeholder 3"/>
          <p:cNvSpPr>
            <a:spLocks noGrp="1"/>
          </p:cNvSpPr>
          <p:nvPr>
            <p:ph type="sldNum" sz="quarter" idx="12"/>
          </p:nvPr>
        </p:nvSpPr>
        <p:spPr/>
        <p:txBody>
          <a:bodyPr/>
          <a:lstStyle/>
          <a:p>
            <a:fld id="{418F308A-0D81-4C83-A8C0-3BF37B02E594}" type="slidenum">
              <a:rPr lang="en-US" smtClean="0"/>
              <a:pPr/>
              <a:t>‹#›</a:t>
            </a:fld>
            <a:endParaRPr lang="en-US"/>
          </a:p>
        </p:txBody>
      </p:sp>
    </p:spTree>
  </p:cSld>
  <p:clrMapOvr>
    <a:masterClrMapping/>
  </p:clrMapOvr>
  <p:transition spd="slow">
    <p:pull dir="d"/>
    <p:sndAc>
      <p:stSnd>
        <p:snd r:embed="rId1" name="push.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F2F8948-0D40-4BAA-961A-FC2C64380F3E}"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
        <p:nvSpPr>
          <p:cNvPr id="7" name="Slide Number Placeholder 6"/>
          <p:cNvSpPr>
            <a:spLocks noGrp="1"/>
          </p:cNvSpPr>
          <p:nvPr>
            <p:ph type="sldNum" sz="quarter" idx="12"/>
          </p:nvPr>
        </p:nvSpPr>
        <p:spPr/>
        <p:txBody>
          <a:bodyPr/>
          <a:lstStyle/>
          <a:p>
            <a:fld id="{418F308A-0D81-4C83-A8C0-3BF37B02E594}" type="slidenum">
              <a:rPr lang="en-US" smtClean="0"/>
              <a:pPr/>
              <a:t>‹#›</a:t>
            </a:fld>
            <a:endParaRPr lang="en-US"/>
          </a:p>
        </p:txBody>
      </p:sp>
    </p:spTree>
  </p:cSld>
  <p:clrMapOvr>
    <a:masterClrMapping/>
  </p:clrMapOvr>
  <p:transition spd="slow">
    <p:pull dir="d"/>
    <p:sndAc>
      <p:stSnd>
        <p:snd r:embed="rId1" name="push.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D9CB75E8-863B-4F16-A59F-30392DE2B5B5}"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
        <p:nvSpPr>
          <p:cNvPr id="7" name="Slide Number Placeholder 6"/>
          <p:cNvSpPr>
            <a:spLocks noGrp="1"/>
          </p:cNvSpPr>
          <p:nvPr>
            <p:ph type="sldNum" sz="quarter" idx="12"/>
          </p:nvPr>
        </p:nvSpPr>
        <p:spPr/>
        <p:txBody>
          <a:bodyPr/>
          <a:lstStyle/>
          <a:p>
            <a:fld id="{418F308A-0D81-4C83-A8C0-3BF37B02E594}" type="slidenum">
              <a:rPr lang="en-US" smtClean="0"/>
              <a:pPr/>
              <a:t>‹#›</a:t>
            </a:fld>
            <a:endParaRPr lang="en-US"/>
          </a:p>
        </p:txBody>
      </p:sp>
    </p:spTree>
  </p:cSld>
  <p:clrMapOvr>
    <a:masterClrMapping/>
  </p:clrMapOvr>
  <p:transition spd="slow">
    <p:pull dir="d"/>
    <p:sndAc>
      <p:stSnd>
        <p:snd r:embed="rId1" name="push.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7960648-B491-4D5D-8532-00620DC16A1D}" type="datetime1">
              <a:rPr lang="en-US" smtClean="0"/>
              <a:pPr/>
              <a:t>5/20/2025</a:t>
            </a:fld>
            <a:endParaRPr lang="en-US"/>
          </a:p>
        </p:txBody>
      </p:sp>
      <p:sp>
        <p:nvSpPr>
          <p:cNvPr id="5" name="Footer Placeholder 4"/>
          <p:cNvSpPr>
            <a:spLocks noGrp="1"/>
          </p:cNvSpPr>
          <p:nvPr>
            <p:ph type="ftr" sz="quarter" idx="11"/>
          </p:nvPr>
        </p:nvSpPr>
        <p:spPr/>
        <p:txBody>
          <a:bodyPr/>
          <a:lstStyle/>
          <a:p>
            <a:r>
              <a:rPr lang="en-US" smtClean="0"/>
              <a:t>EE Economics Educator </a:t>
            </a:r>
            <a:endParaRPr lang="en-US"/>
          </a:p>
        </p:txBody>
      </p:sp>
      <p:sp>
        <p:nvSpPr>
          <p:cNvPr id="6" name="Slide Number Placeholder 5"/>
          <p:cNvSpPr>
            <a:spLocks noGrp="1"/>
          </p:cNvSpPr>
          <p:nvPr>
            <p:ph type="sldNum" sz="quarter" idx="12"/>
          </p:nvPr>
        </p:nvSpPr>
        <p:spPr/>
        <p:txBody>
          <a:bodyPr/>
          <a:lstStyle/>
          <a:p>
            <a:fld id="{418F308A-0D81-4C83-A8C0-3BF37B02E594}" type="slidenum">
              <a:rPr lang="en-US" smtClean="0"/>
              <a:pPr/>
              <a:t>‹#›</a:t>
            </a:fld>
            <a:endParaRPr lang="en-US"/>
          </a:p>
        </p:txBody>
      </p:sp>
    </p:spTree>
  </p:cSld>
  <p:clrMapOvr>
    <a:masterClrMapping/>
  </p:clrMapOvr>
  <p:transition spd="slow">
    <p:pull dir="d"/>
    <p:sndAc>
      <p:stSnd>
        <p:snd r:embed="rId1" name="push.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54E9BBF-0CEF-4EB6-9B28-0636237B0C31}" type="datetime1">
              <a:rPr lang="en-US" smtClean="0"/>
              <a:pPr/>
              <a:t>5/20/2025</a:t>
            </a:fld>
            <a:endParaRPr lang="en-US"/>
          </a:p>
        </p:txBody>
      </p:sp>
      <p:sp>
        <p:nvSpPr>
          <p:cNvPr id="5" name="Footer Placeholder 4"/>
          <p:cNvSpPr>
            <a:spLocks noGrp="1"/>
          </p:cNvSpPr>
          <p:nvPr>
            <p:ph type="ftr" sz="quarter" idx="11"/>
          </p:nvPr>
        </p:nvSpPr>
        <p:spPr/>
        <p:txBody>
          <a:bodyPr/>
          <a:lstStyle/>
          <a:p>
            <a:r>
              <a:rPr lang="en-US" smtClean="0"/>
              <a:t>EE Economics Educator </a:t>
            </a:r>
            <a:endParaRPr lang="en-US"/>
          </a:p>
        </p:txBody>
      </p:sp>
      <p:sp>
        <p:nvSpPr>
          <p:cNvPr id="6" name="Slide Number Placeholder 5"/>
          <p:cNvSpPr>
            <a:spLocks noGrp="1"/>
          </p:cNvSpPr>
          <p:nvPr>
            <p:ph type="sldNum" sz="quarter" idx="12"/>
          </p:nvPr>
        </p:nvSpPr>
        <p:spPr/>
        <p:txBody>
          <a:bodyPr/>
          <a:lstStyle/>
          <a:p>
            <a:fld id="{418F308A-0D81-4C83-A8C0-3BF37B02E594}" type="slidenum">
              <a:rPr lang="en-US" smtClean="0"/>
              <a:pPr/>
              <a:t>‹#›</a:t>
            </a:fld>
            <a:endParaRPr lang="en-US"/>
          </a:p>
        </p:txBody>
      </p:sp>
    </p:spTree>
  </p:cSld>
  <p:clrMapOvr>
    <a:masterClrMapping/>
  </p:clrMapOvr>
  <p:transition spd="slow">
    <p:pull dir="d"/>
    <p:sndAc>
      <p:stSnd>
        <p:snd r:embed="rId1" name="push.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CBA2B66F-4D3E-42AD-9907-D0BC7FC0C06F}" type="datetime1">
              <a:rPr lang="en-US" smtClean="0"/>
              <a:pPr/>
              <a:t>5/20/2025</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r>
              <a:rPr lang="en-US" smtClean="0"/>
              <a:t>EE Economics Educator </a:t>
            </a:r>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418F308A-0D81-4C83-A8C0-3BF37B02E59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ll dir="d"/>
    <p:sndAc>
      <p:stSnd>
        <p:snd r:embed="rId13" name="push.wav"/>
      </p:stSnd>
    </p:sndAc>
  </p:transition>
  <p:hf sldNum="0" hdr="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7" Type="http://schemas.microsoft.com/office/2007/relationships/diagramDrawing" Target="../diagrams/drawing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3.xml"/><Relationship Id="rId7" Type="http://schemas.microsoft.com/office/2007/relationships/diagramDrawing" Target="../diagrams/drawing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2428860" y="1142984"/>
            <a:ext cx="4071966" cy="4143404"/>
          </a:xfrm>
          <a:prstGeom prst="ellipse">
            <a:avLst/>
          </a:prstGeom>
          <a:solidFill>
            <a:schemeClr val="tx2">
              <a:lumMod val="75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26" name="WordArt 2"/>
          <p:cNvSpPr>
            <a:spLocks noChangeArrowheads="1" noChangeShapeType="1" noTextEdit="1"/>
          </p:cNvSpPr>
          <p:nvPr/>
        </p:nvSpPr>
        <p:spPr bwMode="auto">
          <a:xfrm rot="5400000">
            <a:off x="3714744" y="1214422"/>
            <a:ext cx="1428760" cy="1714512"/>
          </a:xfrm>
          <a:prstGeom prst="rect">
            <a:avLst/>
          </a:prstGeom>
        </p:spPr>
        <p:txBody>
          <a:bodyPr vert="wordArtVert" wrap="none" fromWordArt="1">
            <a:prstTxWarp prst="textWave4">
              <a:avLst>
                <a:gd name="adj1" fmla="val 13005"/>
                <a:gd name="adj2" fmla="val 3926"/>
              </a:avLst>
            </a:prstTxWarp>
          </a:bodyPr>
          <a:lstStyle/>
          <a:p>
            <a:pPr algn="ctr" rtl="0" fontAlgn="auto"/>
            <a:r>
              <a:rPr lang="en-IN" sz="3600" kern="10" spc="0" dirty="0" smtClean="0">
                <a:ln w="9525">
                  <a:noFill/>
                  <a:round/>
                  <a:headEnd/>
                  <a:tailEnd/>
                </a:ln>
                <a:solidFill>
                  <a:schemeClr val="accent2">
                    <a:lumMod val="60000"/>
                    <a:lumOff val="40000"/>
                  </a:schemeClr>
                </a:solidFill>
                <a:effectLst>
                  <a:outerShdw dist="99190" dir="7788334" algn="ctr" rotWithShape="0">
                    <a:srgbClr val="000080">
                      <a:alpha val="80000"/>
                    </a:srgbClr>
                  </a:outerShdw>
                </a:effectLst>
                <a:latin typeface="Arial Black"/>
              </a:rPr>
              <a:t>EE</a:t>
            </a:r>
            <a:endParaRPr lang="en-IN" sz="3600" kern="10" spc="0" dirty="0">
              <a:ln w="9525">
                <a:noFill/>
                <a:round/>
                <a:headEnd/>
                <a:tailEnd/>
              </a:ln>
              <a:solidFill>
                <a:schemeClr val="accent2">
                  <a:lumMod val="60000"/>
                  <a:lumOff val="40000"/>
                </a:schemeClr>
              </a:solidFill>
              <a:effectLst>
                <a:outerShdw dist="99190" dir="7788334" algn="ctr" rotWithShape="0">
                  <a:srgbClr val="000080">
                    <a:alpha val="80000"/>
                  </a:srgbClr>
                </a:outerShdw>
              </a:effectLst>
              <a:latin typeface="Arial Black"/>
            </a:endParaRPr>
          </a:p>
        </p:txBody>
      </p:sp>
      <p:sp>
        <p:nvSpPr>
          <p:cNvPr id="1028" name="WordArt 4"/>
          <p:cNvSpPr>
            <a:spLocks noChangeArrowheads="1" noChangeShapeType="1" noTextEdit="1"/>
          </p:cNvSpPr>
          <p:nvPr/>
        </p:nvSpPr>
        <p:spPr bwMode="auto">
          <a:xfrm>
            <a:off x="2857488" y="3000372"/>
            <a:ext cx="3214710" cy="1598615"/>
          </a:xfrm>
          <a:prstGeom prst="rect">
            <a:avLst/>
          </a:prstGeom>
        </p:spPr>
        <p:txBody>
          <a:bodyPr wrap="none" fromWordArt="1">
            <a:prstTxWarp prst="textDoubleWave1">
              <a:avLst>
                <a:gd name="adj1" fmla="val 6500"/>
                <a:gd name="adj2" fmla="val 0"/>
              </a:avLst>
            </a:prstTxWarp>
          </a:bodyPr>
          <a:lstStyle/>
          <a:p>
            <a:pPr algn="ctr" rtl="0"/>
            <a:r>
              <a:rPr lang="en-IN" sz="3600" kern="10" spc="-360" dirty="0" smtClean="0">
                <a:ln w="12700">
                  <a:solidFill>
                    <a:srgbClr val="000099"/>
                  </a:solidFill>
                  <a:round/>
                  <a:headEnd/>
                  <a:tailEnd/>
                </a:ln>
                <a:solidFill>
                  <a:srgbClr val="33CCFF"/>
                </a:solidFill>
                <a:effectLst>
                  <a:outerShdw dist="125724" dir="18900000" algn="ctr" rotWithShape="0">
                    <a:srgbClr val="000099"/>
                  </a:outerShdw>
                </a:effectLst>
                <a:latin typeface="Calibri" pitchFamily="34" charset="0"/>
              </a:rPr>
              <a:t>ECONOMICS</a:t>
            </a:r>
          </a:p>
          <a:p>
            <a:pPr algn="ctr" rtl="0"/>
            <a:r>
              <a:rPr lang="en-IN" sz="3600" kern="10" spc="-360" dirty="0" smtClean="0">
                <a:ln w="12700">
                  <a:solidFill>
                    <a:srgbClr val="000099"/>
                  </a:solidFill>
                  <a:round/>
                  <a:headEnd/>
                  <a:tailEnd/>
                </a:ln>
                <a:solidFill>
                  <a:srgbClr val="33CCFF"/>
                </a:solidFill>
                <a:effectLst>
                  <a:outerShdw dist="125724" dir="18900000" algn="ctr" rotWithShape="0">
                    <a:srgbClr val="000099"/>
                  </a:outerShdw>
                </a:effectLst>
                <a:latin typeface="Calibri" pitchFamily="34" charset="0"/>
              </a:rPr>
              <a:t>EDUCATOR</a:t>
            </a:r>
            <a:endParaRPr lang="en-IN" sz="3600" kern="10" spc="-360" dirty="0">
              <a:ln w="12700">
                <a:solidFill>
                  <a:srgbClr val="000099"/>
                </a:solidFill>
                <a:round/>
                <a:headEnd/>
                <a:tailEnd/>
              </a:ln>
              <a:solidFill>
                <a:srgbClr val="33CCFF"/>
              </a:solidFill>
              <a:effectLst>
                <a:outerShdw dist="125724" dir="18900000" algn="ctr" rotWithShape="0">
                  <a:srgbClr val="000099"/>
                </a:outerShdw>
              </a:effectLst>
              <a:latin typeface="Calibri" pitchFamily="34" charset="0"/>
            </a:endParaRPr>
          </a:p>
        </p:txBody>
      </p:sp>
      <p:sp>
        <p:nvSpPr>
          <p:cNvPr id="5" name="TextBox 4"/>
          <p:cNvSpPr txBox="1"/>
          <p:nvPr/>
        </p:nvSpPr>
        <p:spPr>
          <a:xfrm>
            <a:off x="500034" y="5643578"/>
            <a:ext cx="8143932" cy="523220"/>
          </a:xfrm>
          <a:prstGeom prst="rect">
            <a:avLst/>
          </a:prstGeom>
          <a:noFill/>
        </p:spPr>
        <p:txBody>
          <a:bodyPr wrap="square" rtlCol="0">
            <a:spAutoFit/>
          </a:bodyPr>
          <a:lstStyle/>
          <a:p>
            <a:pPr algn="ctr"/>
            <a:r>
              <a:rPr lang="en-US" sz="2800" b="1" dirty="0" smtClean="0">
                <a:solidFill>
                  <a:srgbClr val="C00000"/>
                </a:solidFill>
              </a:rPr>
              <a:t>Welcome to Economics Educator Classes</a:t>
            </a:r>
            <a:endParaRPr lang="en-IN" sz="2800" b="1" dirty="0">
              <a:solidFill>
                <a:srgbClr val="C00000"/>
              </a:solidFill>
            </a:endParaRPr>
          </a:p>
        </p:txBody>
      </p:sp>
      <p:sp>
        <p:nvSpPr>
          <p:cNvPr id="6" name="Date Placeholder 5"/>
          <p:cNvSpPr>
            <a:spLocks noGrp="1"/>
          </p:cNvSpPr>
          <p:nvPr>
            <p:ph type="dt" sz="half" idx="10"/>
          </p:nvPr>
        </p:nvSpPr>
        <p:spPr/>
        <p:txBody>
          <a:bodyPr/>
          <a:lstStyle/>
          <a:p>
            <a:fld id="{1C58DF70-1579-4461-B918-BC6822492659}" type="datetime1">
              <a:rPr lang="en-US" smtClean="0"/>
              <a:pPr/>
              <a:t>5/20/2025</a:t>
            </a:fld>
            <a:endParaRPr lang="en-US"/>
          </a:p>
        </p:txBody>
      </p:sp>
      <p:sp>
        <p:nvSpPr>
          <p:cNvPr id="7" name="Footer Placeholder 6"/>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12000">
    <p:pull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472" y="642918"/>
            <a:ext cx="7929618" cy="1470025"/>
          </a:xfrm>
        </p:spPr>
        <p:txBody>
          <a:bodyPr>
            <a:normAutofit fontScale="90000"/>
          </a:bodyPr>
          <a:lstStyle/>
          <a:p>
            <a:r>
              <a:rPr lang="en-US" sz="6000" b="1" dirty="0">
                <a:solidFill>
                  <a:srgbClr val="C00000"/>
                </a:solidFill>
              </a:rPr>
              <a:t>Costs of Production</a:t>
            </a:r>
          </a:p>
        </p:txBody>
      </p:sp>
      <p:sp>
        <p:nvSpPr>
          <p:cNvPr id="3" name="Subtitle 2"/>
          <p:cNvSpPr>
            <a:spLocks noGrp="1"/>
          </p:cNvSpPr>
          <p:nvPr>
            <p:ph type="subTitle" idx="1"/>
          </p:nvPr>
        </p:nvSpPr>
        <p:spPr>
          <a:xfrm>
            <a:off x="1357290" y="4214818"/>
            <a:ext cx="6400800" cy="1295400"/>
          </a:xfrm>
        </p:spPr>
        <p:txBody>
          <a:bodyPr/>
          <a:lstStyle/>
          <a:p>
            <a:r>
              <a:rPr lang="en-US" dirty="0">
                <a:solidFill>
                  <a:srgbClr val="00B0F0"/>
                </a:solidFill>
                <a:latin typeface="Aharoni" pitchFamily="2" charset="-79"/>
                <a:cs typeface="Aharoni" pitchFamily="2" charset="-79"/>
              </a:rPr>
              <a:t>Dr. </a:t>
            </a:r>
            <a:r>
              <a:rPr lang="en-US" dirty="0" err="1">
                <a:solidFill>
                  <a:srgbClr val="00B0F0"/>
                </a:solidFill>
                <a:latin typeface="Aharoni" pitchFamily="2" charset="-79"/>
                <a:cs typeface="Aharoni" pitchFamily="2" charset="-79"/>
              </a:rPr>
              <a:t>Santosh</a:t>
            </a:r>
            <a:r>
              <a:rPr lang="en-US" dirty="0">
                <a:solidFill>
                  <a:srgbClr val="00B0F0"/>
                </a:solidFill>
                <a:latin typeface="Aharoni" pitchFamily="2" charset="-79"/>
                <a:cs typeface="Aharoni" pitchFamily="2" charset="-79"/>
              </a:rPr>
              <a:t> Kumar </a:t>
            </a:r>
            <a:r>
              <a:rPr lang="en-US" dirty="0" err="1">
                <a:solidFill>
                  <a:srgbClr val="00B0F0"/>
                </a:solidFill>
                <a:latin typeface="Aharoni" pitchFamily="2" charset="-79"/>
                <a:cs typeface="Aharoni" pitchFamily="2" charset="-79"/>
              </a:rPr>
              <a:t>Meher</a:t>
            </a:r>
            <a:endParaRPr lang="en-US" dirty="0">
              <a:solidFill>
                <a:srgbClr val="00B0F0"/>
              </a:solidFill>
              <a:latin typeface="Aharoni" pitchFamily="2" charset="-79"/>
              <a:cs typeface="Aharoni" pitchFamily="2" charset="-79"/>
            </a:endParaRPr>
          </a:p>
          <a:p>
            <a:r>
              <a:rPr lang="en-US" sz="2800" i="1" dirty="0">
                <a:solidFill>
                  <a:srgbClr val="00B0F0"/>
                </a:solidFill>
                <a:latin typeface="Aharoni" pitchFamily="2" charset="-79"/>
                <a:cs typeface="Aharoni" pitchFamily="2" charset="-79"/>
              </a:rPr>
              <a:t>Department of Economics</a:t>
            </a:r>
          </a:p>
        </p:txBody>
      </p:sp>
      <p:sp>
        <p:nvSpPr>
          <p:cNvPr id="7" name="Date Placeholder 6"/>
          <p:cNvSpPr>
            <a:spLocks noGrp="1"/>
          </p:cNvSpPr>
          <p:nvPr>
            <p:ph type="dt" sz="half" idx="10"/>
          </p:nvPr>
        </p:nvSpPr>
        <p:spPr/>
        <p:txBody>
          <a:bodyPr/>
          <a:lstStyle/>
          <a:p>
            <a:fld id="{EAC9CD1F-DC92-497F-A47F-6EB994CD7B1E}" type="datetime1">
              <a:rPr lang="en-US" smtClean="0"/>
              <a:pPr/>
              <a:t>5/20/2025</a:t>
            </a:fld>
            <a:endParaRPr lang="en-US"/>
          </a:p>
        </p:txBody>
      </p:sp>
      <p:sp>
        <p:nvSpPr>
          <p:cNvPr id="9" name="Footer Placeholder 8"/>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1000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7" presetClass="entr" presetSubtype="4"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7" presetClass="entr" presetSubtype="4"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a:solidFill>
                  <a:srgbClr val="C00000"/>
                </a:solidFill>
              </a:rPr>
              <a:t>Costs of Production</a:t>
            </a:r>
          </a:p>
        </p:txBody>
      </p:sp>
      <p:sp>
        <p:nvSpPr>
          <p:cNvPr id="3" name="Content Placeholder 2"/>
          <p:cNvSpPr>
            <a:spLocks noGrp="1"/>
          </p:cNvSpPr>
          <p:nvPr>
            <p:ph idx="1"/>
          </p:nvPr>
        </p:nvSpPr>
        <p:spPr bwMode="grayWhite">
          <a:xfrm>
            <a:off x="228600" y="914400"/>
            <a:ext cx="8686800" cy="5715000"/>
          </a:xfrm>
        </p:spPr>
        <p:txBody>
          <a:bodyPr>
            <a:normAutofit fontScale="77500" lnSpcReduction="20000"/>
          </a:bodyPr>
          <a:lstStyle/>
          <a:p>
            <a:r>
              <a:rPr lang="en-US" b="1" i="1" dirty="0">
                <a:solidFill>
                  <a:srgbClr val="C00000"/>
                </a:solidFill>
              </a:rPr>
              <a:t>Overview</a:t>
            </a:r>
          </a:p>
          <a:p>
            <a:pPr marL="547688" indent="82550">
              <a:buFont typeface="Wingdings" pitchFamily="2" charset="2"/>
              <a:buChar char="Ø"/>
            </a:pPr>
            <a:r>
              <a:rPr lang="en-US" b="1" i="1" dirty="0">
                <a:solidFill>
                  <a:srgbClr val="FF0000"/>
                </a:solidFill>
              </a:rPr>
              <a:t>	</a:t>
            </a:r>
            <a:r>
              <a:rPr lang="en-US" b="1" i="1" dirty="0" smtClean="0">
                <a:solidFill>
                  <a:schemeClr val="accent4">
                    <a:lumMod val="75000"/>
                  </a:schemeClr>
                </a:solidFill>
              </a:rPr>
              <a:t>Meaning of the Firm and its behavior</a:t>
            </a:r>
          </a:p>
          <a:p>
            <a:pPr marL="547688" indent="82550">
              <a:buFont typeface="Wingdings" pitchFamily="2" charset="2"/>
              <a:buChar char="Ø"/>
            </a:pPr>
            <a:r>
              <a:rPr lang="en-US" b="1" i="1" dirty="0" smtClean="0">
                <a:solidFill>
                  <a:schemeClr val="accent4">
                    <a:lumMod val="75000"/>
                  </a:schemeClr>
                </a:solidFill>
              </a:rPr>
              <a:t>   Objectives </a:t>
            </a:r>
            <a:r>
              <a:rPr lang="en-US" b="1" i="1" dirty="0">
                <a:solidFill>
                  <a:schemeClr val="accent4">
                    <a:lumMod val="75000"/>
                  </a:schemeClr>
                </a:solidFill>
              </a:rPr>
              <a:t>of the Firm</a:t>
            </a:r>
          </a:p>
          <a:p>
            <a:pPr marL="547688" indent="82550">
              <a:buFont typeface="Wingdings" pitchFamily="2" charset="2"/>
              <a:buChar char="Ø"/>
            </a:pPr>
            <a:r>
              <a:rPr lang="en-US" b="1" i="1" dirty="0">
                <a:solidFill>
                  <a:schemeClr val="accent4">
                    <a:lumMod val="75000"/>
                  </a:schemeClr>
                </a:solidFill>
              </a:rPr>
              <a:t>   Concept of Profit</a:t>
            </a:r>
          </a:p>
          <a:p>
            <a:pPr marL="547688" indent="82550">
              <a:buFont typeface="Wingdings" pitchFamily="2" charset="2"/>
              <a:buChar char="Ø"/>
            </a:pPr>
            <a:r>
              <a:rPr lang="en-US" b="1" i="1" dirty="0">
                <a:solidFill>
                  <a:schemeClr val="accent4">
                    <a:lumMod val="75000"/>
                  </a:schemeClr>
                </a:solidFill>
              </a:rPr>
              <a:t>   Decision making by the Firm</a:t>
            </a:r>
          </a:p>
          <a:p>
            <a:pPr marL="547688" indent="82550">
              <a:buFont typeface="Wingdings" pitchFamily="2" charset="2"/>
              <a:buChar char="Ø"/>
            </a:pPr>
            <a:r>
              <a:rPr lang="en-US" b="1" i="1" dirty="0">
                <a:solidFill>
                  <a:schemeClr val="accent4">
                    <a:lumMod val="75000"/>
                  </a:schemeClr>
                </a:solidFill>
              </a:rPr>
              <a:t>   Opportunity Cost</a:t>
            </a:r>
          </a:p>
          <a:p>
            <a:pPr marL="547688" indent="82550">
              <a:buFont typeface="Wingdings" pitchFamily="2" charset="2"/>
              <a:buChar char="Ø"/>
            </a:pPr>
            <a:r>
              <a:rPr lang="en-US" b="1" i="1" dirty="0">
                <a:solidFill>
                  <a:schemeClr val="accent4">
                    <a:lumMod val="75000"/>
                  </a:schemeClr>
                </a:solidFill>
              </a:rPr>
              <a:t>   Explicit Cost versus Implicit Cost</a:t>
            </a:r>
          </a:p>
          <a:p>
            <a:pPr marL="547688" indent="82550">
              <a:buFont typeface="Wingdings" pitchFamily="2" charset="2"/>
              <a:buChar char="Ø"/>
            </a:pPr>
            <a:r>
              <a:rPr lang="en-US" b="1" i="1" dirty="0">
                <a:solidFill>
                  <a:schemeClr val="accent4">
                    <a:lumMod val="75000"/>
                  </a:schemeClr>
                </a:solidFill>
              </a:rPr>
              <a:t>   Accounting Cost versus Economic Cost</a:t>
            </a:r>
          </a:p>
          <a:p>
            <a:r>
              <a:rPr lang="en-US" b="1" i="1" dirty="0">
                <a:solidFill>
                  <a:srgbClr val="C00000"/>
                </a:solidFill>
              </a:rPr>
              <a:t>Cost Functions</a:t>
            </a:r>
          </a:p>
          <a:p>
            <a:pPr marL="547688" indent="22225">
              <a:buFont typeface="Wingdings" pitchFamily="2" charset="2"/>
              <a:buChar char="Ø"/>
            </a:pPr>
            <a:r>
              <a:rPr lang="en-US" b="1" i="1" dirty="0">
                <a:solidFill>
                  <a:srgbClr val="000510"/>
                </a:solidFill>
              </a:rPr>
              <a:t> </a:t>
            </a:r>
            <a:r>
              <a:rPr lang="en-US" b="1" i="1" dirty="0">
                <a:solidFill>
                  <a:srgbClr val="00B050"/>
                </a:solidFill>
              </a:rPr>
              <a:t>Total Cost</a:t>
            </a:r>
          </a:p>
          <a:p>
            <a:pPr marL="1035050" indent="44450">
              <a:buFont typeface="Wingdings" pitchFamily="2" charset="2"/>
              <a:buChar char="v"/>
            </a:pPr>
            <a:r>
              <a:rPr lang="en-US" b="1" i="1" dirty="0">
                <a:solidFill>
                  <a:srgbClr val="000510"/>
                </a:solidFill>
              </a:rPr>
              <a:t> </a:t>
            </a:r>
            <a:r>
              <a:rPr lang="en-US" b="1" i="1" dirty="0">
                <a:solidFill>
                  <a:srgbClr val="002060"/>
                </a:solidFill>
              </a:rPr>
              <a:t>Total Fixed Cost</a:t>
            </a:r>
          </a:p>
          <a:p>
            <a:pPr marL="1035050" indent="44450">
              <a:buFont typeface="Wingdings" pitchFamily="2" charset="2"/>
              <a:buChar char="v"/>
            </a:pPr>
            <a:r>
              <a:rPr lang="en-US" b="1" i="1" dirty="0">
                <a:solidFill>
                  <a:srgbClr val="002060"/>
                </a:solidFill>
              </a:rPr>
              <a:t>Total Variable Cost</a:t>
            </a:r>
          </a:p>
          <a:p>
            <a:pPr marL="1035050" indent="-465138">
              <a:buFont typeface="Wingdings" pitchFamily="2" charset="2"/>
              <a:buChar char="Ø"/>
            </a:pPr>
            <a:r>
              <a:rPr lang="en-US" b="1" i="1" dirty="0">
                <a:solidFill>
                  <a:srgbClr val="00B050"/>
                </a:solidFill>
              </a:rPr>
              <a:t>Average Cost</a:t>
            </a:r>
          </a:p>
          <a:p>
            <a:pPr marL="1035050" indent="0">
              <a:buFont typeface="Wingdings" pitchFamily="2" charset="2"/>
              <a:buChar char="v"/>
            </a:pPr>
            <a:r>
              <a:rPr lang="en-US" b="1" i="1" dirty="0">
                <a:solidFill>
                  <a:srgbClr val="000510"/>
                </a:solidFill>
              </a:rPr>
              <a:t> </a:t>
            </a:r>
            <a:r>
              <a:rPr lang="en-US" b="1" i="1" dirty="0">
                <a:solidFill>
                  <a:srgbClr val="002060"/>
                </a:solidFill>
              </a:rPr>
              <a:t>Average Fixed Cost</a:t>
            </a:r>
          </a:p>
          <a:p>
            <a:pPr marL="1035050" indent="0">
              <a:buFont typeface="Wingdings" pitchFamily="2" charset="2"/>
              <a:buChar char="v"/>
            </a:pPr>
            <a:r>
              <a:rPr lang="en-US" b="1" i="1" dirty="0">
                <a:solidFill>
                  <a:srgbClr val="002060"/>
                </a:solidFill>
              </a:rPr>
              <a:t> Average Variable Cost</a:t>
            </a:r>
          </a:p>
          <a:p>
            <a:pPr marL="1035050" indent="-465138">
              <a:buFont typeface="Wingdings" pitchFamily="2" charset="2"/>
              <a:buChar char="Ø"/>
            </a:pPr>
            <a:r>
              <a:rPr lang="en-US" b="1" i="1" dirty="0">
                <a:solidFill>
                  <a:srgbClr val="00B050"/>
                </a:solidFill>
              </a:rPr>
              <a:t>Marginal </a:t>
            </a:r>
            <a:r>
              <a:rPr lang="en-US" b="1" i="1" dirty="0" smtClean="0">
                <a:solidFill>
                  <a:srgbClr val="00B050"/>
                </a:solidFill>
              </a:rPr>
              <a:t>Cost</a:t>
            </a:r>
          </a:p>
          <a:p>
            <a:pPr marL="1035050" indent="-465138">
              <a:buFont typeface="Wingdings" pitchFamily="2" charset="2"/>
              <a:buChar char="Ø"/>
            </a:pPr>
            <a:endParaRPr lang="en-US" b="1" i="1" dirty="0">
              <a:solidFill>
                <a:srgbClr val="00B050"/>
              </a:solidFill>
            </a:endParaRPr>
          </a:p>
          <a:p>
            <a:pPr marL="1035050" indent="-465138">
              <a:buFont typeface="Wingdings" pitchFamily="2" charset="2"/>
              <a:buChar char="Ø"/>
            </a:pPr>
            <a:endParaRPr lang="en-US" b="1" i="1" dirty="0">
              <a:solidFill>
                <a:srgbClr val="000510"/>
              </a:solidFill>
            </a:endParaRPr>
          </a:p>
        </p:txBody>
      </p:sp>
      <p:sp>
        <p:nvSpPr>
          <p:cNvPr id="4" name="Date Placeholder 3"/>
          <p:cNvSpPr>
            <a:spLocks noGrp="1"/>
          </p:cNvSpPr>
          <p:nvPr>
            <p:ph type="dt" sz="half" idx="10"/>
          </p:nvPr>
        </p:nvSpPr>
        <p:spPr/>
        <p:txBody>
          <a:bodyPr/>
          <a:lstStyle/>
          <a:p>
            <a:fld id="{11A1F83B-31EB-4414-AA63-2FCBCF76E3F3}"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1000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down)">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ipe(down)">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wipe(down)">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wipe(down)">
                                      <p:cBhvr>
                                        <p:cTn id="62" dur="5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wipe(down)">
                                      <p:cBhvr>
                                        <p:cTn id="67" dur="500"/>
                                        <p:tgtEl>
                                          <p:spTgt spid="3">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3">
                                            <p:txEl>
                                              <p:pRg st="13" end="13"/>
                                            </p:txEl>
                                          </p:spTgt>
                                        </p:tgtEl>
                                        <p:attrNameLst>
                                          <p:attrName>style.visibility</p:attrName>
                                        </p:attrNameLst>
                                      </p:cBhvr>
                                      <p:to>
                                        <p:strVal val="visible"/>
                                      </p:to>
                                    </p:set>
                                    <p:animEffect transition="in" filter="wipe(down)">
                                      <p:cBhvr>
                                        <p:cTn id="72" dur="500"/>
                                        <p:tgtEl>
                                          <p:spTgt spid="3">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3">
                                            <p:txEl>
                                              <p:pRg st="14" end="14"/>
                                            </p:txEl>
                                          </p:spTgt>
                                        </p:tgtEl>
                                        <p:attrNameLst>
                                          <p:attrName>style.visibility</p:attrName>
                                        </p:attrNameLst>
                                      </p:cBhvr>
                                      <p:to>
                                        <p:strVal val="visible"/>
                                      </p:to>
                                    </p:set>
                                    <p:animEffect transition="in" filter="wipe(down)">
                                      <p:cBhvr>
                                        <p:cTn id="77" dur="500"/>
                                        <p:tgtEl>
                                          <p:spTgt spid="3">
                                            <p:txEl>
                                              <p:pRg st="14" end="14"/>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3">
                                            <p:txEl>
                                              <p:pRg st="15" end="15"/>
                                            </p:txEl>
                                          </p:spTgt>
                                        </p:tgtEl>
                                        <p:attrNameLst>
                                          <p:attrName>style.visibility</p:attrName>
                                        </p:attrNameLst>
                                      </p:cBhvr>
                                      <p:to>
                                        <p:strVal val="visible"/>
                                      </p:to>
                                    </p:set>
                                    <p:animEffect transition="in" filter="wipe(down)">
                                      <p:cBhvr>
                                        <p:cTn id="82"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a:solidFill>
                  <a:srgbClr val="C00000"/>
                </a:solidFill>
              </a:rPr>
              <a:t>Costs of Production</a:t>
            </a:r>
          </a:p>
        </p:txBody>
      </p:sp>
      <p:sp>
        <p:nvSpPr>
          <p:cNvPr id="3" name="Content Placeholder 2"/>
          <p:cNvSpPr>
            <a:spLocks noGrp="1"/>
          </p:cNvSpPr>
          <p:nvPr>
            <p:ph idx="1"/>
          </p:nvPr>
        </p:nvSpPr>
        <p:spPr bwMode="grayWhite">
          <a:xfrm>
            <a:off x="228600" y="914400"/>
            <a:ext cx="8686800" cy="5715000"/>
          </a:xfrm>
        </p:spPr>
        <p:txBody>
          <a:bodyPr>
            <a:normAutofit fontScale="77500" lnSpcReduction="20000"/>
          </a:bodyPr>
          <a:lstStyle/>
          <a:p>
            <a:r>
              <a:rPr lang="en-US" b="1" i="1" dirty="0">
                <a:solidFill>
                  <a:srgbClr val="C00000"/>
                </a:solidFill>
              </a:rPr>
              <a:t>Overview</a:t>
            </a:r>
          </a:p>
          <a:p>
            <a:pPr marL="547688" indent="82550">
              <a:buFont typeface="Wingdings" pitchFamily="2" charset="2"/>
              <a:buChar char="Ø"/>
            </a:pPr>
            <a:r>
              <a:rPr lang="en-US" b="1" i="1" dirty="0">
                <a:solidFill>
                  <a:srgbClr val="FF0000"/>
                </a:solidFill>
              </a:rPr>
              <a:t>	</a:t>
            </a:r>
            <a:r>
              <a:rPr lang="en-US" b="1" i="1" dirty="0" smtClean="0">
                <a:solidFill>
                  <a:schemeClr val="accent4">
                    <a:lumMod val="75000"/>
                  </a:schemeClr>
                </a:solidFill>
              </a:rPr>
              <a:t>Meaning of the Firm and its behavior</a:t>
            </a:r>
          </a:p>
          <a:p>
            <a:pPr marL="547688" indent="82550">
              <a:buFont typeface="Wingdings" pitchFamily="2" charset="2"/>
              <a:buChar char="Ø"/>
            </a:pPr>
            <a:r>
              <a:rPr lang="en-US" b="1" i="1" dirty="0" smtClean="0">
                <a:solidFill>
                  <a:schemeClr val="accent4">
                    <a:lumMod val="75000"/>
                  </a:schemeClr>
                </a:solidFill>
              </a:rPr>
              <a:t>   Objectives </a:t>
            </a:r>
            <a:r>
              <a:rPr lang="en-US" b="1" i="1" dirty="0">
                <a:solidFill>
                  <a:schemeClr val="accent4">
                    <a:lumMod val="75000"/>
                  </a:schemeClr>
                </a:solidFill>
              </a:rPr>
              <a:t>of the Firm</a:t>
            </a:r>
          </a:p>
          <a:p>
            <a:pPr marL="547688" indent="82550">
              <a:buFont typeface="Wingdings" pitchFamily="2" charset="2"/>
              <a:buChar char="Ø"/>
            </a:pPr>
            <a:r>
              <a:rPr lang="en-US" b="1" i="1" dirty="0">
                <a:solidFill>
                  <a:schemeClr val="accent4">
                    <a:lumMod val="75000"/>
                  </a:schemeClr>
                </a:solidFill>
              </a:rPr>
              <a:t>   Concept of Profit</a:t>
            </a:r>
          </a:p>
          <a:p>
            <a:pPr marL="547688" indent="82550">
              <a:buFont typeface="Wingdings" pitchFamily="2" charset="2"/>
              <a:buChar char="Ø"/>
            </a:pPr>
            <a:r>
              <a:rPr lang="en-US" b="1" i="1" dirty="0">
                <a:solidFill>
                  <a:schemeClr val="accent4">
                    <a:lumMod val="75000"/>
                  </a:schemeClr>
                </a:solidFill>
              </a:rPr>
              <a:t>   Decision making by the Firm</a:t>
            </a:r>
          </a:p>
          <a:p>
            <a:pPr marL="547688" indent="82550">
              <a:buFont typeface="Wingdings" pitchFamily="2" charset="2"/>
              <a:buChar char="Ø"/>
            </a:pPr>
            <a:r>
              <a:rPr lang="en-US" b="1" i="1" dirty="0">
                <a:solidFill>
                  <a:schemeClr val="accent4">
                    <a:lumMod val="75000"/>
                  </a:schemeClr>
                </a:solidFill>
              </a:rPr>
              <a:t>   Opportunity Cost</a:t>
            </a:r>
          </a:p>
          <a:p>
            <a:pPr marL="547688" indent="82550">
              <a:buFont typeface="Wingdings" pitchFamily="2" charset="2"/>
              <a:buChar char="Ø"/>
            </a:pPr>
            <a:r>
              <a:rPr lang="en-US" b="1" i="1" dirty="0">
                <a:solidFill>
                  <a:schemeClr val="accent4">
                    <a:lumMod val="75000"/>
                  </a:schemeClr>
                </a:solidFill>
              </a:rPr>
              <a:t>   Explicit Cost versus Implicit Cost</a:t>
            </a:r>
          </a:p>
          <a:p>
            <a:pPr marL="547688" indent="82550">
              <a:buFont typeface="Wingdings" pitchFamily="2" charset="2"/>
              <a:buChar char="Ø"/>
            </a:pPr>
            <a:r>
              <a:rPr lang="en-US" b="1" i="1" dirty="0">
                <a:solidFill>
                  <a:schemeClr val="accent4">
                    <a:lumMod val="75000"/>
                  </a:schemeClr>
                </a:solidFill>
              </a:rPr>
              <a:t>   Accounting Cost versus Economic Cost</a:t>
            </a:r>
          </a:p>
          <a:p>
            <a:r>
              <a:rPr lang="en-US" b="1" i="1" dirty="0">
                <a:solidFill>
                  <a:srgbClr val="C00000"/>
                </a:solidFill>
              </a:rPr>
              <a:t>Cost Functions</a:t>
            </a:r>
          </a:p>
          <a:p>
            <a:pPr marL="547688" indent="22225">
              <a:buFont typeface="Wingdings" pitchFamily="2" charset="2"/>
              <a:buChar char="Ø"/>
            </a:pPr>
            <a:r>
              <a:rPr lang="en-US" b="1" i="1" dirty="0">
                <a:solidFill>
                  <a:srgbClr val="000510"/>
                </a:solidFill>
              </a:rPr>
              <a:t> </a:t>
            </a:r>
            <a:r>
              <a:rPr lang="en-US" b="1" i="1" dirty="0">
                <a:solidFill>
                  <a:srgbClr val="00B050"/>
                </a:solidFill>
              </a:rPr>
              <a:t>Total Cost</a:t>
            </a:r>
          </a:p>
          <a:p>
            <a:pPr marL="1035050" indent="44450">
              <a:buFont typeface="Wingdings" pitchFamily="2" charset="2"/>
              <a:buChar char="v"/>
            </a:pPr>
            <a:r>
              <a:rPr lang="en-US" b="1" i="1" dirty="0">
                <a:solidFill>
                  <a:srgbClr val="000510"/>
                </a:solidFill>
              </a:rPr>
              <a:t> </a:t>
            </a:r>
            <a:r>
              <a:rPr lang="en-US" b="1" i="1" dirty="0">
                <a:solidFill>
                  <a:srgbClr val="002060"/>
                </a:solidFill>
              </a:rPr>
              <a:t>Total Fixed Cost</a:t>
            </a:r>
          </a:p>
          <a:p>
            <a:pPr marL="1035050" indent="44450">
              <a:buFont typeface="Wingdings" pitchFamily="2" charset="2"/>
              <a:buChar char="v"/>
            </a:pPr>
            <a:r>
              <a:rPr lang="en-US" b="1" i="1" dirty="0">
                <a:solidFill>
                  <a:srgbClr val="002060"/>
                </a:solidFill>
              </a:rPr>
              <a:t>Total Variable Cost</a:t>
            </a:r>
          </a:p>
          <a:p>
            <a:pPr marL="1035050" indent="-465138">
              <a:buFont typeface="Wingdings" pitchFamily="2" charset="2"/>
              <a:buChar char="Ø"/>
            </a:pPr>
            <a:r>
              <a:rPr lang="en-US" b="1" i="1" dirty="0">
                <a:solidFill>
                  <a:srgbClr val="00B050"/>
                </a:solidFill>
              </a:rPr>
              <a:t>Average Cost</a:t>
            </a:r>
          </a:p>
          <a:p>
            <a:pPr marL="1035050" indent="0">
              <a:buFont typeface="Wingdings" pitchFamily="2" charset="2"/>
              <a:buChar char="v"/>
            </a:pPr>
            <a:r>
              <a:rPr lang="en-US" b="1" i="1" dirty="0">
                <a:solidFill>
                  <a:srgbClr val="000510"/>
                </a:solidFill>
              </a:rPr>
              <a:t> </a:t>
            </a:r>
            <a:r>
              <a:rPr lang="en-US" b="1" i="1" dirty="0">
                <a:solidFill>
                  <a:srgbClr val="002060"/>
                </a:solidFill>
              </a:rPr>
              <a:t>Average Fixed Cost</a:t>
            </a:r>
          </a:p>
          <a:p>
            <a:pPr marL="1035050" indent="0">
              <a:buFont typeface="Wingdings" pitchFamily="2" charset="2"/>
              <a:buChar char="v"/>
            </a:pPr>
            <a:r>
              <a:rPr lang="en-US" b="1" i="1" dirty="0">
                <a:solidFill>
                  <a:srgbClr val="002060"/>
                </a:solidFill>
              </a:rPr>
              <a:t> Average Variable Cost</a:t>
            </a:r>
          </a:p>
          <a:p>
            <a:pPr marL="1035050" indent="-465138">
              <a:buFont typeface="Wingdings" pitchFamily="2" charset="2"/>
              <a:buChar char="Ø"/>
            </a:pPr>
            <a:r>
              <a:rPr lang="en-US" b="1" i="1" dirty="0">
                <a:solidFill>
                  <a:srgbClr val="00B050"/>
                </a:solidFill>
              </a:rPr>
              <a:t>Marginal </a:t>
            </a:r>
            <a:r>
              <a:rPr lang="en-US" b="1" i="1" dirty="0" smtClean="0">
                <a:solidFill>
                  <a:srgbClr val="00B050"/>
                </a:solidFill>
              </a:rPr>
              <a:t>Cost</a:t>
            </a:r>
          </a:p>
          <a:p>
            <a:pPr marL="1035050" indent="-465138">
              <a:buFont typeface="Wingdings" pitchFamily="2" charset="2"/>
              <a:buChar char="Ø"/>
            </a:pPr>
            <a:endParaRPr lang="en-US" b="1" i="1" dirty="0">
              <a:solidFill>
                <a:srgbClr val="00B050"/>
              </a:solidFill>
            </a:endParaRPr>
          </a:p>
          <a:p>
            <a:pPr marL="1035050" indent="-465138">
              <a:buFont typeface="Wingdings" pitchFamily="2" charset="2"/>
              <a:buChar char="Ø"/>
            </a:pPr>
            <a:endParaRPr lang="en-US" b="1" i="1" dirty="0">
              <a:solidFill>
                <a:srgbClr val="000510"/>
              </a:solidFill>
            </a:endParaRPr>
          </a:p>
        </p:txBody>
      </p:sp>
      <p:sp>
        <p:nvSpPr>
          <p:cNvPr id="4" name="Date Placeholder 3"/>
          <p:cNvSpPr>
            <a:spLocks noGrp="1"/>
          </p:cNvSpPr>
          <p:nvPr>
            <p:ph type="dt" sz="half" idx="10"/>
          </p:nvPr>
        </p:nvSpPr>
        <p:spPr/>
        <p:txBody>
          <a:bodyPr/>
          <a:lstStyle/>
          <a:p>
            <a:fld id="{0F34EAC4-1B63-4B0C-B86E-4A05F6EC331F}"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30000">
    <p:pull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11156"/>
          </a:xfrm>
        </p:spPr>
        <p:txBody>
          <a:bodyPr>
            <a:normAutofit fontScale="90000"/>
          </a:bodyPr>
          <a:lstStyle/>
          <a:p>
            <a:r>
              <a:rPr lang="en-US" dirty="0" smtClean="0"/>
              <a:t>Firm</a:t>
            </a:r>
            <a:endParaRPr lang="en-IN" dirty="0"/>
          </a:p>
        </p:txBody>
      </p:sp>
      <p:sp>
        <p:nvSpPr>
          <p:cNvPr id="3" name="Content Placeholder 2"/>
          <p:cNvSpPr>
            <a:spLocks noGrp="1"/>
          </p:cNvSpPr>
          <p:nvPr>
            <p:ph idx="1"/>
          </p:nvPr>
        </p:nvSpPr>
        <p:spPr>
          <a:xfrm>
            <a:off x="214282" y="1071546"/>
            <a:ext cx="8715436" cy="5572164"/>
          </a:xfrm>
        </p:spPr>
        <p:txBody>
          <a:bodyPr>
            <a:normAutofit fontScale="77500" lnSpcReduction="20000"/>
          </a:bodyPr>
          <a:lstStyle/>
          <a:p>
            <a:r>
              <a:rPr lang="en-US" dirty="0" smtClean="0">
                <a:solidFill>
                  <a:srgbClr val="260FB1"/>
                </a:solidFill>
              </a:rPr>
              <a:t>A firm is an individual producing unit. It transforms inputs into output using a particular technology at a time. It is called production in economics and the relationship showing inputs and output is given by the production function.</a:t>
            </a:r>
          </a:p>
          <a:p>
            <a:r>
              <a:rPr lang="en-US" dirty="0" smtClean="0">
                <a:solidFill>
                  <a:srgbClr val="C00000"/>
                </a:solidFill>
              </a:rPr>
              <a:t>While producing output, thus, the firm incurs expenditure towards hiring/purchasing inputs, which are broadly classified as fixed inputs and variable inputs. The expenses towards hiring inputs are summed up to be called as total cost of production.</a:t>
            </a:r>
          </a:p>
          <a:p>
            <a:r>
              <a:rPr lang="en-US" dirty="0" smtClean="0">
                <a:solidFill>
                  <a:srgbClr val="260FB1"/>
                </a:solidFill>
              </a:rPr>
              <a:t>While hiring inputs for production of output the firm is assumed to be behaving rationally. The rationality behavior of the economic agents is the core assumption of the mainstream economic theory or the neo-classical economics.</a:t>
            </a:r>
          </a:p>
          <a:p>
            <a:r>
              <a:rPr lang="en-US" dirty="0" smtClean="0">
                <a:solidFill>
                  <a:srgbClr val="C00000"/>
                </a:solidFill>
              </a:rPr>
              <a:t>The rationality of the firm means that the firm aims to maximize profit or minimize cost.</a:t>
            </a:r>
          </a:p>
          <a:p>
            <a:r>
              <a:rPr lang="en-US" dirty="0" smtClean="0">
                <a:solidFill>
                  <a:srgbClr val="C00000"/>
                </a:solidFill>
              </a:rPr>
              <a:t>--</a:t>
            </a:r>
          </a:p>
          <a:p>
            <a:endParaRPr lang="en-IN" dirty="0">
              <a:solidFill>
                <a:srgbClr val="C00000"/>
              </a:solidFill>
            </a:endParaRPr>
          </a:p>
        </p:txBody>
      </p:sp>
      <p:sp>
        <p:nvSpPr>
          <p:cNvPr id="4" name="Date Placeholder 3"/>
          <p:cNvSpPr>
            <a:spLocks noGrp="1"/>
          </p:cNvSpPr>
          <p:nvPr>
            <p:ph type="dt" sz="half" idx="10"/>
          </p:nvPr>
        </p:nvSpPr>
        <p:spPr/>
        <p:txBody>
          <a:bodyPr/>
          <a:lstStyle/>
          <a:p>
            <a:fld id="{A9C6275A-39EC-4421-ADA7-1850E5931D1A}"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1500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2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11156"/>
          </a:xfrm>
        </p:spPr>
        <p:txBody>
          <a:bodyPr>
            <a:normAutofit fontScale="90000"/>
          </a:bodyPr>
          <a:lstStyle/>
          <a:p>
            <a:r>
              <a:rPr lang="en-US" dirty="0" smtClean="0"/>
              <a:t>Firm</a:t>
            </a:r>
            <a:endParaRPr lang="en-IN" dirty="0"/>
          </a:p>
        </p:txBody>
      </p:sp>
      <p:sp>
        <p:nvSpPr>
          <p:cNvPr id="3" name="Content Placeholder 2"/>
          <p:cNvSpPr>
            <a:spLocks noGrp="1"/>
          </p:cNvSpPr>
          <p:nvPr>
            <p:ph idx="1"/>
          </p:nvPr>
        </p:nvSpPr>
        <p:spPr>
          <a:xfrm>
            <a:off x="214282" y="1071546"/>
            <a:ext cx="8715436" cy="5572164"/>
          </a:xfrm>
        </p:spPr>
        <p:txBody>
          <a:bodyPr>
            <a:normAutofit fontScale="77500" lnSpcReduction="20000"/>
          </a:bodyPr>
          <a:lstStyle/>
          <a:p>
            <a:r>
              <a:rPr lang="en-US" dirty="0" smtClean="0">
                <a:solidFill>
                  <a:srgbClr val="260FB1"/>
                </a:solidFill>
              </a:rPr>
              <a:t>A firm is an individual producing unit. It transforms inputs into output using a particular technology at a time. It is called production in economics and the functional relationship between inputs and output is given by the production function.</a:t>
            </a:r>
          </a:p>
          <a:p>
            <a:r>
              <a:rPr lang="en-US" dirty="0" smtClean="0">
                <a:solidFill>
                  <a:srgbClr val="C00000"/>
                </a:solidFill>
              </a:rPr>
              <a:t>While producing output, thus, the firm incurs expenditure towards hiring/purchasing inputs, which are broadly classified as fixed inputs and variable inputs. The expenses towards hiring inputs are summed up to be called as total cost of production.</a:t>
            </a:r>
          </a:p>
          <a:p>
            <a:r>
              <a:rPr lang="en-US" dirty="0" smtClean="0">
                <a:solidFill>
                  <a:srgbClr val="260FB1"/>
                </a:solidFill>
              </a:rPr>
              <a:t>While hiring inputs for production of output the firm is assumed to be behaving rationally. The rationality behavior of the economic agents is the core assumption of the mainstream economic theory or the neo-classical economics.</a:t>
            </a:r>
          </a:p>
          <a:p>
            <a:r>
              <a:rPr lang="en-US" dirty="0" smtClean="0">
                <a:solidFill>
                  <a:srgbClr val="C00000"/>
                </a:solidFill>
              </a:rPr>
              <a:t>The rationality of the firm means that the firm aims to maximize profit or minimize cost.</a:t>
            </a:r>
          </a:p>
          <a:p>
            <a:r>
              <a:rPr lang="en-US" dirty="0" smtClean="0">
                <a:solidFill>
                  <a:srgbClr val="C00000"/>
                </a:solidFill>
              </a:rPr>
              <a:t>--</a:t>
            </a:r>
          </a:p>
          <a:p>
            <a:endParaRPr lang="en-IN" dirty="0">
              <a:solidFill>
                <a:srgbClr val="C00000"/>
              </a:solidFill>
            </a:endParaRPr>
          </a:p>
        </p:txBody>
      </p:sp>
      <p:sp>
        <p:nvSpPr>
          <p:cNvPr id="4" name="Date Placeholder 3"/>
          <p:cNvSpPr>
            <a:spLocks noGrp="1"/>
          </p:cNvSpPr>
          <p:nvPr>
            <p:ph type="dt" sz="half" idx="10"/>
          </p:nvPr>
        </p:nvSpPr>
        <p:spPr/>
        <p:txBody>
          <a:bodyPr/>
          <a:lstStyle/>
          <a:p>
            <a:fld id="{A92ED497-89D5-45BB-A5CE-97445F82AB72}"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60000">
    <p:pull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a:solidFill>
                  <a:srgbClr val="00B050"/>
                </a:solidFill>
              </a:rPr>
              <a:t>Objective of the Firm</a:t>
            </a:r>
          </a:p>
        </p:txBody>
      </p:sp>
      <p:sp>
        <p:nvSpPr>
          <p:cNvPr id="3" name="Content Placeholder 2"/>
          <p:cNvSpPr>
            <a:spLocks noGrp="1"/>
          </p:cNvSpPr>
          <p:nvPr>
            <p:ph idx="1"/>
          </p:nvPr>
        </p:nvSpPr>
        <p:spPr>
          <a:xfrm>
            <a:off x="228600" y="1066800"/>
            <a:ext cx="8686800" cy="5486400"/>
          </a:xfrm>
        </p:spPr>
        <p:txBody>
          <a:bodyPr>
            <a:normAutofit fontScale="77500" lnSpcReduction="20000"/>
          </a:bodyPr>
          <a:lstStyle/>
          <a:p>
            <a:r>
              <a:rPr lang="en-US" dirty="0">
                <a:solidFill>
                  <a:srgbClr val="C00000"/>
                </a:solidFill>
              </a:rPr>
              <a:t>The objective of the firm plays vital role in the decision making of the firm itself.</a:t>
            </a:r>
          </a:p>
          <a:p>
            <a:r>
              <a:rPr lang="en-US" dirty="0">
                <a:solidFill>
                  <a:srgbClr val="260FB1"/>
                </a:solidFill>
              </a:rPr>
              <a:t>The neoclassical economists assigned the profit </a:t>
            </a:r>
            <a:r>
              <a:rPr lang="en-US" dirty="0" err="1">
                <a:solidFill>
                  <a:srgbClr val="260FB1"/>
                </a:solidFill>
              </a:rPr>
              <a:t>maximising</a:t>
            </a:r>
            <a:r>
              <a:rPr lang="en-US" dirty="0">
                <a:solidFill>
                  <a:srgbClr val="260FB1"/>
                </a:solidFill>
              </a:rPr>
              <a:t> goal to the firm. This obliquely means it wants to minimize costs.</a:t>
            </a:r>
          </a:p>
          <a:p>
            <a:r>
              <a:rPr lang="en-US" dirty="0">
                <a:solidFill>
                  <a:srgbClr val="C00000"/>
                </a:solidFill>
              </a:rPr>
              <a:t>However, modern economists emphasize upon several goals of the firm.</a:t>
            </a:r>
          </a:p>
          <a:p>
            <a:r>
              <a:rPr lang="en-US" dirty="0">
                <a:solidFill>
                  <a:srgbClr val="260FB1"/>
                </a:solidFill>
              </a:rPr>
              <a:t>William J. </a:t>
            </a:r>
            <a:r>
              <a:rPr lang="en-US" dirty="0" err="1">
                <a:solidFill>
                  <a:srgbClr val="260FB1"/>
                </a:solidFill>
              </a:rPr>
              <a:t>Baumol</a:t>
            </a:r>
            <a:r>
              <a:rPr lang="en-US" dirty="0">
                <a:solidFill>
                  <a:srgbClr val="260FB1"/>
                </a:solidFill>
              </a:rPr>
              <a:t>: The principal objective of the modern firms is to </a:t>
            </a:r>
            <a:r>
              <a:rPr lang="en-US" dirty="0" err="1">
                <a:solidFill>
                  <a:srgbClr val="260FB1"/>
                </a:solidFill>
              </a:rPr>
              <a:t>maximise</a:t>
            </a:r>
            <a:r>
              <a:rPr lang="en-US" dirty="0">
                <a:solidFill>
                  <a:srgbClr val="260FB1"/>
                </a:solidFill>
              </a:rPr>
              <a:t> sales rather than profit.</a:t>
            </a:r>
          </a:p>
          <a:p>
            <a:r>
              <a:rPr lang="en-US" dirty="0">
                <a:solidFill>
                  <a:srgbClr val="C00000"/>
                </a:solidFill>
              </a:rPr>
              <a:t>Besides, there are many other goals of the modern firms. Some firms work for charity and some others eye upon earning and boosting reputation and hence the profit </a:t>
            </a:r>
            <a:r>
              <a:rPr lang="en-US" dirty="0" err="1">
                <a:solidFill>
                  <a:srgbClr val="C00000"/>
                </a:solidFill>
              </a:rPr>
              <a:t>maximising</a:t>
            </a:r>
            <a:r>
              <a:rPr lang="en-US" dirty="0">
                <a:solidFill>
                  <a:srgbClr val="C00000"/>
                </a:solidFill>
              </a:rPr>
              <a:t> goal is sometimes vitiated/violated.</a:t>
            </a:r>
          </a:p>
          <a:p>
            <a:r>
              <a:rPr lang="en-US" dirty="0">
                <a:solidFill>
                  <a:srgbClr val="260FB1"/>
                </a:solidFill>
              </a:rPr>
              <a:t>Henceforth we shall go by the standard assumption of the economic theory that profit </a:t>
            </a:r>
            <a:r>
              <a:rPr lang="en-US" dirty="0" err="1">
                <a:solidFill>
                  <a:srgbClr val="260FB1"/>
                </a:solidFill>
              </a:rPr>
              <a:t>maximisation</a:t>
            </a:r>
            <a:r>
              <a:rPr lang="en-US" dirty="0">
                <a:solidFill>
                  <a:srgbClr val="260FB1"/>
                </a:solidFill>
              </a:rPr>
              <a:t> and cost minimization are the sole objectives of the firm</a:t>
            </a:r>
            <a:r>
              <a:rPr lang="en-US" dirty="0" smtClean="0">
                <a:solidFill>
                  <a:srgbClr val="260FB1"/>
                </a:solidFill>
              </a:rPr>
              <a:t>.</a:t>
            </a:r>
          </a:p>
          <a:p>
            <a:r>
              <a:rPr lang="en-US" dirty="0" smtClean="0">
                <a:solidFill>
                  <a:srgbClr val="260FB1"/>
                </a:solidFill>
              </a:rPr>
              <a:t>----</a:t>
            </a:r>
            <a:endParaRPr lang="en-US" dirty="0">
              <a:solidFill>
                <a:srgbClr val="260FB1"/>
              </a:solidFill>
            </a:endParaRPr>
          </a:p>
        </p:txBody>
      </p:sp>
      <p:sp>
        <p:nvSpPr>
          <p:cNvPr id="4" name="Date Placeholder 3"/>
          <p:cNvSpPr>
            <a:spLocks noGrp="1"/>
          </p:cNvSpPr>
          <p:nvPr>
            <p:ph type="dt" sz="half" idx="10"/>
          </p:nvPr>
        </p:nvSpPr>
        <p:spPr/>
        <p:txBody>
          <a:bodyPr/>
          <a:lstStyle/>
          <a:p>
            <a:fld id="{F03F3165-9CFE-4105-B137-D37D9D7C275E}"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7300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a:solidFill>
                  <a:srgbClr val="00B050"/>
                </a:solidFill>
              </a:rPr>
              <a:t>Objective of the Firm</a:t>
            </a:r>
          </a:p>
        </p:txBody>
      </p:sp>
      <p:sp>
        <p:nvSpPr>
          <p:cNvPr id="3" name="Content Placeholder 2"/>
          <p:cNvSpPr>
            <a:spLocks noGrp="1"/>
          </p:cNvSpPr>
          <p:nvPr>
            <p:ph idx="1"/>
          </p:nvPr>
        </p:nvSpPr>
        <p:spPr>
          <a:xfrm>
            <a:off x="228600" y="1066800"/>
            <a:ext cx="8686800" cy="5486400"/>
          </a:xfrm>
        </p:spPr>
        <p:txBody>
          <a:bodyPr>
            <a:normAutofit fontScale="77500" lnSpcReduction="20000"/>
          </a:bodyPr>
          <a:lstStyle/>
          <a:p>
            <a:pPr>
              <a:buNone/>
            </a:pPr>
            <a:r>
              <a:rPr lang="en-US" dirty="0" smtClean="0">
                <a:solidFill>
                  <a:srgbClr val="C00000"/>
                </a:solidFill>
              </a:rPr>
              <a:t>	The </a:t>
            </a:r>
            <a:r>
              <a:rPr lang="en-US" dirty="0">
                <a:solidFill>
                  <a:srgbClr val="C00000"/>
                </a:solidFill>
              </a:rPr>
              <a:t>objective of the firm plays vital role in the decision making of the firm itself.</a:t>
            </a:r>
          </a:p>
          <a:p>
            <a:pPr>
              <a:buNone/>
            </a:pPr>
            <a:r>
              <a:rPr lang="en-US" dirty="0" smtClean="0">
                <a:solidFill>
                  <a:srgbClr val="260FB1"/>
                </a:solidFill>
              </a:rPr>
              <a:t>	The </a:t>
            </a:r>
            <a:r>
              <a:rPr lang="en-US" dirty="0">
                <a:solidFill>
                  <a:srgbClr val="260FB1"/>
                </a:solidFill>
              </a:rPr>
              <a:t>neoclassical economists assigned the profit </a:t>
            </a:r>
            <a:r>
              <a:rPr lang="en-US" dirty="0" err="1">
                <a:solidFill>
                  <a:srgbClr val="260FB1"/>
                </a:solidFill>
              </a:rPr>
              <a:t>maximising</a:t>
            </a:r>
            <a:r>
              <a:rPr lang="en-US" dirty="0">
                <a:solidFill>
                  <a:srgbClr val="260FB1"/>
                </a:solidFill>
              </a:rPr>
              <a:t> goal to the firm. This obliquely means it wants to minimize costs.</a:t>
            </a:r>
          </a:p>
          <a:p>
            <a:pPr>
              <a:buNone/>
            </a:pPr>
            <a:r>
              <a:rPr lang="en-US" dirty="0" smtClean="0">
                <a:solidFill>
                  <a:srgbClr val="C00000"/>
                </a:solidFill>
              </a:rPr>
              <a:t>	However</a:t>
            </a:r>
            <a:r>
              <a:rPr lang="en-US" dirty="0">
                <a:solidFill>
                  <a:srgbClr val="C00000"/>
                </a:solidFill>
              </a:rPr>
              <a:t>, modern economists emphasize upon several goals of the firm.</a:t>
            </a:r>
          </a:p>
          <a:p>
            <a:pPr>
              <a:buNone/>
            </a:pPr>
            <a:r>
              <a:rPr lang="en-US" dirty="0" smtClean="0">
                <a:solidFill>
                  <a:srgbClr val="260FB1"/>
                </a:solidFill>
              </a:rPr>
              <a:t>	William </a:t>
            </a:r>
            <a:r>
              <a:rPr lang="en-US" dirty="0">
                <a:solidFill>
                  <a:srgbClr val="260FB1"/>
                </a:solidFill>
              </a:rPr>
              <a:t>J. </a:t>
            </a:r>
            <a:r>
              <a:rPr lang="en-US" dirty="0" err="1">
                <a:solidFill>
                  <a:srgbClr val="260FB1"/>
                </a:solidFill>
              </a:rPr>
              <a:t>Baumol</a:t>
            </a:r>
            <a:r>
              <a:rPr lang="en-US" dirty="0">
                <a:solidFill>
                  <a:srgbClr val="260FB1"/>
                </a:solidFill>
              </a:rPr>
              <a:t>: The principal objective of the modern firms is to </a:t>
            </a:r>
            <a:r>
              <a:rPr lang="en-US" dirty="0" err="1">
                <a:solidFill>
                  <a:srgbClr val="260FB1"/>
                </a:solidFill>
              </a:rPr>
              <a:t>maximise</a:t>
            </a:r>
            <a:r>
              <a:rPr lang="en-US" dirty="0">
                <a:solidFill>
                  <a:srgbClr val="260FB1"/>
                </a:solidFill>
              </a:rPr>
              <a:t> sales rather than profit.</a:t>
            </a:r>
          </a:p>
          <a:p>
            <a:pPr>
              <a:buNone/>
            </a:pPr>
            <a:r>
              <a:rPr lang="en-US" dirty="0" smtClean="0">
                <a:solidFill>
                  <a:srgbClr val="C00000"/>
                </a:solidFill>
              </a:rPr>
              <a:t>	Besides</a:t>
            </a:r>
            <a:r>
              <a:rPr lang="en-US" dirty="0">
                <a:solidFill>
                  <a:srgbClr val="C00000"/>
                </a:solidFill>
              </a:rPr>
              <a:t>, there are many other goals of the modern firms. Some firms work for charity and some others eye upon earning and boosting reputation and hence the profit </a:t>
            </a:r>
            <a:r>
              <a:rPr lang="en-US" dirty="0" err="1">
                <a:solidFill>
                  <a:srgbClr val="C00000"/>
                </a:solidFill>
              </a:rPr>
              <a:t>maximising</a:t>
            </a:r>
            <a:r>
              <a:rPr lang="en-US" dirty="0">
                <a:solidFill>
                  <a:srgbClr val="C00000"/>
                </a:solidFill>
              </a:rPr>
              <a:t> goal is sometimes vitiated/violated.</a:t>
            </a:r>
          </a:p>
          <a:p>
            <a:pPr>
              <a:buNone/>
            </a:pPr>
            <a:r>
              <a:rPr lang="en-US" dirty="0" smtClean="0">
                <a:solidFill>
                  <a:srgbClr val="260FB1"/>
                </a:solidFill>
              </a:rPr>
              <a:t>	Henceforth </a:t>
            </a:r>
            <a:r>
              <a:rPr lang="en-US" dirty="0">
                <a:solidFill>
                  <a:srgbClr val="260FB1"/>
                </a:solidFill>
              </a:rPr>
              <a:t>we shall go by the standard assumption of the economic theory that profit </a:t>
            </a:r>
            <a:r>
              <a:rPr lang="en-US" dirty="0" err="1">
                <a:solidFill>
                  <a:srgbClr val="260FB1"/>
                </a:solidFill>
              </a:rPr>
              <a:t>maximisation</a:t>
            </a:r>
            <a:r>
              <a:rPr lang="en-US" dirty="0">
                <a:solidFill>
                  <a:srgbClr val="260FB1"/>
                </a:solidFill>
              </a:rPr>
              <a:t> and cost minimization are the sole objectives of the firm</a:t>
            </a:r>
            <a:r>
              <a:rPr lang="en-US" dirty="0" smtClean="0">
                <a:solidFill>
                  <a:srgbClr val="260FB1"/>
                </a:solidFill>
              </a:rPr>
              <a:t>.</a:t>
            </a:r>
          </a:p>
          <a:p>
            <a:pPr>
              <a:buNone/>
            </a:pPr>
            <a:r>
              <a:rPr lang="en-US" dirty="0" smtClean="0">
                <a:solidFill>
                  <a:srgbClr val="260FB1"/>
                </a:solidFill>
              </a:rPr>
              <a:t>	----</a:t>
            </a:r>
            <a:endParaRPr lang="en-US" dirty="0">
              <a:solidFill>
                <a:srgbClr val="260FB1"/>
              </a:solidFill>
            </a:endParaRPr>
          </a:p>
        </p:txBody>
      </p:sp>
      <p:sp>
        <p:nvSpPr>
          <p:cNvPr id="4" name="Date Placeholder 3"/>
          <p:cNvSpPr>
            <a:spLocks noGrp="1"/>
          </p:cNvSpPr>
          <p:nvPr>
            <p:ph type="dt" sz="half" idx="10"/>
          </p:nvPr>
        </p:nvSpPr>
        <p:spPr/>
        <p:txBody>
          <a:bodyPr/>
          <a:lstStyle/>
          <a:p>
            <a:fld id="{27F898B0-FBDD-45F2-AEEF-48B2DBC9C61A}"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73000">
    <p:pull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a:solidFill>
                  <a:srgbClr val="C00000"/>
                </a:solidFill>
              </a:rPr>
              <a:t>Concept of Profit</a:t>
            </a:r>
          </a:p>
        </p:txBody>
      </p:sp>
      <p:sp>
        <p:nvSpPr>
          <p:cNvPr id="3" name="Content Placeholder 2"/>
          <p:cNvSpPr>
            <a:spLocks noGrp="1"/>
          </p:cNvSpPr>
          <p:nvPr>
            <p:ph idx="1"/>
          </p:nvPr>
        </p:nvSpPr>
        <p:spPr>
          <a:xfrm>
            <a:off x="228600" y="914400"/>
            <a:ext cx="8686800" cy="5715000"/>
          </a:xfrm>
        </p:spPr>
        <p:txBody>
          <a:bodyPr>
            <a:normAutofit fontScale="70000" lnSpcReduction="20000"/>
          </a:bodyPr>
          <a:lstStyle/>
          <a:p>
            <a:r>
              <a:rPr lang="en-US" dirty="0">
                <a:solidFill>
                  <a:srgbClr val="FF0000"/>
                </a:solidFill>
              </a:rPr>
              <a:t>What is a firm’s profit?</a:t>
            </a:r>
          </a:p>
          <a:p>
            <a:r>
              <a:rPr lang="en-US" dirty="0">
                <a:solidFill>
                  <a:srgbClr val="260FB1"/>
                </a:solidFill>
              </a:rPr>
              <a:t>Profit by a firm is the difference between the amount it gets by selling its output and the amount it pays to buy inputs.</a:t>
            </a:r>
          </a:p>
          <a:p>
            <a:r>
              <a:rPr lang="en-US" dirty="0">
                <a:solidFill>
                  <a:srgbClr val="00B050"/>
                </a:solidFill>
              </a:rPr>
              <a:t>The amount that the firm gets by selling its output is called the ‘total revenue’. It is calculated by multiplying the quantity of output produced (q) by the price per unit of output (p</a:t>
            </a:r>
            <a:r>
              <a:rPr lang="en-US" dirty="0" smtClean="0">
                <a:solidFill>
                  <a:srgbClr val="00B050"/>
                </a:solidFill>
              </a:rPr>
              <a:t>).</a:t>
            </a:r>
          </a:p>
          <a:p>
            <a:r>
              <a:rPr lang="en-US" dirty="0"/>
              <a:t>	</a:t>
            </a:r>
            <a:r>
              <a:rPr lang="en-US" sz="4600" dirty="0">
                <a:solidFill>
                  <a:srgbClr val="C00000"/>
                </a:solidFill>
              </a:rPr>
              <a:t>Thus, Total </a:t>
            </a:r>
            <a:r>
              <a:rPr lang="en-US" sz="4600" dirty="0" smtClean="0">
                <a:solidFill>
                  <a:srgbClr val="C00000"/>
                </a:solidFill>
              </a:rPr>
              <a:t>Revenue (TR) </a:t>
            </a:r>
            <a:r>
              <a:rPr lang="en-US" sz="4600" dirty="0">
                <a:solidFill>
                  <a:srgbClr val="C00000"/>
                </a:solidFill>
              </a:rPr>
              <a:t>= p×q</a:t>
            </a:r>
          </a:p>
          <a:p>
            <a:r>
              <a:rPr lang="en-US" dirty="0"/>
              <a:t>	</a:t>
            </a:r>
            <a:r>
              <a:rPr lang="en-US" dirty="0">
                <a:solidFill>
                  <a:schemeClr val="accent5">
                    <a:lumMod val="50000"/>
                  </a:schemeClr>
                </a:solidFill>
              </a:rPr>
              <a:t>Here we assume that the price is same for every unit of output sold. This happens so if we assume that the market is perfectly competitive. The actual markets, however, are not perfectly competitive. In such case the above formula does not fit.</a:t>
            </a:r>
          </a:p>
          <a:p>
            <a:r>
              <a:rPr lang="en-US" dirty="0"/>
              <a:t>	</a:t>
            </a:r>
            <a:r>
              <a:rPr lang="en-US" dirty="0">
                <a:solidFill>
                  <a:srgbClr val="00B050"/>
                </a:solidFill>
              </a:rPr>
              <a:t>The total revenue curve drawn is a straight line emanating from origin where q is represented along X-axis and TR is represented along the Y-axis. (See figure 1)</a:t>
            </a:r>
          </a:p>
          <a:p>
            <a:r>
              <a:rPr lang="en-US" dirty="0"/>
              <a:t>	</a:t>
            </a:r>
            <a:r>
              <a:rPr lang="en-US" dirty="0">
                <a:solidFill>
                  <a:srgbClr val="260FB1"/>
                </a:solidFill>
              </a:rPr>
              <a:t>Given the price, therefore, TR depends upon the output produced. Thus, TR is a function of output. Mathematically it </a:t>
            </a:r>
            <a:r>
              <a:rPr lang="en-US" dirty="0" smtClean="0">
                <a:solidFill>
                  <a:srgbClr val="260FB1"/>
                </a:solidFill>
              </a:rPr>
              <a:t>is expressed in terms of the functional form </a:t>
            </a:r>
            <a:r>
              <a:rPr lang="en-US" dirty="0">
                <a:solidFill>
                  <a:srgbClr val="260FB1"/>
                </a:solidFill>
              </a:rPr>
              <a:t>as        				</a:t>
            </a:r>
          </a:p>
          <a:p>
            <a:pPr>
              <a:buNone/>
            </a:pPr>
            <a:r>
              <a:rPr lang="en-US" dirty="0">
                <a:solidFill>
                  <a:srgbClr val="260FB1"/>
                </a:solidFill>
              </a:rPr>
              <a:t>	                     </a:t>
            </a:r>
            <a:r>
              <a:rPr lang="en-US" sz="4600" dirty="0">
                <a:solidFill>
                  <a:srgbClr val="C00000"/>
                </a:solidFill>
              </a:rPr>
              <a:t>TR = f(q)</a:t>
            </a:r>
            <a:r>
              <a:rPr lang="en-US" dirty="0">
                <a:solidFill>
                  <a:srgbClr val="C00000"/>
                </a:solidFill>
              </a:rPr>
              <a:t> </a:t>
            </a:r>
          </a:p>
          <a:p>
            <a:r>
              <a:rPr lang="en-US" dirty="0"/>
              <a:t>	</a:t>
            </a:r>
            <a:r>
              <a:rPr lang="en-US" dirty="0">
                <a:solidFill>
                  <a:srgbClr val="00B050"/>
                </a:solidFill>
              </a:rPr>
              <a:t>TR is an increasing function of output.</a:t>
            </a:r>
          </a:p>
        </p:txBody>
      </p:sp>
      <p:sp>
        <p:nvSpPr>
          <p:cNvPr id="4" name="Date Placeholder 3"/>
          <p:cNvSpPr>
            <a:spLocks noGrp="1"/>
          </p:cNvSpPr>
          <p:nvPr>
            <p:ph type="dt" sz="half" idx="10"/>
          </p:nvPr>
        </p:nvSpPr>
        <p:spPr/>
        <p:txBody>
          <a:bodyPr/>
          <a:lstStyle/>
          <a:p>
            <a:fld id="{D1BAA7BC-B524-40D6-A40D-C8794F338309}"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Tree>
  </p:cSld>
  <p:clrMapOvr>
    <a:masterClrMapping/>
  </p:clrMapOvr>
  <p:transition advClick="0" advTm="8000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9"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5" dur="10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9"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2" dur="10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9"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p:cTn id="27"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9" dur="10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1" presetClass="entr" presetSubtype="0" fill="hold"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770" decel="100000"/>
                                        <p:tgtEl>
                                          <p:spTgt spid="3">
                                            <p:txEl>
                                              <p:pRg st="3" end="3"/>
                                            </p:txEl>
                                          </p:spTgt>
                                        </p:tgtEl>
                                      </p:cBhvr>
                                    </p:animEffect>
                                    <p:animScale>
                                      <p:cBhvr>
                                        <p:cTn id="35" dur="770" decel="100000"/>
                                        <p:tgtEl>
                                          <p:spTgt spid="3">
                                            <p:txEl>
                                              <p:pRg st="3" end="3"/>
                                            </p:txEl>
                                          </p:spTgt>
                                        </p:tgtEl>
                                      </p:cBhvr>
                                      <p:from x="10000" y="10000"/>
                                      <p:to x="200000" y="450000"/>
                                    </p:animScale>
                                    <p:animScale>
                                      <p:cBhvr>
                                        <p:cTn id="36" dur="1230" accel="100000" fill="hold">
                                          <p:stCondLst>
                                            <p:cond delay="770"/>
                                          </p:stCondLst>
                                        </p:cTn>
                                        <p:tgtEl>
                                          <p:spTgt spid="3">
                                            <p:txEl>
                                              <p:pRg st="3" end="3"/>
                                            </p:txEl>
                                          </p:spTgt>
                                        </p:tgtEl>
                                      </p:cBhvr>
                                      <p:from x="200000" y="450000"/>
                                      <p:to x="100000" y="100000"/>
                                    </p:animScale>
                                    <p:set>
                                      <p:cBhvr>
                                        <p:cTn id="37" dur="770" fill="hold"/>
                                        <p:tgtEl>
                                          <p:spTgt spid="3">
                                            <p:txEl>
                                              <p:pRg st="3" end="3"/>
                                            </p:txEl>
                                          </p:spTgt>
                                        </p:tgtEl>
                                        <p:attrNameLst>
                                          <p:attrName>ppt_x</p:attrName>
                                        </p:attrNameLst>
                                      </p:cBhvr>
                                      <p:to>
                                        <p:strVal val="(0.5)"/>
                                      </p:to>
                                    </p:set>
                                    <p:anim from="(0.5)" to="(#ppt_x)" calcmode="lin" valueType="num">
                                      <p:cBhvr>
                                        <p:cTn id="38" dur="1230" accel="100000" fill="hold">
                                          <p:stCondLst>
                                            <p:cond delay="770"/>
                                          </p:stCondLst>
                                        </p:cTn>
                                        <p:tgtEl>
                                          <p:spTgt spid="3">
                                            <p:txEl>
                                              <p:pRg st="3" end="3"/>
                                            </p:txEl>
                                          </p:spTgt>
                                        </p:tgtEl>
                                        <p:attrNameLst>
                                          <p:attrName>ppt_x</p:attrName>
                                        </p:attrNameLst>
                                      </p:cBhvr>
                                    </p:anim>
                                    <p:set>
                                      <p:cBhvr>
                                        <p:cTn id="39" dur="770" fill="hold"/>
                                        <p:tgtEl>
                                          <p:spTgt spid="3">
                                            <p:txEl>
                                              <p:pRg st="3" end="3"/>
                                            </p:txEl>
                                          </p:spTgt>
                                        </p:tgtEl>
                                        <p:attrNameLst>
                                          <p:attrName>ppt_y</p:attrName>
                                        </p:attrNameLst>
                                      </p:cBhvr>
                                      <p:to>
                                        <p:strVal val="(#ppt_y+0.4)"/>
                                      </p:to>
                                    </p:set>
                                    <p:anim from="(#ppt_y+0.4)" to="(#ppt_y)" calcmode="lin" valueType="num">
                                      <p:cBhvr>
                                        <p:cTn id="40" dur="1230" accel="100000" fill="hold">
                                          <p:stCondLst>
                                            <p:cond delay="770"/>
                                          </p:stCondLst>
                                        </p:cTn>
                                        <p:tgtEl>
                                          <p:spTgt spid="3">
                                            <p:txEl>
                                              <p:pRg st="3" end="3"/>
                                            </p:txEl>
                                          </p:spTgt>
                                        </p:tgtEl>
                                        <p:attrNameLst>
                                          <p:attrName>ppt_y</p:attrName>
                                        </p:attrNameLst>
                                      </p:cBhvr>
                                    </p:anim>
                                  </p:childTnLst>
                                </p:cTn>
                              </p:par>
                            </p:childTnLst>
                          </p:cTn>
                        </p:par>
                      </p:childTnLst>
                    </p:cTn>
                  </p:par>
                  <p:par>
                    <p:cTn id="41" fill="hold">
                      <p:stCondLst>
                        <p:cond delay="indefinite"/>
                      </p:stCondLst>
                      <p:childTnLst>
                        <p:par>
                          <p:cTn id="42" fill="hold">
                            <p:stCondLst>
                              <p:cond delay="0"/>
                            </p:stCondLst>
                            <p:childTnLst>
                              <p:par>
                                <p:cTn id="43" presetID="29" presetClass="entr" presetSubtype="0" fill="hold" nodeType="click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anim calcmode="lin" valueType="num">
                                      <p:cBhvr>
                                        <p:cTn id="45"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46"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7" dur="1000"/>
                                        <p:tgtEl>
                                          <p:spTgt spid="3">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9" presetClass="entr" presetSubtype="0" fill="hold" nodeType="clickEffect">
                                  <p:stCondLst>
                                    <p:cond delay="0"/>
                                  </p:stCondLst>
                                  <p:childTnLst>
                                    <p:set>
                                      <p:cBhvr>
                                        <p:cTn id="51" dur="1" fill="hold">
                                          <p:stCondLst>
                                            <p:cond delay="0"/>
                                          </p:stCondLst>
                                        </p:cTn>
                                        <p:tgtEl>
                                          <p:spTgt spid="3">
                                            <p:txEl>
                                              <p:pRg st="5" end="5"/>
                                            </p:txEl>
                                          </p:spTgt>
                                        </p:tgtEl>
                                        <p:attrNameLst>
                                          <p:attrName>style.visibility</p:attrName>
                                        </p:attrNameLst>
                                      </p:cBhvr>
                                      <p:to>
                                        <p:strVal val="visible"/>
                                      </p:to>
                                    </p:set>
                                    <p:anim calcmode="lin" valueType="num">
                                      <p:cBhvr>
                                        <p:cTn id="52"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53"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54" dur="1000"/>
                                        <p:tgtEl>
                                          <p:spTgt spid="3">
                                            <p:txEl>
                                              <p:pRg st="5" end="5"/>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29" presetClass="entr" presetSubtype="0" fill="hold" nodeType="clickEffect">
                                  <p:stCondLst>
                                    <p:cond delay="0"/>
                                  </p:stCondLst>
                                  <p:childTnLst>
                                    <p:set>
                                      <p:cBhvr>
                                        <p:cTn id="58" dur="1" fill="hold">
                                          <p:stCondLst>
                                            <p:cond delay="0"/>
                                          </p:stCondLst>
                                        </p:cTn>
                                        <p:tgtEl>
                                          <p:spTgt spid="3">
                                            <p:txEl>
                                              <p:pRg st="6" end="6"/>
                                            </p:txEl>
                                          </p:spTgt>
                                        </p:tgtEl>
                                        <p:attrNameLst>
                                          <p:attrName>style.visibility</p:attrName>
                                        </p:attrNameLst>
                                      </p:cBhvr>
                                      <p:to>
                                        <p:strVal val="visible"/>
                                      </p:to>
                                    </p:set>
                                    <p:anim calcmode="lin" valueType="num">
                                      <p:cBhvr>
                                        <p:cTn id="59" dur="10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60" dur="1000" fill="hold"/>
                                        <p:tgtEl>
                                          <p:spTgt spid="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61" dur="1000"/>
                                        <p:tgtEl>
                                          <p:spTgt spid="3">
                                            <p:txEl>
                                              <p:pRg st="6" end="6"/>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51" presetClass="entr" presetSubtype="0" fill="hold" nodeType="clickEffect">
                                  <p:stCondLst>
                                    <p:cond delay="0"/>
                                  </p:stCondLst>
                                  <p:childTnLst>
                                    <p:set>
                                      <p:cBhvr>
                                        <p:cTn id="65" dur="1" fill="hold">
                                          <p:stCondLst>
                                            <p:cond delay="0"/>
                                          </p:stCondLst>
                                        </p:cTn>
                                        <p:tgtEl>
                                          <p:spTgt spid="3">
                                            <p:txEl>
                                              <p:pRg st="7" end="7"/>
                                            </p:txEl>
                                          </p:spTgt>
                                        </p:tgtEl>
                                        <p:attrNameLst>
                                          <p:attrName>style.visibility</p:attrName>
                                        </p:attrNameLst>
                                      </p:cBhvr>
                                      <p:to>
                                        <p:strVal val="visible"/>
                                      </p:to>
                                    </p:set>
                                    <p:animEffect transition="in" filter="fade">
                                      <p:cBhvr>
                                        <p:cTn id="66" dur="770" decel="100000"/>
                                        <p:tgtEl>
                                          <p:spTgt spid="3">
                                            <p:txEl>
                                              <p:pRg st="7" end="7"/>
                                            </p:txEl>
                                          </p:spTgt>
                                        </p:tgtEl>
                                      </p:cBhvr>
                                    </p:animEffect>
                                    <p:animScale>
                                      <p:cBhvr>
                                        <p:cTn id="67" dur="770" decel="100000"/>
                                        <p:tgtEl>
                                          <p:spTgt spid="3">
                                            <p:txEl>
                                              <p:pRg st="7" end="7"/>
                                            </p:txEl>
                                          </p:spTgt>
                                        </p:tgtEl>
                                      </p:cBhvr>
                                      <p:from x="10000" y="10000"/>
                                      <p:to x="200000" y="450000"/>
                                    </p:animScale>
                                    <p:animScale>
                                      <p:cBhvr>
                                        <p:cTn id="68" dur="1230" accel="100000" fill="hold">
                                          <p:stCondLst>
                                            <p:cond delay="770"/>
                                          </p:stCondLst>
                                        </p:cTn>
                                        <p:tgtEl>
                                          <p:spTgt spid="3">
                                            <p:txEl>
                                              <p:pRg st="7" end="7"/>
                                            </p:txEl>
                                          </p:spTgt>
                                        </p:tgtEl>
                                      </p:cBhvr>
                                      <p:from x="200000" y="450000"/>
                                      <p:to x="100000" y="100000"/>
                                    </p:animScale>
                                    <p:set>
                                      <p:cBhvr>
                                        <p:cTn id="69" dur="770" fill="hold"/>
                                        <p:tgtEl>
                                          <p:spTgt spid="3">
                                            <p:txEl>
                                              <p:pRg st="7" end="7"/>
                                            </p:txEl>
                                          </p:spTgt>
                                        </p:tgtEl>
                                        <p:attrNameLst>
                                          <p:attrName>ppt_x</p:attrName>
                                        </p:attrNameLst>
                                      </p:cBhvr>
                                      <p:to>
                                        <p:strVal val="(0.5)"/>
                                      </p:to>
                                    </p:set>
                                    <p:anim from="(0.5)" to="(#ppt_x)" calcmode="lin" valueType="num">
                                      <p:cBhvr>
                                        <p:cTn id="70" dur="1230" accel="100000" fill="hold">
                                          <p:stCondLst>
                                            <p:cond delay="770"/>
                                          </p:stCondLst>
                                        </p:cTn>
                                        <p:tgtEl>
                                          <p:spTgt spid="3">
                                            <p:txEl>
                                              <p:pRg st="7" end="7"/>
                                            </p:txEl>
                                          </p:spTgt>
                                        </p:tgtEl>
                                        <p:attrNameLst>
                                          <p:attrName>ppt_x</p:attrName>
                                        </p:attrNameLst>
                                      </p:cBhvr>
                                    </p:anim>
                                    <p:set>
                                      <p:cBhvr>
                                        <p:cTn id="71" dur="770" fill="hold"/>
                                        <p:tgtEl>
                                          <p:spTgt spid="3">
                                            <p:txEl>
                                              <p:pRg st="7" end="7"/>
                                            </p:txEl>
                                          </p:spTgt>
                                        </p:tgtEl>
                                        <p:attrNameLst>
                                          <p:attrName>ppt_y</p:attrName>
                                        </p:attrNameLst>
                                      </p:cBhvr>
                                      <p:to>
                                        <p:strVal val="(#ppt_y+0.4)"/>
                                      </p:to>
                                    </p:set>
                                    <p:anim from="(#ppt_y+0.4)" to="(#ppt_y)" calcmode="lin" valueType="num">
                                      <p:cBhvr>
                                        <p:cTn id="72" dur="1230" accel="100000" fill="hold">
                                          <p:stCondLst>
                                            <p:cond delay="770"/>
                                          </p:stCondLst>
                                        </p:cTn>
                                        <p:tgtEl>
                                          <p:spTgt spid="3">
                                            <p:txEl>
                                              <p:pRg st="7" end="7"/>
                                            </p:txEl>
                                          </p:spTgt>
                                        </p:tgtEl>
                                        <p:attrNameLst>
                                          <p:attrName>ppt_y</p:attrName>
                                        </p:attrNameLst>
                                      </p:cBhvr>
                                    </p:anim>
                                  </p:childTnLst>
                                </p:cTn>
                              </p:par>
                            </p:childTnLst>
                          </p:cTn>
                        </p:par>
                      </p:childTnLst>
                    </p:cTn>
                  </p:par>
                  <p:par>
                    <p:cTn id="73" fill="hold">
                      <p:stCondLst>
                        <p:cond delay="indefinite"/>
                      </p:stCondLst>
                      <p:childTnLst>
                        <p:par>
                          <p:cTn id="74" fill="hold">
                            <p:stCondLst>
                              <p:cond delay="0"/>
                            </p:stCondLst>
                            <p:childTnLst>
                              <p:par>
                                <p:cTn id="75" presetID="29" presetClass="entr" presetSubtype="0" fill="hold" nodeType="clickEffect">
                                  <p:stCondLst>
                                    <p:cond delay="0"/>
                                  </p:stCondLst>
                                  <p:childTnLst>
                                    <p:set>
                                      <p:cBhvr>
                                        <p:cTn id="76" dur="1" fill="hold">
                                          <p:stCondLst>
                                            <p:cond delay="0"/>
                                          </p:stCondLst>
                                        </p:cTn>
                                        <p:tgtEl>
                                          <p:spTgt spid="3">
                                            <p:txEl>
                                              <p:pRg st="8" end="8"/>
                                            </p:txEl>
                                          </p:spTgt>
                                        </p:tgtEl>
                                        <p:attrNameLst>
                                          <p:attrName>style.visibility</p:attrName>
                                        </p:attrNameLst>
                                      </p:cBhvr>
                                      <p:to>
                                        <p:strVal val="visible"/>
                                      </p:to>
                                    </p:set>
                                    <p:anim calcmode="lin" valueType="num">
                                      <p:cBhvr>
                                        <p:cTn id="77" dur="1000" fill="hold"/>
                                        <p:tgtEl>
                                          <p:spTgt spid="3">
                                            <p:txEl>
                                              <p:pRg st="8" end="8"/>
                                            </p:txEl>
                                          </p:spTgt>
                                        </p:tgtEl>
                                        <p:attrNameLst>
                                          <p:attrName>ppt_x</p:attrName>
                                        </p:attrNameLst>
                                      </p:cBhvr>
                                      <p:tavLst>
                                        <p:tav tm="0">
                                          <p:val>
                                            <p:strVal val="#ppt_x-.2"/>
                                          </p:val>
                                        </p:tav>
                                        <p:tav tm="100000">
                                          <p:val>
                                            <p:strVal val="#ppt_x"/>
                                          </p:val>
                                        </p:tav>
                                      </p:tavLst>
                                    </p:anim>
                                    <p:anim calcmode="lin" valueType="num">
                                      <p:cBhvr>
                                        <p:cTn id="78" dur="1000" fill="hold"/>
                                        <p:tgtEl>
                                          <p:spTgt spid="3">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79"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a:solidFill>
                  <a:srgbClr val="C00000"/>
                </a:solidFill>
              </a:rPr>
              <a:t>Concept of Profit</a:t>
            </a:r>
          </a:p>
        </p:txBody>
      </p:sp>
      <p:sp>
        <p:nvSpPr>
          <p:cNvPr id="3" name="Content Placeholder 2"/>
          <p:cNvSpPr>
            <a:spLocks noGrp="1"/>
          </p:cNvSpPr>
          <p:nvPr>
            <p:ph idx="1"/>
          </p:nvPr>
        </p:nvSpPr>
        <p:spPr>
          <a:xfrm>
            <a:off x="228600" y="914400"/>
            <a:ext cx="8686800" cy="5715000"/>
          </a:xfrm>
        </p:spPr>
        <p:txBody>
          <a:bodyPr>
            <a:normAutofit fontScale="70000" lnSpcReduction="20000"/>
          </a:bodyPr>
          <a:lstStyle/>
          <a:p>
            <a:r>
              <a:rPr lang="en-US" dirty="0">
                <a:solidFill>
                  <a:srgbClr val="FF0000"/>
                </a:solidFill>
              </a:rPr>
              <a:t>What is a firm’s profit?</a:t>
            </a:r>
          </a:p>
          <a:p>
            <a:r>
              <a:rPr lang="en-US" dirty="0">
                <a:solidFill>
                  <a:srgbClr val="260FB1"/>
                </a:solidFill>
              </a:rPr>
              <a:t>Profit by a firm is the difference between the amount it gets by selling its output and the amount it pays to buy inputs.</a:t>
            </a:r>
          </a:p>
          <a:p>
            <a:r>
              <a:rPr lang="en-US" dirty="0">
                <a:solidFill>
                  <a:srgbClr val="00B050"/>
                </a:solidFill>
              </a:rPr>
              <a:t>The amount that the firm gets by selling its output is called the ‘total revenue’. It is calculated by multiplying the quantity of output produced (q) by the price per unit of output (p</a:t>
            </a:r>
            <a:r>
              <a:rPr lang="en-US" dirty="0" smtClean="0">
                <a:solidFill>
                  <a:srgbClr val="00B050"/>
                </a:solidFill>
              </a:rPr>
              <a:t>).</a:t>
            </a:r>
          </a:p>
          <a:p>
            <a:r>
              <a:rPr lang="en-US" dirty="0"/>
              <a:t>	</a:t>
            </a:r>
            <a:r>
              <a:rPr lang="en-US" sz="4600" dirty="0">
                <a:solidFill>
                  <a:srgbClr val="C00000"/>
                </a:solidFill>
              </a:rPr>
              <a:t>Thus, Total </a:t>
            </a:r>
            <a:r>
              <a:rPr lang="en-US" sz="4600" dirty="0" smtClean="0">
                <a:solidFill>
                  <a:srgbClr val="C00000"/>
                </a:solidFill>
              </a:rPr>
              <a:t>Revenue (TR) </a:t>
            </a:r>
            <a:r>
              <a:rPr lang="en-US" sz="4600" dirty="0">
                <a:solidFill>
                  <a:srgbClr val="C00000"/>
                </a:solidFill>
              </a:rPr>
              <a:t>= p×q</a:t>
            </a:r>
          </a:p>
          <a:p>
            <a:r>
              <a:rPr lang="en-US" dirty="0"/>
              <a:t>	</a:t>
            </a:r>
            <a:r>
              <a:rPr lang="en-US" dirty="0">
                <a:solidFill>
                  <a:schemeClr val="accent5">
                    <a:lumMod val="50000"/>
                  </a:schemeClr>
                </a:solidFill>
              </a:rPr>
              <a:t>Here we assume that the price is same for every unit of output sold. This happens so if we assume that the market is perfectly competitive. The actual markets, however, are not perfectly competitive. In such case the above formula does not fit.</a:t>
            </a:r>
          </a:p>
          <a:p>
            <a:r>
              <a:rPr lang="en-US" dirty="0"/>
              <a:t>	</a:t>
            </a:r>
            <a:r>
              <a:rPr lang="en-US" dirty="0">
                <a:solidFill>
                  <a:srgbClr val="00B050"/>
                </a:solidFill>
              </a:rPr>
              <a:t>The total revenue curve drawn is a straight line emanating from origin where q is represented along X-axis and TR is represented along the Y-axis. (See figure 1)</a:t>
            </a:r>
          </a:p>
          <a:p>
            <a:r>
              <a:rPr lang="en-US" dirty="0"/>
              <a:t>	</a:t>
            </a:r>
            <a:r>
              <a:rPr lang="en-US" dirty="0">
                <a:solidFill>
                  <a:srgbClr val="260FB1"/>
                </a:solidFill>
              </a:rPr>
              <a:t>Given the price, therefore, TR depends upon the output produced. Thus, TR is a function of output. Mathematically it can be expressed as        				</a:t>
            </a:r>
          </a:p>
          <a:p>
            <a:pPr>
              <a:buNone/>
            </a:pPr>
            <a:r>
              <a:rPr lang="en-US" dirty="0">
                <a:solidFill>
                  <a:srgbClr val="260FB1"/>
                </a:solidFill>
              </a:rPr>
              <a:t>	                     </a:t>
            </a:r>
            <a:r>
              <a:rPr lang="en-US" sz="4600" dirty="0">
                <a:solidFill>
                  <a:srgbClr val="C00000"/>
                </a:solidFill>
              </a:rPr>
              <a:t>TR = f(q)</a:t>
            </a:r>
            <a:r>
              <a:rPr lang="en-US" dirty="0">
                <a:solidFill>
                  <a:srgbClr val="C00000"/>
                </a:solidFill>
              </a:rPr>
              <a:t> </a:t>
            </a:r>
          </a:p>
          <a:p>
            <a:r>
              <a:rPr lang="en-US" dirty="0"/>
              <a:t>	</a:t>
            </a:r>
            <a:r>
              <a:rPr lang="en-US" dirty="0">
                <a:solidFill>
                  <a:srgbClr val="00B050"/>
                </a:solidFill>
              </a:rPr>
              <a:t>TR is an increasing function of output.</a:t>
            </a:r>
          </a:p>
        </p:txBody>
      </p:sp>
      <p:sp>
        <p:nvSpPr>
          <p:cNvPr id="4" name="Date Placeholder 3"/>
          <p:cNvSpPr>
            <a:spLocks noGrp="1"/>
          </p:cNvSpPr>
          <p:nvPr>
            <p:ph type="dt" sz="half" idx="10"/>
          </p:nvPr>
        </p:nvSpPr>
        <p:spPr/>
        <p:txBody>
          <a:bodyPr/>
          <a:lstStyle/>
          <a:p>
            <a:fld id="{BB91D426-40C8-40B0-BA8E-71872D829CE8}"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60000">
    <p:pull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839200" cy="6400800"/>
          </a:xfrm>
        </p:spPr>
        <p:txBody>
          <a:bodyPr>
            <a:normAutofit fontScale="92500" lnSpcReduction="20000"/>
          </a:bodyPr>
          <a:lstStyle/>
          <a:p>
            <a:r>
              <a:rPr lang="en-US" dirty="0">
                <a:solidFill>
                  <a:srgbClr val="260FB1"/>
                </a:solidFill>
              </a:rPr>
              <a:t>The amount paid by the firm to buy inputs, such as, land, </a:t>
            </a:r>
            <a:r>
              <a:rPr lang="en-US" dirty="0" err="1">
                <a:solidFill>
                  <a:srgbClr val="260FB1"/>
                </a:solidFill>
              </a:rPr>
              <a:t>labour</a:t>
            </a:r>
            <a:r>
              <a:rPr lang="en-US" dirty="0">
                <a:solidFill>
                  <a:srgbClr val="260FB1"/>
                </a:solidFill>
              </a:rPr>
              <a:t>, capital, entrepreneur is called the total cost of the firm. Total cost is found by adding up the payments towards factor inputs. Total Cost of production (C) increases with the level of output (q). Thus, it is an increasing function of output. In mathematical notation,</a:t>
            </a:r>
          </a:p>
          <a:p>
            <a:pPr>
              <a:buNone/>
            </a:pPr>
            <a:r>
              <a:rPr lang="en-US" dirty="0"/>
              <a:t>			</a:t>
            </a:r>
            <a:r>
              <a:rPr lang="en-US" dirty="0">
                <a:solidFill>
                  <a:srgbClr val="C00000"/>
                </a:solidFill>
              </a:rPr>
              <a:t>C = f(q)</a:t>
            </a:r>
          </a:p>
          <a:p>
            <a:pPr>
              <a:buNone/>
            </a:pPr>
            <a:r>
              <a:rPr lang="en-US" dirty="0"/>
              <a:t>	</a:t>
            </a:r>
            <a:r>
              <a:rPr lang="en-US" dirty="0">
                <a:solidFill>
                  <a:srgbClr val="00B050"/>
                </a:solidFill>
              </a:rPr>
              <a:t>Total cost curve of a producing firm is inverse-S shaped and is increasing having an y-intercept. The cost that the producing firm must incur even if it does not produce temporarily constitutes the y-intercept of the cost function.</a:t>
            </a:r>
          </a:p>
          <a:p>
            <a:pPr>
              <a:buNone/>
            </a:pPr>
            <a:r>
              <a:rPr lang="en-US" dirty="0"/>
              <a:t>	</a:t>
            </a:r>
            <a:r>
              <a:rPr lang="en-US" i="1" dirty="0">
                <a:solidFill>
                  <a:srgbClr val="260FB1"/>
                </a:solidFill>
              </a:rPr>
              <a:t>It must be kept in mind that a firm produces in the short run and the short run total cost assumes this shape. Long run is a planning period in the sense that the firm plans regarding the size of the plant to be employed. Once the size of the plant is determined the firm works with that plant.</a:t>
            </a:r>
          </a:p>
        </p:txBody>
      </p:sp>
      <p:sp>
        <p:nvSpPr>
          <p:cNvPr id="4" name="Date Placeholder 3"/>
          <p:cNvSpPr>
            <a:spLocks noGrp="1"/>
          </p:cNvSpPr>
          <p:nvPr>
            <p:ph type="dt" sz="half" idx="10"/>
          </p:nvPr>
        </p:nvSpPr>
        <p:spPr/>
        <p:txBody>
          <a:bodyPr/>
          <a:lstStyle/>
          <a:p>
            <a:fld id="{AF38C4CD-C1E2-4334-9EBA-EF37CA44A313}"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Tree>
  </p:cSld>
  <p:clrMapOvr>
    <a:masterClrMapping/>
  </p:clrMapOvr>
  <p:transition advClick="0" advTm="70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iterate type="lt">
                                    <p:tmPct val="0"/>
                                  </p:iterate>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8" presetClass="entr" presetSubtype="16" fill="hold" nodeType="afterEffect">
                                  <p:stCondLst>
                                    <p:cond delay="0"/>
                                  </p:stCondLst>
                                  <p:iterate type="lt">
                                    <p:tmPct val="0"/>
                                  </p:iterate>
                                  <p:childTnLst>
                                    <p:set>
                                      <p:cBhvr>
                                        <p:cTn id="26" dur="1" fill="hold">
                                          <p:stCondLst>
                                            <p:cond delay="0"/>
                                          </p:stCondLst>
                                        </p:cTn>
                                        <p:tgtEl>
                                          <p:spTgt spid="3">
                                            <p:txEl>
                                              <p:pRg st="1" end="1"/>
                                            </p:txEl>
                                          </p:spTgt>
                                        </p:tgtEl>
                                        <p:attrNameLst>
                                          <p:attrName>style.visibility</p:attrName>
                                        </p:attrNameLst>
                                      </p:cBhvr>
                                      <p:to>
                                        <p:strVal val="visible"/>
                                      </p:to>
                                    </p:set>
                                    <p:animEffect transition="in" filter="diamond(in)">
                                      <p:cBhvr>
                                        <p:cTn id="27" dur="2000"/>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
                                            <p:txEl>
                                              <p:pRg st="0" end="0"/>
                                            </p:txEl>
                                          </p:spTgt>
                                        </p:tgtEl>
                                        <p:attrNameLst>
                                          <p:attrName>style.visibility</p:attrName>
                                        </p:attrNameLst>
                                      </p:cBhvr>
                                      <p:to>
                                        <p:strVal val="visible"/>
                                      </p:to>
                                    </p:set>
                                    <p:animEffect transition="in" filter="checkerboard(across)">
                                      <p:cBhvr>
                                        <p:cTn id="32" dur="500"/>
                                        <p:tgtEl>
                                          <p:spTgt spid="3">
                                            <p:txEl>
                                              <p:pRg st="0" end="0"/>
                                            </p:txEl>
                                          </p:spTgt>
                                        </p:tgtEl>
                                      </p:cBhvr>
                                    </p:animEffect>
                                  </p:childTnLst>
                                </p:cTn>
                              </p:par>
                              <p:par>
                                <p:cTn id="33" presetID="5" presetClass="entr" presetSubtype="10" fill="hold" nodeType="withEffect">
                                  <p:stCondLst>
                                    <p:cond delay="0"/>
                                  </p:stCondLst>
                                  <p:iterate type="lt">
                                    <p:tmPct val="0"/>
                                  </p:iterate>
                                  <p:childTnLst>
                                    <p:set>
                                      <p:cBhvr>
                                        <p:cTn id="34" dur="1" fill="hold">
                                          <p:stCondLst>
                                            <p:cond delay="0"/>
                                          </p:stCondLst>
                                        </p:cTn>
                                        <p:tgtEl>
                                          <p:spTgt spid="3">
                                            <p:txEl>
                                              <p:pRg st="1" end="1"/>
                                            </p:txEl>
                                          </p:spTgt>
                                        </p:tgtEl>
                                        <p:attrNameLst>
                                          <p:attrName>style.visibility</p:attrName>
                                        </p:attrNameLst>
                                      </p:cBhvr>
                                      <p:to>
                                        <p:strVal val="visible"/>
                                      </p:to>
                                    </p:set>
                                    <p:animEffect transition="in" filter="checkerboard(across)">
                                      <p:cBhvr>
                                        <p:cTn id="35" dur="500"/>
                                        <p:tgtEl>
                                          <p:spTgt spid="3">
                                            <p:txEl>
                                              <p:pRg st="1" end="1"/>
                                            </p:txEl>
                                          </p:spTgt>
                                        </p:tgtEl>
                                      </p:cBhvr>
                                    </p:animEffect>
                                  </p:childTnLst>
                                </p:cTn>
                              </p:par>
                              <p:par>
                                <p:cTn id="36" presetID="5" presetClass="entr" presetSubtype="10" fill="hold" nodeType="withEffect">
                                  <p:stCondLst>
                                    <p:cond delay="0"/>
                                  </p:stCondLst>
                                  <p:childTnLst>
                                    <p:set>
                                      <p:cBhvr>
                                        <p:cTn id="37" dur="1" fill="hold">
                                          <p:stCondLst>
                                            <p:cond delay="0"/>
                                          </p:stCondLst>
                                        </p:cTn>
                                        <p:tgtEl>
                                          <p:spTgt spid="3">
                                            <p:txEl>
                                              <p:pRg st="2" end="2"/>
                                            </p:txEl>
                                          </p:spTgt>
                                        </p:tgtEl>
                                        <p:attrNameLst>
                                          <p:attrName>style.visibility</p:attrName>
                                        </p:attrNameLst>
                                      </p:cBhvr>
                                      <p:to>
                                        <p:strVal val="visible"/>
                                      </p:to>
                                    </p:set>
                                    <p:animEffect transition="in" filter="checkerboard(across)">
                                      <p:cBhvr>
                                        <p:cTn id="38" dur="500"/>
                                        <p:tgtEl>
                                          <p:spTgt spid="3">
                                            <p:txEl>
                                              <p:pRg st="2" end="2"/>
                                            </p:txEl>
                                          </p:spTgt>
                                        </p:tgtEl>
                                      </p:cBhvr>
                                    </p:animEffect>
                                  </p:childTnLst>
                                </p:cTn>
                              </p:par>
                              <p:par>
                                <p:cTn id="39" presetID="5" presetClass="entr" presetSubtype="10" fill="hold" nodeType="withEffect">
                                  <p:stCondLst>
                                    <p:cond delay="0"/>
                                  </p:stCondLst>
                                  <p:childTnLst>
                                    <p:set>
                                      <p:cBhvr>
                                        <p:cTn id="40" dur="1" fill="hold">
                                          <p:stCondLst>
                                            <p:cond delay="0"/>
                                          </p:stCondLst>
                                        </p:cTn>
                                        <p:tgtEl>
                                          <p:spTgt spid="3">
                                            <p:txEl>
                                              <p:pRg st="3" end="3"/>
                                            </p:txEl>
                                          </p:spTgt>
                                        </p:tgtEl>
                                        <p:attrNameLst>
                                          <p:attrName>style.visibility</p:attrName>
                                        </p:attrNameLst>
                                      </p:cBhvr>
                                      <p:to>
                                        <p:strVal val="visible"/>
                                      </p:to>
                                    </p:set>
                                    <p:animEffect transition="in" filter="checkerboard(across)">
                                      <p:cBhvr>
                                        <p:cTn id="41"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629400"/>
          </a:xfrm>
        </p:spPr>
        <p:txBody>
          <a:bodyPr/>
          <a:lstStyle/>
          <a:p>
            <a:pPr>
              <a:buNone/>
            </a:pPr>
            <a:endParaRPr lang="en-US" dirty="0"/>
          </a:p>
          <a:p>
            <a:pPr>
              <a:buNone/>
            </a:pPr>
            <a:endParaRPr lang="en-US" dirty="0"/>
          </a:p>
          <a:p>
            <a:pPr>
              <a:buNone/>
            </a:pPr>
            <a:endParaRPr lang="en-US" dirty="0"/>
          </a:p>
          <a:p>
            <a:pPr>
              <a:buNone/>
            </a:pPr>
            <a:endParaRPr lang="en-US" dirty="0"/>
          </a:p>
          <a:p>
            <a:pPr>
              <a:buNone/>
            </a:pPr>
            <a:endParaRPr lang="en-US" dirty="0"/>
          </a:p>
        </p:txBody>
      </p:sp>
      <p:cxnSp>
        <p:nvCxnSpPr>
          <p:cNvPr id="5" name="Straight Connector 4"/>
          <p:cNvCxnSpPr/>
          <p:nvPr/>
        </p:nvCxnSpPr>
        <p:spPr>
          <a:xfrm rot="5400000">
            <a:off x="-2096691" y="3467497"/>
            <a:ext cx="6326188" cy="794"/>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flipV="1">
            <a:off x="1066800" y="6553200"/>
            <a:ext cx="6400800" cy="762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0" name="Curved Connector 59"/>
          <p:cNvCxnSpPr/>
          <p:nvPr/>
        </p:nvCxnSpPr>
        <p:spPr>
          <a:xfrm rot="5400000">
            <a:off x="800100" y="495300"/>
            <a:ext cx="5791200" cy="5257800"/>
          </a:xfrm>
          <a:prstGeom prst="curvedConnector3">
            <a:avLst>
              <a:gd name="adj1" fmla="val 50000"/>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09600" y="6488668"/>
            <a:ext cx="609600" cy="369332"/>
          </a:xfrm>
          <a:prstGeom prst="rect">
            <a:avLst/>
          </a:prstGeom>
          <a:noFill/>
        </p:spPr>
        <p:txBody>
          <a:bodyPr wrap="square" rtlCol="0">
            <a:spAutoFit/>
          </a:bodyPr>
          <a:lstStyle/>
          <a:p>
            <a:r>
              <a:rPr lang="en-US" dirty="0">
                <a:solidFill>
                  <a:srgbClr val="FF0000"/>
                </a:solidFill>
              </a:rPr>
              <a:t>O</a:t>
            </a:r>
          </a:p>
        </p:txBody>
      </p:sp>
      <p:sp>
        <p:nvSpPr>
          <p:cNvPr id="17" name="TextBox 16"/>
          <p:cNvSpPr txBox="1"/>
          <p:nvPr/>
        </p:nvSpPr>
        <p:spPr>
          <a:xfrm>
            <a:off x="7543800" y="6488668"/>
            <a:ext cx="609600" cy="369332"/>
          </a:xfrm>
          <a:prstGeom prst="rect">
            <a:avLst/>
          </a:prstGeom>
          <a:noFill/>
        </p:spPr>
        <p:txBody>
          <a:bodyPr wrap="square" rtlCol="0">
            <a:spAutoFit/>
          </a:bodyPr>
          <a:lstStyle/>
          <a:p>
            <a:r>
              <a:rPr lang="en-US" dirty="0">
                <a:solidFill>
                  <a:srgbClr val="FF0000"/>
                </a:solidFill>
              </a:rPr>
              <a:t>q</a:t>
            </a:r>
          </a:p>
        </p:txBody>
      </p:sp>
      <p:sp>
        <p:nvSpPr>
          <p:cNvPr id="18" name="TextBox 17"/>
          <p:cNvSpPr txBox="1"/>
          <p:nvPr/>
        </p:nvSpPr>
        <p:spPr>
          <a:xfrm>
            <a:off x="304800" y="228600"/>
            <a:ext cx="685800" cy="646331"/>
          </a:xfrm>
          <a:prstGeom prst="rect">
            <a:avLst/>
          </a:prstGeom>
          <a:noFill/>
        </p:spPr>
        <p:txBody>
          <a:bodyPr wrap="square" rtlCol="0">
            <a:spAutoFit/>
          </a:bodyPr>
          <a:lstStyle/>
          <a:p>
            <a:r>
              <a:rPr lang="en-US" dirty="0">
                <a:solidFill>
                  <a:srgbClr val="FF0000"/>
                </a:solidFill>
              </a:rPr>
              <a:t>TR</a:t>
            </a:r>
          </a:p>
          <a:p>
            <a:r>
              <a:rPr lang="en-US" dirty="0">
                <a:solidFill>
                  <a:srgbClr val="FF0000"/>
                </a:solidFill>
              </a:rPr>
              <a:t>TC</a:t>
            </a:r>
          </a:p>
        </p:txBody>
      </p:sp>
      <p:sp>
        <p:nvSpPr>
          <p:cNvPr id="20" name="TextBox 19"/>
          <p:cNvSpPr txBox="1"/>
          <p:nvPr/>
        </p:nvSpPr>
        <p:spPr>
          <a:xfrm>
            <a:off x="5562600" y="0"/>
            <a:ext cx="685800" cy="369332"/>
          </a:xfrm>
          <a:prstGeom prst="rect">
            <a:avLst/>
          </a:prstGeom>
          <a:noFill/>
        </p:spPr>
        <p:txBody>
          <a:bodyPr wrap="square" rtlCol="0">
            <a:spAutoFit/>
          </a:bodyPr>
          <a:lstStyle/>
          <a:p>
            <a:r>
              <a:rPr lang="en-US" dirty="0">
                <a:solidFill>
                  <a:srgbClr val="FF0000"/>
                </a:solidFill>
              </a:rPr>
              <a:t>TC</a:t>
            </a:r>
          </a:p>
        </p:txBody>
      </p:sp>
      <p:cxnSp>
        <p:nvCxnSpPr>
          <p:cNvPr id="36" name="Straight Connector 35"/>
          <p:cNvCxnSpPr/>
          <p:nvPr/>
        </p:nvCxnSpPr>
        <p:spPr>
          <a:xfrm rot="5400000" flipH="1" flipV="1">
            <a:off x="800100" y="571500"/>
            <a:ext cx="6248400" cy="5715000"/>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6858000" y="0"/>
            <a:ext cx="685800" cy="369332"/>
          </a:xfrm>
          <a:prstGeom prst="rect">
            <a:avLst/>
          </a:prstGeom>
          <a:noFill/>
        </p:spPr>
        <p:txBody>
          <a:bodyPr wrap="square" rtlCol="0">
            <a:spAutoFit/>
          </a:bodyPr>
          <a:lstStyle/>
          <a:p>
            <a:r>
              <a:rPr lang="en-US" dirty="0">
                <a:solidFill>
                  <a:srgbClr val="FF0000"/>
                </a:solidFill>
              </a:rPr>
              <a:t>TR</a:t>
            </a:r>
          </a:p>
        </p:txBody>
      </p:sp>
      <p:cxnSp>
        <p:nvCxnSpPr>
          <p:cNvPr id="43" name="Straight Arrow Connector 42"/>
          <p:cNvCxnSpPr/>
          <p:nvPr/>
        </p:nvCxnSpPr>
        <p:spPr>
          <a:xfrm rot="5400000">
            <a:off x="5182394" y="2132806"/>
            <a:ext cx="457200" cy="1588"/>
          </a:xfrm>
          <a:prstGeom prst="straightConnector1">
            <a:avLst/>
          </a:prstGeom>
          <a:ln w="28575">
            <a:solidFill>
              <a:srgbClr val="260FB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16200000" flipH="1">
            <a:off x="3086100" y="4152900"/>
            <a:ext cx="4724400" cy="76200"/>
          </a:xfrm>
          <a:prstGeom prst="line">
            <a:avLst/>
          </a:prstGeom>
          <a:ln w="76200">
            <a:prstDash val="dashDot"/>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334000" y="6488668"/>
            <a:ext cx="533400" cy="369332"/>
          </a:xfrm>
          <a:prstGeom prst="rect">
            <a:avLst/>
          </a:prstGeom>
          <a:noFill/>
        </p:spPr>
        <p:txBody>
          <a:bodyPr wrap="square" rtlCol="0">
            <a:spAutoFit/>
          </a:bodyPr>
          <a:lstStyle/>
          <a:p>
            <a:r>
              <a:rPr lang="en-US" dirty="0">
                <a:solidFill>
                  <a:srgbClr val="FF0000"/>
                </a:solidFill>
              </a:rPr>
              <a:t>q1</a:t>
            </a:r>
          </a:p>
        </p:txBody>
      </p:sp>
      <p:cxnSp>
        <p:nvCxnSpPr>
          <p:cNvPr id="48" name="Straight Arrow Connector 47"/>
          <p:cNvCxnSpPr/>
          <p:nvPr/>
        </p:nvCxnSpPr>
        <p:spPr>
          <a:xfrm rot="10800000">
            <a:off x="5486400" y="1981200"/>
            <a:ext cx="1219200" cy="990600"/>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6781800" y="2819400"/>
            <a:ext cx="2362200" cy="1569660"/>
          </a:xfrm>
          <a:prstGeom prst="rect">
            <a:avLst/>
          </a:prstGeom>
          <a:noFill/>
        </p:spPr>
        <p:txBody>
          <a:bodyPr wrap="square" rtlCol="0">
            <a:spAutoFit/>
          </a:bodyPr>
          <a:lstStyle/>
          <a:p>
            <a:r>
              <a:rPr lang="en-US" sz="2400" b="1" i="1" dirty="0">
                <a:solidFill>
                  <a:srgbClr val="FF0000"/>
                </a:solidFill>
              </a:rPr>
              <a:t>Profit is the vertical distance between TR and TC.</a:t>
            </a:r>
          </a:p>
        </p:txBody>
      </p:sp>
      <p:sp>
        <p:nvSpPr>
          <p:cNvPr id="54" name="Left Brace 53"/>
          <p:cNvSpPr/>
          <p:nvPr/>
        </p:nvSpPr>
        <p:spPr>
          <a:xfrm>
            <a:off x="609600" y="6019800"/>
            <a:ext cx="304800" cy="5334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0000"/>
              </a:solidFill>
            </a:endParaRPr>
          </a:p>
        </p:txBody>
      </p:sp>
      <p:cxnSp>
        <p:nvCxnSpPr>
          <p:cNvPr id="57" name="Straight Connector 56"/>
          <p:cNvCxnSpPr/>
          <p:nvPr/>
        </p:nvCxnSpPr>
        <p:spPr>
          <a:xfrm flipV="1">
            <a:off x="1066800" y="5943600"/>
            <a:ext cx="5867400" cy="76200"/>
          </a:xfrm>
          <a:prstGeom prst="line">
            <a:avLst/>
          </a:prstGeom>
          <a:ln w="28575">
            <a:prstDash val="lgDashDot"/>
          </a:ln>
        </p:spPr>
        <p:style>
          <a:lnRef idx="1">
            <a:schemeClr val="accent1"/>
          </a:lnRef>
          <a:fillRef idx="0">
            <a:schemeClr val="accent1"/>
          </a:fillRef>
          <a:effectRef idx="0">
            <a:schemeClr val="accent1"/>
          </a:effectRef>
          <a:fontRef idx="minor">
            <a:schemeClr val="tx1"/>
          </a:fontRef>
        </p:style>
      </p:cxnSp>
      <p:sp>
        <p:nvSpPr>
          <p:cNvPr id="19" name="Date Placeholder 18"/>
          <p:cNvSpPr>
            <a:spLocks noGrp="1"/>
          </p:cNvSpPr>
          <p:nvPr>
            <p:ph type="dt" sz="half" idx="10"/>
          </p:nvPr>
        </p:nvSpPr>
        <p:spPr/>
        <p:txBody>
          <a:bodyPr/>
          <a:lstStyle/>
          <a:p>
            <a:fld id="{98DB6C31-C6F1-4800-8E66-3518B97FD296}" type="datetime1">
              <a:rPr lang="en-US" smtClean="0"/>
              <a:pPr/>
              <a:t>5/20/2025</a:t>
            </a:fld>
            <a:endParaRPr lang="en-US"/>
          </a:p>
        </p:txBody>
      </p:sp>
      <p:sp>
        <p:nvSpPr>
          <p:cNvPr id="22" name="Footer Placeholder 21"/>
          <p:cNvSpPr>
            <a:spLocks noGrp="1"/>
          </p:cNvSpPr>
          <p:nvPr>
            <p:ph type="ftr" sz="quarter" idx="11"/>
          </p:nvPr>
        </p:nvSpPr>
        <p:spPr/>
        <p:txBody>
          <a:bodyPr/>
          <a:lstStyle/>
          <a:p>
            <a:r>
              <a:rPr lang="en-US" smtClean="0"/>
              <a:t>EE Economics Educator </a:t>
            </a:r>
            <a:endParaRPr lang="en-US"/>
          </a:p>
        </p:txBody>
      </p:sp>
      <p:cxnSp>
        <p:nvCxnSpPr>
          <p:cNvPr id="23" name="Straight Arrow Connector 22"/>
          <p:cNvCxnSpPr>
            <a:endCxn id="46" idx="0"/>
          </p:cNvCxnSpPr>
          <p:nvPr/>
        </p:nvCxnSpPr>
        <p:spPr>
          <a:xfrm rot="10800000" flipV="1">
            <a:off x="5600700" y="5705484"/>
            <a:ext cx="1690698" cy="783184"/>
          </a:xfrm>
          <a:prstGeom prst="straightConnector1">
            <a:avLst/>
          </a:prstGeom>
          <a:ln w="762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12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Scale>
                                      <p:cBhvr>
                                        <p:cTn id="7" dur="3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3000" decel="50000" fill="hold">
                                          <p:stCondLst>
                                            <p:cond delay="0"/>
                                          </p:stCondLst>
                                        </p:cTn>
                                        <p:tgtEl>
                                          <p:spTgt spid="9"/>
                                        </p:tgtEl>
                                        <p:attrNameLst>
                                          <p:attrName>ppt_x</p:attrName>
                                          <p:attrName>ppt_y</p:attrName>
                                        </p:attrNameLst>
                                      </p:cBhvr>
                                    </p:animMotion>
                                    <p:animEffect transition="in" filter="fade">
                                      <p:cBhvr>
                                        <p:cTn id="9" dur="3000"/>
                                        <p:tgtEl>
                                          <p:spTgt spid="9"/>
                                        </p:tgtEl>
                                      </p:cBhvr>
                                    </p:animEffect>
                                  </p:childTnLst>
                                </p:cTn>
                              </p:par>
                            </p:childTnLst>
                          </p:cTn>
                        </p:par>
                        <p:par>
                          <p:cTn id="10" fill="hold">
                            <p:stCondLst>
                              <p:cond delay="3000"/>
                            </p:stCondLst>
                            <p:childTnLst>
                              <p:par>
                                <p:cTn id="11" presetID="7" presetClass="entr" presetSubtype="4"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3000" fill="hold"/>
                                        <p:tgtEl>
                                          <p:spTgt spid="5"/>
                                        </p:tgtEl>
                                        <p:attrNameLst>
                                          <p:attrName>ppt_x</p:attrName>
                                        </p:attrNameLst>
                                      </p:cBhvr>
                                      <p:tavLst>
                                        <p:tav tm="0">
                                          <p:val>
                                            <p:strVal val="#ppt_x"/>
                                          </p:val>
                                        </p:tav>
                                        <p:tav tm="100000">
                                          <p:val>
                                            <p:strVal val="#ppt_x"/>
                                          </p:val>
                                        </p:tav>
                                      </p:tavLst>
                                    </p:anim>
                                    <p:anim calcmode="lin" valueType="num">
                                      <p:cBhvr additive="base">
                                        <p:cTn id="14" dur="3000" fill="hold"/>
                                        <p:tgtEl>
                                          <p:spTgt spid="5"/>
                                        </p:tgtEl>
                                        <p:attrNameLst>
                                          <p:attrName>ppt_y</p:attrName>
                                        </p:attrNameLst>
                                      </p:cBhvr>
                                      <p:tavLst>
                                        <p:tav tm="0">
                                          <p:val>
                                            <p:strVal val="1+#ppt_h/2"/>
                                          </p:val>
                                        </p:tav>
                                        <p:tav tm="100000">
                                          <p:val>
                                            <p:strVal val="#ppt_y"/>
                                          </p:val>
                                        </p:tav>
                                      </p:tavLst>
                                    </p:anim>
                                  </p:childTnLst>
                                </p:cTn>
                              </p:par>
                            </p:childTnLst>
                          </p:cTn>
                        </p:par>
                        <p:par>
                          <p:cTn id="15" fill="hold">
                            <p:stCondLst>
                              <p:cond delay="6000"/>
                            </p:stCondLst>
                            <p:childTnLst>
                              <p:par>
                                <p:cTn id="16" presetID="29"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2000" fill="hold"/>
                                        <p:tgtEl>
                                          <p:spTgt spid="16"/>
                                        </p:tgtEl>
                                        <p:attrNameLst>
                                          <p:attrName>ppt_x</p:attrName>
                                        </p:attrNameLst>
                                      </p:cBhvr>
                                      <p:tavLst>
                                        <p:tav tm="0">
                                          <p:val>
                                            <p:strVal val="#ppt_x-.2"/>
                                          </p:val>
                                        </p:tav>
                                        <p:tav tm="100000">
                                          <p:val>
                                            <p:strVal val="#ppt_x"/>
                                          </p:val>
                                        </p:tav>
                                      </p:tavLst>
                                    </p:anim>
                                    <p:anim calcmode="lin" valueType="num">
                                      <p:cBhvr>
                                        <p:cTn id="19" dur="2000" fill="hold"/>
                                        <p:tgtEl>
                                          <p:spTgt spid="16"/>
                                        </p:tgtEl>
                                        <p:attrNameLst>
                                          <p:attrName>ppt_y</p:attrName>
                                        </p:attrNameLst>
                                      </p:cBhvr>
                                      <p:tavLst>
                                        <p:tav tm="0">
                                          <p:val>
                                            <p:strVal val="#ppt_y"/>
                                          </p:val>
                                        </p:tav>
                                        <p:tav tm="100000">
                                          <p:val>
                                            <p:strVal val="#ppt_y"/>
                                          </p:val>
                                        </p:tav>
                                      </p:tavLst>
                                    </p:anim>
                                    <p:animEffect transition="in" filter="wipe(right)" prLst="gradientSize: 0.1">
                                      <p:cBhvr>
                                        <p:cTn id="20" dur="2000"/>
                                        <p:tgtEl>
                                          <p:spTgt spid="16"/>
                                        </p:tgtEl>
                                      </p:cBhvr>
                                    </p:animEffect>
                                  </p:childTnLst>
                                </p:cTn>
                              </p:par>
                            </p:childTnLst>
                          </p:cTn>
                        </p:par>
                        <p:par>
                          <p:cTn id="21" fill="hold">
                            <p:stCondLst>
                              <p:cond delay="8000"/>
                            </p:stCondLst>
                            <p:childTnLst>
                              <p:par>
                                <p:cTn id="22" presetID="29" presetClass="entr" presetSubtype="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3000" fill="hold"/>
                                        <p:tgtEl>
                                          <p:spTgt spid="17"/>
                                        </p:tgtEl>
                                        <p:attrNameLst>
                                          <p:attrName>ppt_x</p:attrName>
                                        </p:attrNameLst>
                                      </p:cBhvr>
                                      <p:tavLst>
                                        <p:tav tm="0">
                                          <p:val>
                                            <p:strVal val="#ppt_x-.2"/>
                                          </p:val>
                                        </p:tav>
                                        <p:tav tm="100000">
                                          <p:val>
                                            <p:strVal val="#ppt_x"/>
                                          </p:val>
                                        </p:tav>
                                      </p:tavLst>
                                    </p:anim>
                                    <p:anim calcmode="lin" valueType="num">
                                      <p:cBhvr>
                                        <p:cTn id="25" dur="3000" fill="hold"/>
                                        <p:tgtEl>
                                          <p:spTgt spid="17"/>
                                        </p:tgtEl>
                                        <p:attrNameLst>
                                          <p:attrName>ppt_y</p:attrName>
                                        </p:attrNameLst>
                                      </p:cBhvr>
                                      <p:tavLst>
                                        <p:tav tm="0">
                                          <p:val>
                                            <p:strVal val="#ppt_y"/>
                                          </p:val>
                                        </p:tav>
                                        <p:tav tm="100000">
                                          <p:val>
                                            <p:strVal val="#ppt_y"/>
                                          </p:val>
                                        </p:tav>
                                      </p:tavLst>
                                    </p:anim>
                                    <p:animEffect transition="in" filter="wipe(right)" prLst="gradientSize: 0.1">
                                      <p:cBhvr>
                                        <p:cTn id="26" dur="3000"/>
                                        <p:tgtEl>
                                          <p:spTgt spid="17"/>
                                        </p:tgtEl>
                                      </p:cBhvr>
                                    </p:animEffect>
                                  </p:childTnLst>
                                </p:cTn>
                              </p:par>
                            </p:childTnLst>
                          </p:cTn>
                        </p:par>
                        <p:par>
                          <p:cTn id="27" fill="hold">
                            <p:stCondLst>
                              <p:cond delay="11000"/>
                            </p:stCondLst>
                            <p:childTnLst>
                              <p:par>
                                <p:cTn id="28" presetID="29"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3000" fill="hold"/>
                                        <p:tgtEl>
                                          <p:spTgt spid="18"/>
                                        </p:tgtEl>
                                        <p:attrNameLst>
                                          <p:attrName>ppt_x</p:attrName>
                                        </p:attrNameLst>
                                      </p:cBhvr>
                                      <p:tavLst>
                                        <p:tav tm="0">
                                          <p:val>
                                            <p:strVal val="#ppt_x-.2"/>
                                          </p:val>
                                        </p:tav>
                                        <p:tav tm="100000">
                                          <p:val>
                                            <p:strVal val="#ppt_x"/>
                                          </p:val>
                                        </p:tav>
                                      </p:tavLst>
                                    </p:anim>
                                    <p:anim calcmode="lin" valueType="num">
                                      <p:cBhvr>
                                        <p:cTn id="31" dur="3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32" dur="3000"/>
                                        <p:tgtEl>
                                          <p:spTgt spid="18"/>
                                        </p:tgtEl>
                                      </p:cBhvr>
                                    </p:animEffect>
                                  </p:childTnLst>
                                </p:cTn>
                              </p:par>
                            </p:childTnLst>
                          </p:cTn>
                        </p:par>
                        <p:par>
                          <p:cTn id="33" fill="hold">
                            <p:stCondLst>
                              <p:cond delay="14000"/>
                            </p:stCondLst>
                            <p:childTnLst>
                              <p:par>
                                <p:cTn id="34" presetID="5" presetClass="entr" presetSubtype="10" fill="hold" nodeType="afterEffect">
                                  <p:stCondLst>
                                    <p:cond delay="0"/>
                                  </p:stCondLst>
                                  <p:childTnLst>
                                    <p:set>
                                      <p:cBhvr>
                                        <p:cTn id="35" dur="1" fill="hold">
                                          <p:stCondLst>
                                            <p:cond delay="0"/>
                                          </p:stCondLst>
                                        </p:cTn>
                                        <p:tgtEl>
                                          <p:spTgt spid="57"/>
                                        </p:tgtEl>
                                        <p:attrNameLst>
                                          <p:attrName>style.visibility</p:attrName>
                                        </p:attrNameLst>
                                      </p:cBhvr>
                                      <p:to>
                                        <p:strVal val="visible"/>
                                      </p:to>
                                    </p:set>
                                    <p:animEffect transition="in" filter="checkerboard(across)">
                                      <p:cBhvr>
                                        <p:cTn id="36" dur="3000"/>
                                        <p:tgtEl>
                                          <p:spTgt spid="57"/>
                                        </p:tgtEl>
                                      </p:cBhvr>
                                    </p:animEffect>
                                  </p:childTnLst>
                                </p:cTn>
                              </p:par>
                            </p:childTnLst>
                          </p:cTn>
                        </p:par>
                        <p:par>
                          <p:cTn id="37" fill="hold">
                            <p:stCondLst>
                              <p:cond delay="17000"/>
                            </p:stCondLst>
                            <p:childTnLst>
                              <p:par>
                                <p:cTn id="38" presetID="51" presetClass="entr" presetSubtype="0" fill="hold" grpId="0"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1155" decel="100000"/>
                                        <p:tgtEl>
                                          <p:spTgt spid="54"/>
                                        </p:tgtEl>
                                      </p:cBhvr>
                                    </p:animEffect>
                                    <p:animScale>
                                      <p:cBhvr>
                                        <p:cTn id="41" dur="1155" decel="100000"/>
                                        <p:tgtEl>
                                          <p:spTgt spid="54"/>
                                        </p:tgtEl>
                                      </p:cBhvr>
                                      <p:from x="10000" y="10000"/>
                                      <p:to x="200000" y="450000"/>
                                    </p:animScale>
                                    <p:animScale>
                                      <p:cBhvr>
                                        <p:cTn id="42" dur="1845" accel="100000" fill="hold">
                                          <p:stCondLst>
                                            <p:cond delay="1155"/>
                                          </p:stCondLst>
                                        </p:cTn>
                                        <p:tgtEl>
                                          <p:spTgt spid="54"/>
                                        </p:tgtEl>
                                      </p:cBhvr>
                                      <p:from x="200000" y="450000"/>
                                      <p:to x="100000" y="100000"/>
                                    </p:animScale>
                                    <p:set>
                                      <p:cBhvr>
                                        <p:cTn id="43" dur="1155" fill="hold"/>
                                        <p:tgtEl>
                                          <p:spTgt spid="54"/>
                                        </p:tgtEl>
                                        <p:attrNameLst>
                                          <p:attrName>ppt_x</p:attrName>
                                        </p:attrNameLst>
                                      </p:cBhvr>
                                      <p:to>
                                        <p:strVal val="(0.5)"/>
                                      </p:to>
                                    </p:set>
                                    <p:anim from="(0.5)" to="(#ppt_x)" calcmode="lin" valueType="num">
                                      <p:cBhvr>
                                        <p:cTn id="44" dur="1845" accel="100000" fill="hold">
                                          <p:stCondLst>
                                            <p:cond delay="1155"/>
                                          </p:stCondLst>
                                        </p:cTn>
                                        <p:tgtEl>
                                          <p:spTgt spid="54"/>
                                        </p:tgtEl>
                                        <p:attrNameLst>
                                          <p:attrName>ppt_x</p:attrName>
                                        </p:attrNameLst>
                                      </p:cBhvr>
                                    </p:anim>
                                    <p:set>
                                      <p:cBhvr>
                                        <p:cTn id="45" dur="1155" fill="hold"/>
                                        <p:tgtEl>
                                          <p:spTgt spid="54"/>
                                        </p:tgtEl>
                                        <p:attrNameLst>
                                          <p:attrName>ppt_y</p:attrName>
                                        </p:attrNameLst>
                                      </p:cBhvr>
                                      <p:to>
                                        <p:strVal val="(#ppt_y+0.4)"/>
                                      </p:to>
                                    </p:set>
                                    <p:anim from="(#ppt_y+0.4)" to="(#ppt_y)" calcmode="lin" valueType="num">
                                      <p:cBhvr>
                                        <p:cTn id="46" dur="1845" accel="100000" fill="hold">
                                          <p:stCondLst>
                                            <p:cond delay="1155"/>
                                          </p:stCondLst>
                                        </p:cTn>
                                        <p:tgtEl>
                                          <p:spTgt spid="54"/>
                                        </p:tgtEl>
                                        <p:attrNameLst>
                                          <p:attrName>ppt_y</p:attrName>
                                        </p:attrNameLst>
                                      </p:cBhvr>
                                    </p:anim>
                                  </p:childTnLst>
                                </p:cTn>
                              </p:par>
                            </p:childTnLst>
                          </p:cTn>
                        </p:par>
                        <p:par>
                          <p:cTn id="47" fill="hold">
                            <p:stCondLst>
                              <p:cond delay="20000"/>
                            </p:stCondLst>
                            <p:childTnLst>
                              <p:par>
                                <p:cTn id="48" presetID="8" presetClass="entr" presetSubtype="32"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diamond(out)">
                                      <p:cBhvr>
                                        <p:cTn id="50" dur="3000"/>
                                        <p:tgtEl>
                                          <p:spTgt spid="60"/>
                                        </p:tgtEl>
                                      </p:cBhvr>
                                    </p:animEffect>
                                  </p:childTnLst>
                                </p:cTn>
                              </p:par>
                            </p:childTnLst>
                          </p:cTn>
                        </p:par>
                        <p:par>
                          <p:cTn id="51" fill="hold">
                            <p:stCondLst>
                              <p:cond delay="23000"/>
                            </p:stCondLst>
                            <p:childTnLst>
                              <p:par>
                                <p:cTn id="52" presetID="29" presetClass="entr" presetSubtype="0"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2000" fill="hold"/>
                                        <p:tgtEl>
                                          <p:spTgt spid="20"/>
                                        </p:tgtEl>
                                        <p:attrNameLst>
                                          <p:attrName>ppt_x</p:attrName>
                                        </p:attrNameLst>
                                      </p:cBhvr>
                                      <p:tavLst>
                                        <p:tav tm="0">
                                          <p:val>
                                            <p:strVal val="#ppt_x-.2"/>
                                          </p:val>
                                        </p:tav>
                                        <p:tav tm="100000">
                                          <p:val>
                                            <p:strVal val="#ppt_x"/>
                                          </p:val>
                                        </p:tav>
                                      </p:tavLst>
                                    </p:anim>
                                    <p:anim calcmode="lin" valueType="num">
                                      <p:cBhvr>
                                        <p:cTn id="55" dur="2000" fill="hold"/>
                                        <p:tgtEl>
                                          <p:spTgt spid="20"/>
                                        </p:tgtEl>
                                        <p:attrNameLst>
                                          <p:attrName>ppt_y</p:attrName>
                                        </p:attrNameLst>
                                      </p:cBhvr>
                                      <p:tavLst>
                                        <p:tav tm="0">
                                          <p:val>
                                            <p:strVal val="#ppt_y"/>
                                          </p:val>
                                        </p:tav>
                                        <p:tav tm="100000">
                                          <p:val>
                                            <p:strVal val="#ppt_y"/>
                                          </p:val>
                                        </p:tav>
                                      </p:tavLst>
                                    </p:anim>
                                    <p:animEffect transition="in" filter="wipe(right)" prLst="gradientSize: 0.1">
                                      <p:cBhvr>
                                        <p:cTn id="56" dur="2000"/>
                                        <p:tgtEl>
                                          <p:spTgt spid="20"/>
                                        </p:tgtEl>
                                      </p:cBhvr>
                                    </p:animEffect>
                                  </p:childTnLst>
                                </p:cTn>
                              </p:par>
                            </p:childTnLst>
                          </p:cTn>
                        </p:par>
                        <p:par>
                          <p:cTn id="57" fill="hold">
                            <p:stCondLst>
                              <p:cond delay="25000"/>
                            </p:stCondLst>
                            <p:childTnLst>
                              <p:par>
                                <p:cTn id="58" presetID="30" presetClass="entr" presetSubtype="0" fill="hold" nodeType="after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fade">
                                      <p:cBhvr>
                                        <p:cTn id="60" dur="2400" decel="100000"/>
                                        <p:tgtEl>
                                          <p:spTgt spid="36"/>
                                        </p:tgtEl>
                                      </p:cBhvr>
                                    </p:animEffect>
                                    <p:anim calcmode="lin" valueType="num">
                                      <p:cBhvr>
                                        <p:cTn id="61" dur="2400" decel="100000" fill="hold"/>
                                        <p:tgtEl>
                                          <p:spTgt spid="36"/>
                                        </p:tgtEl>
                                        <p:attrNameLst>
                                          <p:attrName>style.rotation</p:attrName>
                                        </p:attrNameLst>
                                      </p:cBhvr>
                                      <p:tavLst>
                                        <p:tav tm="0">
                                          <p:val>
                                            <p:fltVal val="-90"/>
                                          </p:val>
                                        </p:tav>
                                        <p:tav tm="100000">
                                          <p:val>
                                            <p:fltVal val="0"/>
                                          </p:val>
                                        </p:tav>
                                      </p:tavLst>
                                    </p:anim>
                                    <p:anim calcmode="lin" valueType="num">
                                      <p:cBhvr>
                                        <p:cTn id="62" dur="2400" decel="100000" fill="hold"/>
                                        <p:tgtEl>
                                          <p:spTgt spid="36"/>
                                        </p:tgtEl>
                                        <p:attrNameLst>
                                          <p:attrName>ppt_x</p:attrName>
                                        </p:attrNameLst>
                                      </p:cBhvr>
                                      <p:tavLst>
                                        <p:tav tm="0">
                                          <p:val>
                                            <p:strVal val="#ppt_x+0.4"/>
                                          </p:val>
                                        </p:tav>
                                        <p:tav tm="100000">
                                          <p:val>
                                            <p:strVal val="#ppt_x-0.05"/>
                                          </p:val>
                                        </p:tav>
                                      </p:tavLst>
                                    </p:anim>
                                    <p:anim calcmode="lin" valueType="num">
                                      <p:cBhvr>
                                        <p:cTn id="63" dur="2400" decel="100000" fill="hold"/>
                                        <p:tgtEl>
                                          <p:spTgt spid="36"/>
                                        </p:tgtEl>
                                        <p:attrNameLst>
                                          <p:attrName>ppt_y</p:attrName>
                                        </p:attrNameLst>
                                      </p:cBhvr>
                                      <p:tavLst>
                                        <p:tav tm="0">
                                          <p:val>
                                            <p:strVal val="#ppt_y-0.4"/>
                                          </p:val>
                                        </p:tav>
                                        <p:tav tm="100000">
                                          <p:val>
                                            <p:strVal val="#ppt_y+0.1"/>
                                          </p:val>
                                        </p:tav>
                                      </p:tavLst>
                                    </p:anim>
                                    <p:anim calcmode="lin" valueType="num">
                                      <p:cBhvr>
                                        <p:cTn id="64" dur="600" accel="100000" fill="hold">
                                          <p:stCondLst>
                                            <p:cond delay="2400"/>
                                          </p:stCondLst>
                                        </p:cTn>
                                        <p:tgtEl>
                                          <p:spTgt spid="36"/>
                                        </p:tgtEl>
                                        <p:attrNameLst>
                                          <p:attrName>ppt_x</p:attrName>
                                        </p:attrNameLst>
                                      </p:cBhvr>
                                      <p:tavLst>
                                        <p:tav tm="0">
                                          <p:val>
                                            <p:strVal val="#ppt_x-0.05"/>
                                          </p:val>
                                        </p:tav>
                                        <p:tav tm="100000">
                                          <p:val>
                                            <p:strVal val="#ppt_x"/>
                                          </p:val>
                                        </p:tav>
                                      </p:tavLst>
                                    </p:anim>
                                    <p:anim calcmode="lin" valueType="num">
                                      <p:cBhvr>
                                        <p:cTn id="65" dur="600" accel="100000" fill="hold">
                                          <p:stCondLst>
                                            <p:cond delay="2400"/>
                                          </p:stCondLst>
                                        </p:cTn>
                                        <p:tgtEl>
                                          <p:spTgt spid="36"/>
                                        </p:tgtEl>
                                        <p:attrNameLst>
                                          <p:attrName>ppt_y</p:attrName>
                                        </p:attrNameLst>
                                      </p:cBhvr>
                                      <p:tavLst>
                                        <p:tav tm="0">
                                          <p:val>
                                            <p:strVal val="#ppt_y+0.1"/>
                                          </p:val>
                                        </p:tav>
                                        <p:tav tm="100000">
                                          <p:val>
                                            <p:strVal val="#ppt_y"/>
                                          </p:val>
                                        </p:tav>
                                      </p:tavLst>
                                    </p:anim>
                                  </p:childTnLst>
                                </p:cTn>
                              </p:par>
                            </p:childTnLst>
                          </p:cTn>
                        </p:par>
                        <p:par>
                          <p:cTn id="66" fill="hold">
                            <p:stCondLst>
                              <p:cond delay="28000"/>
                            </p:stCondLst>
                            <p:childTnLst>
                              <p:par>
                                <p:cTn id="67" presetID="29" presetClass="entr" presetSubtype="0" fill="hold" grpId="0" nodeType="afterEffect">
                                  <p:stCondLst>
                                    <p:cond delay="0"/>
                                  </p:stCondLst>
                                  <p:childTnLst>
                                    <p:set>
                                      <p:cBhvr>
                                        <p:cTn id="68" dur="1" fill="hold">
                                          <p:stCondLst>
                                            <p:cond delay="0"/>
                                          </p:stCondLst>
                                        </p:cTn>
                                        <p:tgtEl>
                                          <p:spTgt spid="39"/>
                                        </p:tgtEl>
                                        <p:attrNameLst>
                                          <p:attrName>style.visibility</p:attrName>
                                        </p:attrNameLst>
                                      </p:cBhvr>
                                      <p:to>
                                        <p:strVal val="visible"/>
                                      </p:to>
                                    </p:set>
                                    <p:anim calcmode="lin" valueType="num">
                                      <p:cBhvr>
                                        <p:cTn id="69" dur="2000" fill="hold"/>
                                        <p:tgtEl>
                                          <p:spTgt spid="39"/>
                                        </p:tgtEl>
                                        <p:attrNameLst>
                                          <p:attrName>ppt_x</p:attrName>
                                        </p:attrNameLst>
                                      </p:cBhvr>
                                      <p:tavLst>
                                        <p:tav tm="0">
                                          <p:val>
                                            <p:strVal val="#ppt_x-.2"/>
                                          </p:val>
                                        </p:tav>
                                        <p:tav tm="100000">
                                          <p:val>
                                            <p:strVal val="#ppt_x"/>
                                          </p:val>
                                        </p:tav>
                                      </p:tavLst>
                                    </p:anim>
                                    <p:anim calcmode="lin" valueType="num">
                                      <p:cBhvr>
                                        <p:cTn id="70" dur="2000" fill="hold"/>
                                        <p:tgtEl>
                                          <p:spTgt spid="39"/>
                                        </p:tgtEl>
                                        <p:attrNameLst>
                                          <p:attrName>ppt_y</p:attrName>
                                        </p:attrNameLst>
                                      </p:cBhvr>
                                      <p:tavLst>
                                        <p:tav tm="0">
                                          <p:val>
                                            <p:strVal val="#ppt_y"/>
                                          </p:val>
                                        </p:tav>
                                        <p:tav tm="100000">
                                          <p:val>
                                            <p:strVal val="#ppt_y"/>
                                          </p:val>
                                        </p:tav>
                                      </p:tavLst>
                                    </p:anim>
                                    <p:animEffect transition="in" filter="wipe(right)" prLst="gradientSize: 0.1">
                                      <p:cBhvr>
                                        <p:cTn id="71" dur="2000"/>
                                        <p:tgtEl>
                                          <p:spTgt spid="39"/>
                                        </p:tgtEl>
                                      </p:cBhvr>
                                    </p:animEffect>
                                  </p:childTnLst>
                                </p:cTn>
                              </p:par>
                            </p:childTnLst>
                          </p:cTn>
                        </p:par>
                        <p:par>
                          <p:cTn id="72" fill="hold">
                            <p:stCondLst>
                              <p:cond delay="30000"/>
                            </p:stCondLst>
                            <p:childTnLst>
                              <p:par>
                                <p:cTn id="73" presetID="29" presetClass="entr" presetSubtype="0" fill="hold" grpId="0" nodeType="afterEffect">
                                  <p:stCondLst>
                                    <p:cond delay="0"/>
                                  </p:stCondLst>
                                  <p:childTnLst>
                                    <p:set>
                                      <p:cBhvr>
                                        <p:cTn id="74" dur="1" fill="hold">
                                          <p:stCondLst>
                                            <p:cond delay="0"/>
                                          </p:stCondLst>
                                        </p:cTn>
                                        <p:tgtEl>
                                          <p:spTgt spid="46"/>
                                        </p:tgtEl>
                                        <p:attrNameLst>
                                          <p:attrName>style.visibility</p:attrName>
                                        </p:attrNameLst>
                                      </p:cBhvr>
                                      <p:to>
                                        <p:strVal val="visible"/>
                                      </p:to>
                                    </p:set>
                                    <p:anim calcmode="lin" valueType="num">
                                      <p:cBhvr>
                                        <p:cTn id="75" dur="500" fill="hold"/>
                                        <p:tgtEl>
                                          <p:spTgt spid="46"/>
                                        </p:tgtEl>
                                        <p:attrNameLst>
                                          <p:attrName>ppt_x</p:attrName>
                                        </p:attrNameLst>
                                      </p:cBhvr>
                                      <p:tavLst>
                                        <p:tav tm="0">
                                          <p:val>
                                            <p:strVal val="#ppt_x-.2"/>
                                          </p:val>
                                        </p:tav>
                                        <p:tav tm="100000">
                                          <p:val>
                                            <p:strVal val="#ppt_x"/>
                                          </p:val>
                                        </p:tav>
                                      </p:tavLst>
                                    </p:anim>
                                    <p:anim calcmode="lin" valueType="num">
                                      <p:cBhvr>
                                        <p:cTn id="76" dur="500" fill="hold"/>
                                        <p:tgtEl>
                                          <p:spTgt spid="46"/>
                                        </p:tgtEl>
                                        <p:attrNameLst>
                                          <p:attrName>ppt_y</p:attrName>
                                        </p:attrNameLst>
                                      </p:cBhvr>
                                      <p:tavLst>
                                        <p:tav tm="0">
                                          <p:val>
                                            <p:strVal val="#ppt_y"/>
                                          </p:val>
                                        </p:tav>
                                        <p:tav tm="100000">
                                          <p:val>
                                            <p:strVal val="#ppt_y"/>
                                          </p:val>
                                        </p:tav>
                                      </p:tavLst>
                                    </p:anim>
                                    <p:animEffect transition="in" filter="wipe(right)" prLst="gradientSize: 0.1">
                                      <p:cBhvr>
                                        <p:cTn id="77" dur="500"/>
                                        <p:tgtEl>
                                          <p:spTgt spid="46"/>
                                        </p:tgtEl>
                                      </p:cBhvr>
                                    </p:animEffect>
                                  </p:childTnLst>
                                </p:cTn>
                              </p:par>
                            </p:childTnLst>
                          </p:cTn>
                        </p:par>
                        <p:par>
                          <p:cTn id="78" fill="hold">
                            <p:stCondLst>
                              <p:cond delay="30500"/>
                            </p:stCondLst>
                            <p:childTnLst>
                              <p:par>
                                <p:cTn id="79" presetID="8" presetClass="entr" presetSubtype="16" fill="hold" nodeType="after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diamond(in)">
                                      <p:cBhvr>
                                        <p:cTn id="81" dur="2000"/>
                                        <p:tgtEl>
                                          <p:spTgt spid="23"/>
                                        </p:tgtEl>
                                      </p:cBhvr>
                                    </p:animEffect>
                                  </p:childTnLst>
                                </p:cTn>
                              </p:par>
                            </p:childTnLst>
                          </p:cTn>
                        </p:par>
                        <p:par>
                          <p:cTn id="82" fill="hold">
                            <p:stCondLst>
                              <p:cond delay="32500"/>
                            </p:stCondLst>
                            <p:childTnLst>
                              <p:par>
                                <p:cTn id="83" presetID="7" presetClass="entr" presetSubtype="2" fill="hold" nodeType="afterEffect">
                                  <p:stCondLst>
                                    <p:cond delay="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5000" fill="hold"/>
                                        <p:tgtEl>
                                          <p:spTgt spid="45"/>
                                        </p:tgtEl>
                                        <p:attrNameLst>
                                          <p:attrName>ppt_x</p:attrName>
                                        </p:attrNameLst>
                                      </p:cBhvr>
                                      <p:tavLst>
                                        <p:tav tm="0">
                                          <p:val>
                                            <p:strVal val="1+#ppt_w/2"/>
                                          </p:val>
                                        </p:tav>
                                        <p:tav tm="100000">
                                          <p:val>
                                            <p:strVal val="#ppt_x"/>
                                          </p:val>
                                        </p:tav>
                                      </p:tavLst>
                                    </p:anim>
                                    <p:anim calcmode="lin" valueType="num">
                                      <p:cBhvr additive="base">
                                        <p:cTn id="86" dur="5000" fill="hold"/>
                                        <p:tgtEl>
                                          <p:spTgt spid="45"/>
                                        </p:tgtEl>
                                        <p:attrNameLst>
                                          <p:attrName>ppt_y</p:attrName>
                                        </p:attrNameLst>
                                      </p:cBhvr>
                                      <p:tavLst>
                                        <p:tav tm="0">
                                          <p:val>
                                            <p:strVal val="#ppt_y"/>
                                          </p:val>
                                        </p:tav>
                                        <p:tav tm="100000">
                                          <p:val>
                                            <p:strVal val="#ppt_y"/>
                                          </p:val>
                                        </p:tav>
                                      </p:tavLst>
                                    </p:anim>
                                  </p:childTnLst>
                                </p:cTn>
                              </p:par>
                            </p:childTnLst>
                          </p:cTn>
                        </p:par>
                        <p:par>
                          <p:cTn id="87" fill="hold">
                            <p:stCondLst>
                              <p:cond delay="37500"/>
                            </p:stCondLst>
                            <p:childTnLst>
                              <p:par>
                                <p:cTn id="88" presetID="51" presetClass="entr" presetSubtype="0" fill="hold" nodeType="afterEffect">
                                  <p:stCondLst>
                                    <p:cond delay="0"/>
                                  </p:stCondLst>
                                  <p:iterate type="lt">
                                    <p:tmPct val="0"/>
                                  </p:iterate>
                                  <p:childTnLst>
                                    <p:set>
                                      <p:cBhvr>
                                        <p:cTn id="89" dur="1" fill="hold">
                                          <p:stCondLst>
                                            <p:cond delay="0"/>
                                          </p:stCondLst>
                                        </p:cTn>
                                        <p:tgtEl>
                                          <p:spTgt spid="43"/>
                                        </p:tgtEl>
                                        <p:attrNameLst>
                                          <p:attrName>style.visibility</p:attrName>
                                        </p:attrNameLst>
                                      </p:cBhvr>
                                      <p:to>
                                        <p:strVal val="visible"/>
                                      </p:to>
                                    </p:set>
                                    <p:animEffect transition="in" filter="fade">
                                      <p:cBhvr>
                                        <p:cTn id="90" dur="770" decel="100000"/>
                                        <p:tgtEl>
                                          <p:spTgt spid="43"/>
                                        </p:tgtEl>
                                      </p:cBhvr>
                                    </p:animEffect>
                                    <p:animScale>
                                      <p:cBhvr>
                                        <p:cTn id="91" dur="770" decel="100000"/>
                                        <p:tgtEl>
                                          <p:spTgt spid="43"/>
                                        </p:tgtEl>
                                      </p:cBhvr>
                                      <p:from x="10000" y="10000"/>
                                      <p:to x="200000" y="450000"/>
                                    </p:animScale>
                                    <p:animScale>
                                      <p:cBhvr>
                                        <p:cTn id="92" dur="1230" accel="100000" fill="hold">
                                          <p:stCondLst>
                                            <p:cond delay="770"/>
                                          </p:stCondLst>
                                        </p:cTn>
                                        <p:tgtEl>
                                          <p:spTgt spid="43"/>
                                        </p:tgtEl>
                                      </p:cBhvr>
                                      <p:from x="200000" y="450000"/>
                                      <p:to x="100000" y="100000"/>
                                    </p:animScale>
                                    <p:set>
                                      <p:cBhvr>
                                        <p:cTn id="93" dur="770" fill="hold"/>
                                        <p:tgtEl>
                                          <p:spTgt spid="43"/>
                                        </p:tgtEl>
                                        <p:attrNameLst>
                                          <p:attrName>ppt_x</p:attrName>
                                        </p:attrNameLst>
                                      </p:cBhvr>
                                      <p:to>
                                        <p:strVal val="(0.5)"/>
                                      </p:to>
                                    </p:set>
                                    <p:anim from="(0.5)" to="(#ppt_x)" calcmode="lin" valueType="num">
                                      <p:cBhvr>
                                        <p:cTn id="94" dur="1230" accel="100000" fill="hold">
                                          <p:stCondLst>
                                            <p:cond delay="770"/>
                                          </p:stCondLst>
                                        </p:cTn>
                                        <p:tgtEl>
                                          <p:spTgt spid="43"/>
                                        </p:tgtEl>
                                        <p:attrNameLst>
                                          <p:attrName>ppt_x</p:attrName>
                                        </p:attrNameLst>
                                      </p:cBhvr>
                                    </p:anim>
                                    <p:set>
                                      <p:cBhvr>
                                        <p:cTn id="95" dur="770" fill="hold"/>
                                        <p:tgtEl>
                                          <p:spTgt spid="43"/>
                                        </p:tgtEl>
                                        <p:attrNameLst>
                                          <p:attrName>ppt_y</p:attrName>
                                        </p:attrNameLst>
                                      </p:cBhvr>
                                      <p:to>
                                        <p:strVal val="(#ppt_y+0.4)"/>
                                      </p:to>
                                    </p:set>
                                    <p:anim from="(#ppt_y+0.4)" to="(#ppt_y)" calcmode="lin" valueType="num">
                                      <p:cBhvr>
                                        <p:cTn id="96" dur="1230" accel="100000" fill="hold">
                                          <p:stCondLst>
                                            <p:cond delay="770"/>
                                          </p:stCondLst>
                                        </p:cTn>
                                        <p:tgtEl>
                                          <p:spTgt spid="43"/>
                                        </p:tgtEl>
                                        <p:attrNameLst>
                                          <p:attrName>ppt_y</p:attrName>
                                        </p:attrNameLst>
                                      </p:cBhvr>
                                    </p:anim>
                                  </p:childTnLst>
                                </p:cTn>
                              </p:par>
                            </p:childTnLst>
                          </p:cTn>
                        </p:par>
                        <p:par>
                          <p:cTn id="97" fill="hold">
                            <p:stCondLst>
                              <p:cond delay="39500"/>
                            </p:stCondLst>
                            <p:childTnLst>
                              <p:par>
                                <p:cTn id="98" presetID="5" presetClass="entr" presetSubtype="10" fill="hold" nodeType="afterEffect">
                                  <p:stCondLst>
                                    <p:cond delay="0"/>
                                  </p:stCondLst>
                                  <p:childTnLst>
                                    <p:set>
                                      <p:cBhvr>
                                        <p:cTn id="99" dur="1" fill="hold">
                                          <p:stCondLst>
                                            <p:cond delay="0"/>
                                          </p:stCondLst>
                                        </p:cTn>
                                        <p:tgtEl>
                                          <p:spTgt spid="48"/>
                                        </p:tgtEl>
                                        <p:attrNameLst>
                                          <p:attrName>style.visibility</p:attrName>
                                        </p:attrNameLst>
                                      </p:cBhvr>
                                      <p:to>
                                        <p:strVal val="visible"/>
                                      </p:to>
                                    </p:set>
                                    <p:animEffect transition="in" filter="checkerboard(across)">
                                      <p:cBhvr>
                                        <p:cTn id="100" dur="500"/>
                                        <p:tgtEl>
                                          <p:spTgt spid="48"/>
                                        </p:tgtEl>
                                      </p:cBhvr>
                                    </p:animEffect>
                                  </p:childTnLst>
                                </p:cTn>
                              </p:par>
                            </p:childTnLst>
                          </p:cTn>
                        </p:par>
                        <p:par>
                          <p:cTn id="101" fill="hold">
                            <p:stCondLst>
                              <p:cond delay="40000"/>
                            </p:stCondLst>
                            <p:childTnLst>
                              <p:par>
                                <p:cTn id="102" presetID="29" presetClass="entr" presetSubtype="0" fill="hold" grpId="0" nodeType="afterEffect">
                                  <p:stCondLst>
                                    <p:cond delay="0"/>
                                  </p:stCondLst>
                                  <p:childTnLst>
                                    <p:set>
                                      <p:cBhvr>
                                        <p:cTn id="103" dur="1" fill="hold">
                                          <p:stCondLst>
                                            <p:cond delay="0"/>
                                          </p:stCondLst>
                                        </p:cTn>
                                        <p:tgtEl>
                                          <p:spTgt spid="52">
                                            <p:txEl>
                                              <p:pRg st="0" end="0"/>
                                            </p:txEl>
                                          </p:spTgt>
                                        </p:tgtEl>
                                        <p:attrNameLst>
                                          <p:attrName>style.visibility</p:attrName>
                                        </p:attrNameLst>
                                      </p:cBhvr>
                                      <p:to>
                                        <p:strVal val="visible"/>
                                      </p:to>
                                    </p:set>
                                    <p:anim calcmode="lin" valueType="num">
                                      <p:cBhvr>
                                        <p:cTn id="104" dur="500" fill="hold"/>
                                        <p:tgtEl>
                                          <p:spTgt spid="52">
                                            <p:txEl>
                                              <p:pRg st="0" end="0"/>
                                            </p:txEl>
                                          </p:spTgt>
                                        </p:tgtEl>
                                        <p:attrNameLst>
                                          <p:attrName>ppt_x</p:attrName>
                                        </p:attrNameLst>
                                      </p:cBhvr>
                                      <p:tavLst>
                                        <p:tav tm="0">
                                          <p:val>
                                            <p:strVal val="#ppt_x-.2"/>
                                          </p:val>
                                        </p:tav>
                                        <p:tav tm="100000">
                                          <p:val>
                                            <p:strVal val="#ppt_x"/>
                                          </p:val>
                                        </p:tav>
                                      </p:tavLst>
                                    </p:anim>
                                    <p:anim calcmode="lin" valueType="num">
                                      <p:cBhvr>
                                        <p:cTn id="105" dur="500" fill="hold"/>
                                        <p:tgtEl>
                                          <p:spTgt spid="5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06" dur="500"/>
                                        <p:tgtEl>
                                          <p:spTgt spid="52">
                                            <p:txEl>
                                              <p:pRg st="0" end="0"/>
                                            </p:txEl>
                                          </p:spTgt>
                                        </p:tgtEl>
                                      </p:cBhvr>
                                    </p:animEffect>
                                  </p:childTnLst>
                                </p:cTn>
                              </p:par>
                            </p:childTnLst>
                          </p:cTn>
                        </p:par>
                        <p:par>
                          <p:cTn id="107" fill="hold">
                            <p:stCondLst>
                              <p:cond delay="40500"/>
                            </p:stCondLst>
                            <p:childTnLst>
                              <p:par>
                                <p:cTn id="108" presetID="51" presetClass="entr" presetSubtype="0" fill="hold" nodeType="afterEffect">
                                  <p:stCondLst>
                                    <p:cond delay="0"/>
                                  </p:stCondLst>
                                  <p:iterate type="lt">
                                    <p:tmPct val="0"/>
                                  </p:iterate>
                                  <p:childTnLst>
                                    <p:set>
                                      <p:cBhvr>
                                        <p:cTn id="109" dur="1" fill="hold">
                                          <p:stCondLst>
                                            <p:cond delay="0"/>
                                          </p:stCondLst>
                                        </p:cTn>
                                        <p:tgtEl>
                                          <p:spTgt spid="43"/>
                                        </p:tgtEl>
                                        <p:attrNameLst>
                                          <p:attrName>style.visibility</p:attrName>
                                        </p:attrNameLst>
                                      </p:cBhvr>
                                      <p:to>
                                        <p:strVal val="visible"/>
                                      </p:to>
                                    </p:set>
                                    <p:animEffect transition="in" filter="fade">
                                      <p:cBhvr>
                                        <p:cTn id="110" dur="770" decel="100000"/>
                                        <p:tgtEl>
                                          <p:spTgt spid="43"/>
                                        </p:tgtEl>
                                      </p:cBhvr>
                                    </p:animEffect>
                                    <p:animScale>
                                      <p:cBhvr>
                                        <p:cTn id="111" dur="770" decel="100000"/>
                                        <p:tgtEl>
                                          <p:spTgt spid="43"/>
                                        </p:tgtEl>
                                      </p:cBhvr>
                                      <p:from x="10000" y="10000"/>
                                      <p:to x="200000" y="450000"/>
                                    </p:animScale>
                                    <p:animScale>
                                      <p:cBhvr>
                                        <p:cTn id="112" dur="1230" accel="100000" fill="hold">
                                          <p:stCondLst>
                                            <p:cond delay="770"/>
                                          </p:stCondLst>
                                        </p:cTn>
                                        <p:tgtEl>
                                          <p:spTgt spid="43"/>
                                        </p:tgtEl>
                                      </p:cBhvr>
                                      <p:from x="200000" y="450000"/>
                                      <p:to x="100000" y="100000"/>
                                    </p:animScale>
                                    <p:set>
                                      <p:cBhvr>
                                        <p:cTn id="113" dur="770" fill="hold"/>
                                        <p:tgtEl>
                                          <p:spTgt spid="43"/>
                                        </p:tgtEl>
                                        <p:attrNameLst>
                                          <p:attrName>ppt_x</p:attrName>
                                        </p:attrNameLst>
                                      </p:cBhvr>
                                      <p:to>
                                        <p:strVal val="(0.5)"/>
                                      </p:to>
                                    </p:set>
                                    <p:anim from="(0.5)" to="(#ppt_x)" calcmode="lin" valueType="num">
                                      <p:cBhvr>
                                        <p:cTn id="114" dur="1230" accel="100000" fill="hold">
                                          <p:stCondLst>
                                            <p:cond delay="770"/>
                                          </p:stCondLst>
                                        </p:cTn>
                                        <p:tgtEl>
                                          <p:spTgt spid="43"/>
                                        </p:tgtEl>
                                        <p:attrNameLst>
                                          <p:attrName>ppt_x</p:attrName>
                                        </p:attrNameLst>
                                      </p:cBhvr>
                                    </p:anim>
                                    <p:set>
                                      <p:cBhvr>
                                        <p:cTn id="115" dur="770" fill="hold"/>
                                        <p:tgtEl>
                                          <p:spTgt spid="43"/>
                                        </p:tgtEl>
                                        <p:attrNameLst>
                                          <p:attrName>ppt_y</p:attrName>
                                        </p:attrNameLst>
                                      </p:cBhvr>
                                      <p:to>
                                        <p:strVal val="(#ppt_y+0.4)"/>
                                      </p:to>
                                    </p:set>
                                    <p:anim from="(#ppt_y+0.4)" to="(#ppt_y)" calcmode="lin" valueType="num">
                                      <p:cBhvr>
                                        <p:cTn id="116" dur="1230" accel="100000" fill="hold">
                                          <p:stCondLst>
                                            <p:cond delay="770"/>
                                          </p:stCondLst>
                                        </p:cTn>
                                        <p:tgtEl>
                                          <p:spTgt spid="43"/>
                                        </p:tgtEl>
                                        <p:attrNameLst>
                                          <p:attrName>ppt_y</p:attrName>
                                        </p:attrNameLst>
                                      </p:cBhvr>
                                    </p:anim>
                                  </p:childTnLst>
                                </p:cTn>
                              </p:par>
                            </p:childTnLst>
                          </p:cTn>
                        </p:par>
                        <p:par>
                          <p:cTn id="117" fill="hold">
                            <p:stCondLst>
                              <p:cond delay="42500"/>
                            </p:stCondLst>
                            <p:childTnLst>
                              <p:par>
                                <p:cTn id="118" presetID="8" presetClass="entr" presetSubtype="16" fill="hold" nodeType="afterEffect">
                                  <p:stCondLst>
                                    <p:cond delay="0"/>
                                  </p:stCondLst>
                                  <p:childTnLst>
                                    <p:set>
                                      <p:cBhvr>
                                        <p:cTn id="119" dur="1" fill="hold">
                                          <p:stCondLst>
                                            <p:cond delay="0"/>
                                          </p:stCondLst>
                                        </p:cTn>
                                        <p:tgtEl>
                                          <p:spTgt spid="52">
                                            <p:txEl>
                                              <p:pRg st="0" end="0"/>
                                            </p:txEl>
                                          </p:spTgt>
                                        </p:tgtEl>
                                        <p:attrNameLst>
                                          <p:attrName>style.visibility</p:attrName>
                                        </p:attrNameLst>
                                      </p:cBhvr>
                                      <p:to>
                                        <p:strVal val="visible"/>
                                      </p:to>
                                    </p:set>
                                    <p:animEffect transition="in" filter="diamond(in)">
                                      <p:cBhvr>
                                        <p:cTn id="120" dur="2000"/>
                                        <p:tgtEl>
                                          <p:spTgt spid="5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20" grpId="0"/>
      <p:bldP spid="39" grpId="0"/>
      <p:bldP spid="46" grpId="0"/>
      <p:bldP spid="52" grpId="0" build="allAtOnce"/>
      <p:bldP spid="5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629400"/>
          </a:xfrm>
        </p:spPr>
        <p:txBody>
          <a:bodyPr/>
          <a:lstStyle/>
          <a:p>
            <a:pPr>
              <a:buNone/>
            </a:pPr>
            <a:endParaRPr lang="en-US" dirty="0"/>
          </a:p>
          <a:p>
            <a:pPr>
              <a:buNone/>
            </a:pPr>
            <a:endParaRPr lang="en-US" dirty="0"/>
          </a:p>
          <a:p>
            <a:pPr>
              <a:buNone/>
            </a:pPr>
            <a:endParaRPr lang="en-US" dirty="0"/>
          </a:p>
          <a:p>
            <a:pPr>
              <a:buNone/>
            </a:pPr>
            <a:endParaRPr lang="en-US" dirty="0"/>
          </a:p>
          <a:p>
            <a:pPr>
              <a:buNone/>
            </a:pPr>
            <a:endParaRPr lang="en-US" dirty="0"/>
          </a:p>
        </p:txBody>
      </p:sp>
      <p:cxnSp>
        <p:nvCxnSpPr>
          <p:cNvPr id="5" name="Straight Connector 4"/>
          <p:cNvCxnSpPr/>
          <p:nvPr/>
        </p:nvCxnSpPr>
        <p:spPr>
          <a:xfrm rot="5400000">
            <a:off x="-2096691" y="3467497"/>
            <a:ext cx="6326188" cy="794"/>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flipV="1">
            <a:off x="1066800" y="6553200"/>
            <a:ext cx="6400800" cy="762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0" name="Curved Connector 59"/>
          <p:cNvCxnSpPr/>
          <p:nvPr/>
        </p:nvCxnSpPr>
        <p:spPr>
          <a:xfrm rot="5400000">
            <a:off x="800100" y="495300"/>
            <a:ext cx="5791200" cy="5257800"/>
          </a:xfrm>
          <a:prstGeom prst="curvedConnector3">
            <a:avLst>
              <a:gd name="adj1" fmla="val 50000"/>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09600" y="6488668"/>
            <a:ext cx="609600" cy="369332"/>
          </a:xfrm>
          <a:prstGeom prst="rect">
            <a:avLst/>
          </a:prstGeom>
          <a:noFill/>
        </p:spPr>
        <p:txBody>
          <a:bodyPr wrap="square" rtlCol="0">
            <a:spAutoFit/>
          </a:bodyPr>
          <a:lstStyle/>
          <a:p>
            <a:r>
              <a:rPr lang="en-US" dirty="0">
                <a:solidFill>
                  <a:srgbClr val="FF0000"/>
                </a:solidFill>
              </a:rPr>
              <a:t>O</a:t>
            </a:r>
          </a:p>
        </p:txBody>
      </p:sp>
      <p:sp>
        <p:nvSpPr>
          <p:cNvPr id="17" name="TextBox 16"/>
          <p:cNvSpPr txBox="1"/>
          <p:nvPr/>
        </p:nvSpPr>
        <p:spPr>
          <a:xfrm>
            <a:off x="7543800" y="6488668"/>
            <a:ext cx="609600" cy="369332"/>
          </a:xfrm>
          <a:prstGeom prst="rect">
            <a:avLst/>
          </a:prstGeom>
          <a:noFill/>
        </p:spPr>
        <p:txBody>
          <a:bodyPr wrap="square" rtlCol="0">
            <a:spAutoFit/>
          </a:bodyPr>
          <a:lstStyle/>
          <a:p>
            <a:r>
              <a:rPr lang="en-US" dirty="0">
                <a:solidFill>
                  <a:srgbClr val="FF0000"/>
                </a:solidFill>
              </a:rPr>
              <a:t>q</a:t>
            </a:r>
          </a:p>
        </p:txBody>
      </p:sp>
      <p:sp>
        <p:nvSpPr>
          <p:cNvPr id="18" name="TextBox 17"/>
          <p:cNvSpPr txBox="1"/>
          <p:nvPr/>
        </p:nvSpPr>
        <p:spPr>
          <a:xfrm>
            <a:off x="304800" y="228600"/>
            <a:ext cx="685800" cy="646331"/>
          </a:xfrm>
          <a:prstGeom prst="rect">
            <a:avLst/>
          </a:prstGeom>
          <a:noFill/>
        </p:spPr>
        <p:txBody>
          <a:bodyPr wrap="square" rtlCol="0">
            <a:spAutoFit/>
          </a:bodyPr>
          <a:lstStyle/>
          <a:p>
            <a:r>
              <a:rPr lang="en-US" dirty="0">
                <a:solidFill>
                  <a:srgbClr val="FF0000"/>
                </a:solidFill>
              </a:rPr>
              <a:t>TR</a:t>
            </a:r>
          </a:p>
          <a:p>
            <a:r>
              <a:rPr lang="en-US" dirty="0">
                <a:solidFill>
                  <a:srgbClr val="FF0000"/>
                </a:solidFill>
              </a:rPr>
              <a:t>TC</a:t>
            </a:r>
          </a:p>
        </p:txBody>
      </p:sp>
      <p:sp>
        <p:nvSpPr>
          <p:cNvPr id="20" name="TextBox 19"/>
          <p:cNvSpPr txBox="1"/>
          <p:nvPr/>
        </p:nvSpPr>
        <p:spPr>
          <a:xfrm>
            <a:off x="5562600" y="0"/>
            <a:ext cx="685800" cy="369332"/>
          </a:xfrm>
          <a:prstGeom prst="rect">
            <a:avLst/>
          </a:prstGeom>
          <a:noFill/>
        </p:spPr>
        <p:txBody>
          <a:bodyPr wrap="square" rtlCol="0">
            <a:spAutoFit/>
          </a:bodyPr>
          <a:lstStyle/>
          <a:p>
            <a:r>
              <a:rPr lang="en-US" dirty="0">
                <a:solidFill>
                  <a:srgbClr val="FF0000"/>
                </a:solidFill>
              </a:rPr>
              <a:t>TC</a:t>
            </a:r>
          </a:p>
        </p:txBody>
      </p:sp>
      <p:cxnSp>
        <p:nvCxnSpPr>
          <p:cNvPr id="36" name="Straight Connector 35"/>
          <p:cNvCxnSpPr/>
          <p:nvPr/>
        </p:nvCxnSpPr>
        <p:spPr>
          <a:xfrm rot="5400000" flipH="1" flipV="1">
            <a:off x="800100" y="571500"/>
            <a:ext cx="6248400" cy="5715000"/>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6858000" y="0"/>
            <a:ext cx="685800" cy="369332"/>
          </a:xfrm>
          <a:prstGeom prst="rect">
            <a:avLst/>
          </a:prstGeom>
          <a:noFill/>
        </p:spPr>
        <p:txBody>
          <a:bodyPr wrap="square" rtlCol="0">
            <a:spAutoFit/>
          </a:bodyPr>
          <a:lstStyle/>
          <a:p>
            <a:r>
              <a:rPr lang="en-US" dirty="0">
                <a:solidFill>
                  <a:srgbClr val="FF0000"/>
                </a:solidFill>
              </a:rPr>
              <a:t>TR</a:t>
            </a:r>
          </a:p>
        </p:txBody>
      </p:sp>
      <p:cxnSp>
        <p:nvCxnSpPr>
          <p:cNvPr id="43" name="Straight Arrow Connector 42"/>
          <p:cNvCxnSpPr/>
          <p:nvPr/>
        </p:nvCxnSpPr>
        <p:spPr>
          <a:xfrm rot="5400000">
            <a:off x="5182394" y="2132806"/>
            <a:ext cx="457200" cy="1588"/>
          </a:xfrm>
          <a:prstGeom prst="straightConnector1">
            <a:avLst/>
          </a:prstGeom>
          <a:ln w="28575">
            <a:solidFill>
              <a:srgbClr val="260FB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16200000" flipH="1">
            <a:off x="3086100" y="4152900"/>
            <a:ext cx="4724400" cy="76200"/>
          </a:xfrm>
          <a:prstGeom prst="line">
            <a:avLst/>
          </a:prstGeom>
          <a:ln w="76200">
            <a:prstDash val="dashDot"/>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334000" y="6488668"/>
            <a:ext cx="533400" cy="369332"/>
          </a:xfrm>
          <a:prstGeom prst="rect">
            <a:avLst/>
          </a:prstGeom>
          <a:noFill/>
        </p:spPr>
        <p:txBody>
          <a:bodyPr wrap="square" rtlCol="0">
            <a:spAutoFit/>
          </a:bodyPr>
          <a:lstStyle/>
          <a:p>
            <a:r>
              <a:rPr lang="en-US" dirty="0">
                <a:solidFill>
                  <a:srgbClr val="FF0000"/>
                </a:solidFill>
              </a:rPr>
              <a:t>q1</a:t>
            </a:r>
          </a:p>
        </p:txBody>
      </p:sp>
      <p:cxnSp>
        <p:nvCxnSpPr>
          <p:cNvPr id="48" name="Straight Arrow Connector 47"/>
          <p:cNvCxnSpPr/>
          <p:nvPr/>
        </p:nvCxnSpPr>
        <p:spPr>
          <a:xfrm rot="10800000">
            <a:off x="5486400" y="1981200"/>
            <a:ext cx="1219200" cy="990600"/>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6781800" y="2819400"/>
            <a:ext cx="2362200" cy="1569660"/>
          </a:xfrm>
          <a:prstGeom prst="rect">
            <a:avLst/>
          </a:prstGeom>
          <a:noFill/>
        </p:spPr>
        <p:txBody>
          <a:bodyPr wrap="square" rtlCol="0">
            <a:spAutoFit/>
          </a:bodyPr>
          <a:lstStyle/>
          <a:p>
            <a:r>
              <a:rPr lang="en-US" sz="2400" b="1" i="1" dirty="0">
                <a:solidFill>
                  <a:srgbClr val="FF0000"/>
                </a:solidFill>
              </a:rPr>
              <a:t>Profit is the vertical distance between TR and TC.</a:t>
            </a:r>
          </a:p>
        </p:txBody>
      </p:sp>
      <p:sp>
        <p:nvSpPr>
          <p:cNvPr id="54" name="Left Brace 53"/>
          <p:cNvSpPr/>
          <p:nvPr/>
        </p:nvSpPr>
        <p:spPr>
          <a:xfrm>
            <a:off x="609600" y="6019800"/>
            <a:ext cx="304800" cy="5334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0000"/>
              </a:solidFill>
            </a:endParaRPr>
          </a:p>
        </p:txBody>
      </p:sp>
      <p:cxnSp>
        <p:nvCxnSpPr>
          <p:cNvPr id="57" name="Straight Connector 56"/>
          <p:cNvCxnSpPr/>
          <p:nvPr/>
        </p:nvCxnSpPr>
        <p:spPr>
          <a:xfrm flipV="1">
            <a:off x="1066800" y="5943600"/>
            <a:ext cx="5867400" cy="76200"/>
          </a:xfrm>
          <a:prstGeom prst="line">
            <a:avLst/>
          </a:prstGeom>
          <a:ln w="28575">
            <a:prstDash val="lgDashDot"/>
          </a:ln>
        </p:spPr>
        <p:style>
          <a:lnRef idx="1">
            <a:schemeClr val="accent1"/>
          </a:lnRef>
          <a:fillRef idx="0">
            <a:schemeClr val="accent1"/>
          </a:fillRef>
          <a:effectRef idx="0">
            <a:schemeClr val="accent1"/>
          </a:effectRef>
          <a:fontRef idx="minor">
            <a:schemeClr val="tx1"/>
          </a:fontRef>
        </p:style>
      </p:cxnSp>
      <p:sp>
        <p:nvSpPr>
          <p:cNvPr id="19" name="Date Placeholder 18"/>
          <p:cNvSpPr>
            <a:spLocks noGrp="1"/>
          </p:cNvSpPr>
          <p:nvPr>
            <p:ph type="dt" sz="half" idx="10"/>
          </p:nvPr>
        </p:nvSpPr>
        <p:spPr/>
        <p:txBody>
          <a:bodyPr/>
          <a:lstStyle/>
          <a:p>
            <a:fld id="{98DB6C31-C6F1-4800-8E66-3518B97FD296}" type="datetime1">
              <a:rPr lang="en-US" smtClean="0"/>
              <a:pPr/>
              <a:t>5/20/2025</a:t>
            </a:fld>
            <a:endParaRPr lang="en-US"/>
          </a:p>
        </p:txBody>
      </p:sp>
      <p:sp>
        <p:nvSpPr>
          <p:cNvPr id="22" name="Footer Placeholder 21"/>
          <p:cNvSpPr>
            <a:spLocks noGrp="1"/>
          </p:cNvSpPr>
          <p:nvPr>
            <p:ph type="ftr" sz="quarter" idx="11"/>
          </p:nvPr>
        </p:nvSpPr>
        <p:spPr/>
        <p:txBody>
          <a:bodyPr/>
          <a:lstStyle/>
          <a:p>
            <a:r>
              <a:rPr lang="en-US" smtClean="0"/>
              <a:t>EE Economics Educator </a:t>
            </a:r>
            <a:endParaRPr lang="en-US"/>
          </a:p>
        </p:txBody>
      </p:sp>
      <p:cxnSp>
        <p:nvCxnSpPr>
          <p:cNvPr id="23" name="Straight Arrow Connector 22"/>
          <p:cNvCxnSpPr>
            <a:endCxn id="46" idx="0"/>
          </p:cNvCxnSpPr>
          <p:nvPr/>
        </p:nvCxnSpPr>
        <p:spPr>
          <a:xfrm rot="10800000" flipV="1">
            <a:off x="5600700" y="5705484"/>
            <a:ext cx="1690698" cy="783184"/>
          </a:xfrm>
          <a:prstGeom prst="straightConnector1">
            <a:avLst/>
          </a:prstGeom>
          <a:ln w="762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20000">
    <p:pull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solidFill>
                  <a:srgbClr val="C00000"/>
                </a:solidFill>
              </a:rPr>
              <a:t>Decision making by the Firm</a:t>
            </a:r>
          </a:p>
        </p:txBody>
      </p:sp>
      <p:sp>
        <p:nvSpPr>
          <p:cNvPr id="3" name="Content Placeholder 2"/>
          <p:cNvSpPr>
            <a:spLocks noGrp="1"/>
          </p:cNvSpPr>
          <p:nvPr>
            <p:ph idx="1"/>
          </p:nvPr>
        </p:nvSpPr>
        <p:spPr/>
        <p:txBody>
          <a:bodyPr>
            <a:normAutofit fontScale="92500" lnSpcReduction="20000"/>
          </a:bodyPr>
          <a:lstStyle/>
          <a:p>
            <a:r>
              <a:rPr lang="en-US" dirty="0">
                <a:solidFill>
                  <a:srgbClr val="260FB1"/>
                </a:solidFill>
              </a:rPr>
              <a:t>Production function tells about the ‘technology’ of production. (Given the ‘technology of production’ what are the output and input combinations possible: the technical relationship that shows how factor inputs can be transformed into outputs)</a:t>
            </a:r>
          </a:p>
          <a:p>
            <a:r>
              <a:rPr lang="en-US" dirty="0">
                <a:solidFill>
                  <a:srgbClr val="FF0000"/>
                </a:solidFill>
              </a:rPr>
              <a:t>Entrepreneur is rationally interested in the most efficient input –output combinations. That is to say, how much of each input must be combined together to produce given amounts of output efficiently, i.e. at minimum possible trade offs/costs. Therefore, he/she will be interested to know the cost of each factor input he/she is hiring for production of inputs.</a:t>
            </a:r>
          </a:p>
        </p:txBody>
      </p:sp>
      <p:sp>
        <p:nvSpPr>
          <p:cNvPr id="4" name="Date Placeholder 3"/>
          <p:cNvSpPr>
            <a:spLocks noGrp="1"/>
          </p:cNvSpPr>
          <p:nvPr>
            <p:ph type="dt" sz="half" idx="10"/>
          </p:nvPr>
        </p:nvSpPr>
        <p:spPr/>
        <p:txBody>
          <a:bodyPr/>
          <a:lstStyle/>
          <a:p>
            <a:fld id="{173406AC-6923-4DEF-8CD4-07329500A837}"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40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par>
                          <p:cTn id="8" fill="hold">
                            <p:stCondLst>
                              <p:cond delay="2000"/>
                            </p:stCondLst>
                            <p:childTnLst>
                              <p:par>
                                <p:cTn id="9" presetID="29"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3">
                                            <p:txEl>
                                              <p:pRg st="0" end="0"/>
                                            </p:txEl>
                                          </p:spTgt>
                                        </p:tgtEl>
                                      </p:cBhvr>
                                    </p:animEffect>
                                  </p:childTnLst>
                                </p:cTn>
                              </p:par>
                            </p:childTnLst>
                          </p:cTn>
                        </p:par>
                        <p:par>
                          <p:cTn id="14" fill="hold">
                            <p:stCondLst>
                              <p:cond delay="3000"/>
                            </p:stCondLst>
                            <p:childTnLst>
                              <p:par>
                                <p:cTn id="15" presetID="29" presetClass="entr" presetSubtype="0" fill="hold"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p:cTn id="17"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8"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i="1" dirty="0">
                <a:solidFill>
                  <a:srgbClr val="C00000"/>
                </a:solidFill>
              </a:rPr>
              <a:t>Opportunity Cost</a:t>
            </a:r>
          </a:p>
        </p:txBody>
      </p:sp>
      <p:sp>
        <p:nvSpPr>
          <p:cNvPr id="3" name="Content Placeholder 2"/>
          <p:cNvSpPr>
            <a:spLocks noGrp="1"/>
          </p:cNvSpPr>
          <p:nvPr>
            <p:ph idx="1"/>
          </p:nvPr>
        </p:nvSpPr>
        <p:spPr>
          <a:xfrm>
            <a:off x="457200" y="1066800"/>
            <a:ext cx="8229600" cy="5562600"/>
          </a:xfrm>
        </p:spPr>
        <p:txBody>
          <a:bodyPr>
            <a:normAutofit fontScale="85000" lnSpcReduction="20000"/>
          </a:bodyPr>
          <a:lstStyle/>
          <a:p>
            <a:r>
              <a:rPr lang="en-US" b="1" i="1" dirty="0">
                <a:solidFill>
                  <a:srgbClr val="260FB1"/>
                </a:solidFill>
              </a:rPr>
              <a:t>Opportunity cost is the value of next best alternative forgone.</a:t>
            </a:r>
          </a:p>
          <a:p>
            <a:r>
              <a:rPr lang="en-US" dirty="0">
                <a:solidFill>
                  <a:srgbClr val="C00000"/>
                </a:solidFill>
              </a:rPr>
              <a:t>One of the ten principles of economics states, “Cost of something is what you give up to get it”.</a:t>
            </a:r>
          </a:p>
          <a:p>
            <a:r>
              <a:rPr lang="en-US" dirty="0">
                <a:solidFill>
                  <a:srgbClr val="260FB1"/>
                </a:solidFill>
              </a:rPr>
              <a:t>Opportunity cost of an item refers to </a:t>
            </a:r>
            <a:r>
              <a:rPr lang="en-US" dirty="0" smtClean="0">
                <a:solidFill>
                  <a:srgbClr val="260FB1"/>
                </a:solidFill>
              </a:rPr>
              <a:t>value of the next best alternative that </a:t>
            </a:r>
            <a:r>
              <a:rPr lang="en-US" dirty="0">
                <a:solidFill>
                  <a:srgbClr val="260FB1"/>
                </a:solidFill>
              </a:rPr>
              <a:t>must be foregone to get that item.</a:t>
            </a:r>
          </a:p>
          <a:p>
            <a:r>
              <a:rPr lang="en-US" dirty="0">
                <a:solidFill>
                  <a:srgbClr val="C00000"/>
                </a:solidFill>
              </a:rPr>
              <a:t>Opportunity cost is the cost associated with opportunities that are foregone by not putting the firm’s resources to their best alternative use.</a:t>
            </a:r>
          </a:p>
          <a:p>
            <a:r>
              <a:rPr lang="en-US" dirty="0">
                <a:solidFill>
                  <a:srgbClr val="260FB1"/>
                </a:solidFill>
              </a:rPr>
              <a:t>When economists speak of a firm’s cost of production, they include all the opportunity costs of making </a:t>
            </a:r>
            <a:r>
              <a:rPr lang="en-US" dirty="0" smtClean="0">
                <a:solidFill>
                  <a:srgbClr val="260FB1"/>
                </a:solidFill>
              </a:rPr>
              <a:t>its </a:t>
            </a:r>
            <a:r>
              <a:rPr lang="en-US" dirty="0">
                <a:solidFill>
                  <a:srgbClr val="260FB1"/>
                </a:solidFill>
              </a:rPr>
              <a:t>output of goods and services.</a:t>
            </a:r>
          </a:p>
          <a:p>
            <a:r>
              <a:rPr lang="en-US" dirty="0">
                <a:solidFill>
                  <a:srgbClr val="C00000"/>
                </a:solidFill>
              </a:rPr>
              <a:t>The concept of opportunity cost is not applicable to firm alone. Economists are also interested in the opportunity cost of a factor of production. This is because, unless a factor is paid equal to its opportunity cost it will not render its service to the firm. </a:t>
            </a:r>
          </a:p>
        </p:txBody>
      </p:sp>
      <p:sp>
        <p:nvSpPr>
          <p:cNvPr id="4" name="Date Placeholder 3"/>
          <p:cNvSpPr>
            <a:spLocks noGrp="1"/>
          </p:cNvSpPr>
          <p:nvPr>
            <p:ph type="dt" sz="half" idx="10"/>
          </p:nvPr>
        </p:nvSpPr>
        <p:spPr/>
        <p:txBody>
          <a:bodyPr/>
          <a:lstStyle/>
          <a:p>
            <a:fld id="{760A8A46-C34B-4BD3-A771-DD0910BF52FF}"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60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1000"/>
                                        <p:tgtEl>
                                          <p:spTgt spid="2"/>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2" dur="5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6000"/>
                            </p:stCondLst>
                            <p:childTnLst>
                              <p:par>
                                <p:cTn id="14" presetID="2" presetClass="entr" presetSubtype="2" fill="hold"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additive="base">
                                        <p:cTn id="16" dur="50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7" dur="5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11000"/>
                            </p:stCondLst>
                            <p:childTnLst>
                              <p:par>
                                <p:cTn id="19" presetID="2" presetClass="entr" presetSubtype="2" fill="hold"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5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2" dur="5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par>
                          <p:cTn id="23" fill="hold">
                            <p:stCondLst>
                              <p:cond delay="16000"/>
                            </p:stCondLst>
                            <p:childTnLst>
                              <p:par>
                                <p:cTn id="24" presetID="2" presetClass="entr" presetSubtype="2" fill="hold" nodeType="after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additive="base">
                                        <p:cTn id="26" dur="50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7" dur="5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par>
                          <p:cTn id="28" fill="hold">
                            <p:stCondLst>
                              <p:cond delay="21000"/>
                            </p:stCondLst>
                            <p:childTnLst>
                              <p:par>
                                <p:cTn id="29" presetID="2" presetClass="entr" presetSubtype="2" fill="hold"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par>
                          <p:cTn id="33" fill="hold">
                            <p:stCondLst>
                              <p:cond delay="26000"/>
                            </p:stCondLst>
                            <p:childTnLst>
                              <p:par>
                                <p:cTn id="34" presetID="2" presetClass="entr" presetSubtype="2" fill="hold" nodeType="after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additive="base">
                                        <p:cTn id="36" dur="50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7" dur="50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a:solidFill>
                  <a:srgbClr val="C00000"/>
                </a:solidFill>
              </a:rPr>
              <a:t>Opportunity Cost</a:t>
            </a:r>
          </a:p>
        </p:txBody>
      </p:sp>
      <p:graphicFrame>
        <p:nvGraphicFramePr>
          <p:cNvPr id="4" name="Content Placeholder 3"/>
          <p:cNvGraphicFramePr>
            <a:graphicFrameLocks noGrp="1"/>
          </p:cNvGraphicFramePr>
          <p:nvPr>
            <p:ph idx="1"/>
          </p:nvPr>
        </p:nvGraphicFramePr>
        <p:xfrm>
          <a:off x="304800" y="914400"/>
          <a:ext cx="8610600" cy="5791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Date Placeholder 4"/>
          <p:cNvSpPr>
            <a:spLocks noGrp="1"/>
          </p:cNvSpPr>
          <p:nvPr>
            <p:ph type="dt" sz="half" idx="10"/>
          </p:nvPr>
        </p:nvSpPr>
        <p:spPr/>
        <p:txBody>
          <a:bodyPr/>
          <a:lstStyle/>
          <a:p>
            <a:fld id="{6B32179F-0E2C-477B-BC3C-B024C3427252}" type="datetime1">
              <a:rPr lang="en-US" smtClean="0"/>
              <a:pPr/>
              <a:t>5/20/2025</a:t>
            </a:fld>
            <a:endParaRPr lang="en-US"/>
          </a:p>
        </p:txBody>
      </p:sp>
      <p:sp>
        <p:nvSpPr>
          <p:cNvPr id="7" name="Footer Placeholder 6"/>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45000">
    <p:pull dir="d"/>
    <p:sndAc>
      <p:stSnd>
        <p:snd r:embed="rId2" name="push.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par>
                          <p:cTn id="8" fill="hold">
                            <p:stCondLst>
                              <p:cond delay="2000"/>
                            </p:stCondLst>
                            <p:childTnLst>
                              <p:par>
                                <p:cTn id="9" presetID="21"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4)">
                                      <p:cBhvr>
                                        <p:cTn id="11"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a:solidFill>
                  <a:srgbClr val="C00000"/>
                </a:solidFill>
              </a:rPr>
              <a:t>Explicit versus Implicit Costs</a:t>
            </a:r>
          </a:p>
        </p:txBody>
      </p:sp>
      <p:sp>
        <p:nvSpPr>
          <p:cNvPr id="3" name="Content Placeholder 2"/>
          <p:cNvSpPr>
            <a:spLocks noGrp="1"/>
          </p:cNvSpPr>
          <p:nvPr>
            <p:ph idx="1"/>
          </p:nvPr>
        </p:nvSpPr>
        <p:spPr>
          <a:xfrm>
            <a:off x="228600" y="1066800"/>
            <a:ext cx="8686800" cy="5638800"/>
          </a:xfrm>
          <a:ln>
            <a:noFill/>
          </a:ln>
        </p:spPr>
        <p:txBody>
          <a:bodyPr>
            <a:normAutofit fontScale="92500" lnSpcReduction="10000"/>
          </a:bodyPr>
          <a:lstStyle/>
          <a:p>
            <a:pPr>
              <a:buFont typeface="Wingdings" pitchFamily="2" charset="2"/>
              <a:buChar char="v"/>
            </a:pPr>
            <a:r>
              <a:rPr lang="en-US" sz="2600" b="1" u="sng" dirty="0">
                <a:solidFill>
                  <a:srgbClr val="1A0000"/>
                </a:solidFill>
              </a:rPr>
              <a:t>Explicit Costs:</a:t>
            </a:r>
          </a:p>
          <a:p>
            <a:pPr algn="just">
              <a:buFont typeface="Wingdings" pitchFamily="2" charset="2"/>
              <a:buChar char="Ø"/>
            </a:pPr>
            <a:r>
              <a:rPr lang="en-US" sz="2600" dirty="0">
                <a:solidFill>
                  <a:srgbClr val="260FB1"/>
                </a:solidFill>
              </a:rPr>
              <a:t>Explicit costs are the payments made to the factor inputs explicitly.</a:t>
            </a:r>
          </a:p>
          <a:p>
            <a:pPr algn="just">
              <a:buFont typeface="Wingdings" pitchFamily="2" charset="2"/>
              <a:buChar char="Ø"/>
            </a:pPr>
            <a:r>
              <a:rPr lang="en-US" sz="2600" dirty="0">
                <a:solidFill>
                  <a:srgbClr val="260FB1"/>
                </a:solidFill>
              </a:rPr>
              <a:t>To undertake production the firm pays for the inputs hired outside. Such payments constitute the explicit costs.</a:t>
            </a:r>
          </a:p>
          <a:p>
            <a:pPr algn="just">
              <a:buFont typeface="Wingdings" pitchFamily="2" charset="2"/>
              <a:buChar char="Ø"/>
            </a:pPr>
            <a:r>
              <a:rPr lang="en-US" sz="2600" dirty="0">
                <a:solidFill>
                  <a:srgbClr val="260FB1"/>
                </a:solidFill>
              </a:rPr>
              <a:t>It comprises of total outlay of the firm on account of production.</a:t>
            </a:r>
          </a:p>
          <a:p>
            <a:pPr algn="just">
              <a:buFont typeface="Wingdings" pitchFamily="2" charset="2"/>
              <a:buChar char="Ø"/>
            </a:pPr>
            <a:r>
              <a:rPr lang="en-US" sz="2600" dirty="0">
                <a:solidFill>
                  <a:srgbClr val="FF0000"/>
                </a:solidFill>
              </a:rPr>
              <a:t>Thus, it is an outflow.</a:t>
            </a:r>
          </a:p>
          <a:p>
            <a:pPr algn="just">
              <a:buFont typeface="Wingdings" pitchFamily="2" charset="2"/>
              <a:buChar char="Ø"/>
            </a:pPr>
            <a:r>
              <a:rPr lang="en-US" sz="2600" dirty="0">
                <a:solidFill>
                  <a:srgbClr val="260FB1"/>
                </a:solidFill>
              </a:rPr>
              <a:t>Example: rent to the landowner for hiring land, wages paid to hired </a:t>
            </a:r>
            <a:r>
              <a:rPr lang="en-US" sz="2600" dirty="0" err="1">
                <a:solidFill>
                  <a:srgbClr val="260FB1"/>
                </a:solidFill>
              </a:rPr>
              <a:t>labour</a:t>
            </a:r>
            <a:r>
              <a:rPr lang="en-US" sz="2600" dirty="0">
                <a:solidFill>
                  <a:srgbClr val="260FB1"/>
                </a:solidFill>
              </a:rPr>
              <a:t>, payment to the salaried personnel, interest on capital borrowed, payment towards raw-materials, advertisement and promotion costs, etc.</a:t>
            </a:r>
          </a:p>
          <a:p>
            <a:pPr algn="just">
              <a:buFont typeface="Wingdings" pitchFamily="2" charset="2"/>
              <a:buChar char="Ø"/>
            </a:pPr>
            <a:r>
              <a:rPr lang="en-US" sz="2600" dirty="0">
                <a:solidFill>
                  <a:srgbClr val="FF0000"/>
                </a:solidFill>
              </a:rPr>
              <a:t>Therefore, it is called the accounting costs because while computing cost the accountant makes the calculation as above.</a:t>
            </a:r>
            <a:endParaRPr lang="en-US" dirty="0">
              <a:solidFill>
                <a:srgbClr val="FF0000"/>
              </a:solidFill>
            </a:endParaRPr>
          </a:p>
          <a:p>
            <a:pPr>
              <a:buNone/>
            </a:pPr>
            <a:endParaRPr lang="en-US" dirty="0">
              <a:solidFill>
                <a:srgbClr val="1A0000"/>
              </a:solidFill>
            </a:endParaRPr>
          </a:p>
        </p:txBody>
      </p:sp>
      <p:sp>
        <p:nvSpPr>
          <p:cNvPr id="4" name="Date Placeholder 3"/>
          <p:cNvSpPr>
            <a:spLocks noGrp="1"/>
          </p:cNvSpPr>
          <p:nvPr>
            <p:ph type="dt" sz="half" idx="10"/>
          </p:nvPr>
        </p:nvSpPr>
        <p:spPr/>
        <p:txBody>
          <a:bodyPr/>
          <a:lstStyle/>
          <a:p>
            <a:fld id="{DD90F112-8648-4EB5-A79E-FB9046D7DE7C}"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30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par>
                          <p:cTn id="8" fill="hold">
                            <p:stCondLst>
                              <p:cond delay="2000"/>
                            </p:stCondLst>
                            <p:childTnLst>
                              <p:par>
                                <p:cTn id="9" presetID="2" presetClass="entr" presetSubtype="2"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additive="base">
                                        <p:cTn id="16" dur="30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7" dur="3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5500"/>
                            </p:stCondLst>
                            <p:childTnLst>
                              <p:par>
                                <p:cTn id="19" presetID="2" presetClass="entr" presetSubtype="2" fill="hold"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3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2" dur="3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par>
                          <p:cTn id="23" fill="hold">
                            <p:stCondLst>
                              <p:cond delay="8500"/>
                            </p:stCondLst>
                            <p:childTnLst>
                              <p:par>
                                <p:cTn id="24" presetID="2" presetClass="entr" presetSubtype="2" fill="hold" nodeType="after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additive="base">
                                        <p:cTn id="26" dur="30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7" dur="3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par>
                          <p:cTn id="28" fill="hold">
                            <p:stCondLst>
                              <p:cond delay="11500"/>
                            </p:stCondLst>
                            <p:childTnLst>
                              <p:par>
                                <p:cTn id="29" presetID="51" presetClass="entr" presetSubtype="0" fill="hold"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155" decel="100000"/>
                                        <p:tgtEl>
                                          <p:spTgt spid="3">
                                            <p:txEl>
                                              <p:pRg st="4" end="4"/>
                                            </p:txEl>
                                          </p:spTgt>
                                        </p:tgtEl>
                                      </p:cBhvr>
                                    </p:animEffect>
                                    <p:animScale>
                                      <p:cBhvr>
                                        <p:cTn id="32" dur="1155" decel="100000"/>
                                        <p:tgtEl>
                                          <p:spTgt spid="3">
                                            <p:txEl>
                                              <p:pRg st="4" end="4"/>
                                            </p:txEl>
                                          </p:spTgt>
                                        </p:tgtEl>
                                      </p:cBhvr>
                                      <p:from x="10000" y="10000"/>
                                      <p:to x="200000" y="450000"/>
                                    </p:animScale>
                                    <p:animScale>
                                      <p:cBhvr>
                                        <p:cTn id="33" dur="1845" accel="100000" fill="hold">
                                          <p:stCondLst>
                                            <p:cond delay="1155"/>
                                          </p:stCondLst>
                                        </p:cTn>
                                        <p:tgtEl>
                                          <p:spTgt spid="3">
                                            <p:txEl>
                                              <p:pRg st="4" end="4"/>
                                            </p:txEl>
                                          </p:spTgt>
                                        </p:tgtEl>
                                      </p:cBhvr>
                                      <p:from x="200000" y="450000"/>
                                      <p:to x="100000" y="100000"/>
                                    </p:animScale>
                                    <p:set>
                                      <p:cBhvr>
                                        <p:cTn id="34" dur="1155" fill="hold"/>
                                        <p:tgtEl>
                                          <p:spTgt spid="3">
                                            <p:txEl>
                                              <p:pRg st="4" end="4"/>
                                            </p:txEl>
                                          </p:spTgt>
                                        </p:tgtEl>
                                        <p:attrNameLst>
                                          <p:attrName>ppt_x</p:attrName>
                                        </p:attrNameLst>
                                      </p:cBhvr>
                                      <p:to>
                                        <p:strVal val="(0.5)"/>
                                      </p:to>
                                    </p:set>
                                    <p:anim from="(0.5)" to="(#ppt_x)" calcmode="lin" valueType="num">
                                      <p:cBhvr>
                                        <p:cTn id="35" dur="1845" accel="100000" fill="hold">
                                          <p:stCondLst>
                                            <p:cond delay="1155"/>
                                          </p:stCondLst>
                                        </p:cTn>
                                        <p:tgtEl>
                                          <p:spTgt spid="3">
                                            <p:txEl>
                                              <p:pRg st="4" end="4"/>
                                            </p:txEl>
                                          </p:spTgt>
                                        </p:tgtEl>
                                        <p:attrNameLst>
                                          <p:attrName>ppt_x</p:attrName>
                                        </p:attrNameLst>
                                      </p:cBhvr>
                                    </p:anim>
                                    <p:set>
                                      <p:cBhvr>
                                        <p:cTn id="36" dur="1155" fill="hold"/>
                                        <p:tgtEl>
                                          <p:spTgt spid="3">
                                            <p:txEl>
                                              <p:pRg st="4" end="4"/>
                                            </p:txEl>
                                          </p:spTgt>
                                        </p:tgtEl>
                                        <p:attrNameLst>
                                          <p:attrName>ppt_y</p:attrName>
                                        </p:attrNameLst>
                                      </p:cBhvr>
                                      <p:to>
                                        <p:strVal val="(#ppt_y+0.4)"/>
                                      </p:to>
                                    </p:set>
                                    <p:anim from="(#ppt_y+0.4)" to="(#ppt_y)" calcmode="lin" valueType="num">
                                      <p:cBhvr>
                                        <p:cTn id="37" dur="1845" accel="100000" fill="hold">
                                          <p:stCondLst>
                                            <p:cond delay="1155"/>
                                          </p:stCondLst>
                                        </p:cTn>
                                        <p:tgtEl>
                                          <p:spTgt spid="3">
                                            <p:txEl>
                                              <p:pRg st="4" end="4"/>
                                            </p:txEl>
                                          </p:spTgt>
                                        </p:tgtEl>
                                        <p:attrNameLst>
                                          <p:attrName>ppt_y</p:attrName>
                                        </p:attrNameLst>
                                      </p:cBhvr>
                                    </p:anim>
                                  </p:childTnLst>
                                </p:cTn>
                              </p:par>
                            </p:childTnLst>
                          </p:cTn>
                        </p:par>
                        <p:par>
                          <p:cTn id="38" fill="hold">
                            <p:stCondLst>
                              <p:cond delay="14500"/>
                            </p:stCondLst>
                            <p:childTnLst>
                              <p:par>
                                <p:cTn id="39" presetID="2" presetClass="entr" presetSubtype="2" fill="hold" nodeType="after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 calcmode="lin" valueType="num">
                                      <p:cBhvr additive="base">
                                        <p:cTn id="41" dur="30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42" dur="30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par>
                          <p:cTn id="43" fill="hold">
                            <p:stCondLst>
                              <p:cond delay="17500"/>
                            </p:stCondLst>
                            <p:childTnLst>
                              <p:par>
                                <p:cTn id="44" presetID="8" presetClass="entr" presetSubtype="16" fill="hold" nodeType="afterEffect">
                                  <p:stCondLst>
                                    <p:cond delay="0"/>
                                  </p:stCondLst>
                                  <p:iterate type="lt">
                                    <p:tmPct val="0"/>
                                  </p:iterate>
                                  <p:childTnLst>
                                    <p:set>
                                      <p:cBhvr>
                                        <p:cTn id="45" dur="1" fill="hold">
                                          <p:stCondLst>
                                            <p:cond delay="0"/>
                                          </p:stCondLst>
                                        </p:cTn>
                                        <p:tgtEl>
                                          <p:spTgt spid="3">
                                            <p:txEl>
                                              <p:pRg st="6" end="6"/>
                                            </p:txEl>
                                          </p:spTgt>
                                        </p:tgtEl>
                                        <p:attrNameLst>
                                          <p:attrName>style.visibility</p:attrName>
                                        </p:attrNameLst>
                                      </p:cBhvr>
                                      <p:to>
                                        <p:strVal val="visible"/>
                                      </p:to>
                                    </p:set>
                                    <p:animEffect transition="in" filter="diamond(in)">
                                      <p:cBhvr>
                                        <p:cTn id="46" dur="3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14400"/>
            <a:ext cx="8763000" cy="5791200"/>
          </a:xfrm>
        </p:spPr>
        <p:txBody>
          <a:bodyPr>
            <a:normAutofit fontScale="85000" lnSpcReduction="20000"/>
          </a:bodyPr>
          <a:lstStyle/>
          <a:p>
            <a:pPr>
              <a:buFont typeface="Wingdings" pitchFamily="2" charset="2"/>
              <a:buChar char="v"/>
            </a:pPr>
            <a:r>
              <a:rPr lang="en-US" b="1" u="sng" dirty="0">
                <a:solidFill>
                  <a:srgbClr val="1A0000"/>
                </a:solidFill>
              </a:rPr>
              <a:t>Implicit Costs:</a:t>
            </a:r>
          </a:p>
          <a:p>
            <a:r>
              <a:rPr lang="en-US" dirty="0">
                <a:solidFill>
                  <a:srgbClr val="FF0000"/>
                </a:solidFill>
              </a:rPr>
              <a:t>The economist is interested in the costs associated with other items besides the items of costs borne as explicit cost by the firm.</a:t>
            </a:r>
          </a:p>
          <a:p>
            <a:r>
              <a:rPr lang="en-US" dirty="0">
                <a:solidFill>
                  <a:srgbClr val="260FB1"/>
                </a:solidFill>
              </a:rPr>
              <a:t>For example, the opportunity cost of entrepreneur as a factor input, entrepreneur’s own building, capital invested by the entrepreneur himself, </a:t>
            </a:r>
            <a:r>
              <a:rPr lang="en-US" dirty="0" err="1">
                <a:solidFill>
                  <a:srgbClr val="260FB1"/>
                </a:solidFill>
              </a:rPr>
              <a:t>labour</a:t>
            </a:r>
            <a:r>
              <a:rPr lang="en-US" dirty="0">
                <a:solidFill>
                  <a:srgbClr val="260FB1"/>
                </a:solidFill>
              </a:rPr>
              <a:t> done by the entrepreneur’s family for which payments are not done </a:t>
            </a:r>
            <a:r>
              <a:rPr lang="en-US" dirty="0" err="1">
                <a:solidFill>
                  <a:srgbClr val="260FB1"/>
                </a:solidFill>
              </a:rPr>
              <a:t>explicity</a:t>
            </a:r>
            <a:r>
              <a:rPr lang="en-US" dirty="0">
                <a:solidFill>
                  <a:srgbClr val="260FB1"/>
                </a:solidFill>
              </a:rPr>
              <a:t>.</a:t>
            </a:r>
          </a:p>
          <a:p>
            <a:r>
              <a:rPr lang="en-US" dirty="0">
                <a:solidFill>
                  <a:srgbClr val="FF0000"/>
                </a:solidFill>
              </a:rPr>
              <a:t>Such items are not reflected in the accountant’s computation of cost.</a:t>
            </a:r>
          </a:p>
          <a:p>
            <a:r>
              <a:rPr lang="en-US" dirty="0">
                <a:solidFill>
                  <a:srgbClr val="260FB1"/>
                </a:solidFill>
              </a:rPr>
              <a:t>These items of costs  are implicit to the firm and hence known as implicit cost.</a:t>
            </a:r>
          </a:p>
          <a:p>
            <a:r>
              <a:rPr lang="en-US" dirty="0">
                <a:solidFill>
                  <a:srgbClr val="FF0000"/>
                </a:solidFill>
              </a:rPr>
              <a:t>Pure economic cost includes both explicit costs and implicit costs.</a:t>
            </a:r>
          </a:p>
          <a:p>
            <a:r>
              <a:rPr lang="en-US" dirty="0">
                <a:solidFill>
                  <a:srgbClr val="260FB1"/>
                </a:solidFill>
              </a:rPr>
              <a:t>When explicit cost is zero, economic cost equals implicit cost.</a:t>
            </a:r>
          </a:p>
        </p:txBody>
      </p:sp>
      <p:sp>
        <p:nvSpPr>
          <p:cNvPr id="4" name="Title 1"/>
          <p:cNvSpPr>
            <a:spLocks noGrp="1"/>
          </p:cNvSpPr>
          <p:nvPr>
            <p:ph type="title"/>
          </p:nvPr>
        </p:nvSpPr>
        <p:spPr>
          <a:xfrm>
            <a:off x="533400" y="228600"/>
            <a:ext cx="8229600" cy="609600"/>
          </a:xfrm>
        </p:spPr>
        <p:txBody>
          <a:bodyPr>
            <a:normAutofit fontScale="90000"/>
          </a:bodyPr>
          <a:lstStyle/>
          <a:p>
            <a:r>
              <a:rPr lang="en-US" dirty="0">
                <a:solidFill>
                  <a:srgbClr val="C00000"/>
                </a:solidFill>
              </a:rPr>
              <a:t>Explicit versus Implicit Costs</a:t>
            </a:r>
          </a:p>
        </p:txBody>
      </p:sp>
      <p:sp>
        <p:nvSpPr>
          <p:cNvPr id="5" name="Date Placeholder 4"/>
          <p:cNvSpPr>
            <a:spLocks noGrp="1"/>
          </p:cNvSpPr>
          <p:nvPr>
            <p:ph type="dt" sz="half" idx="10"/>
          </p:nvPr>
        </p:nvSpPr>
        <p:spPr/>
        <p:txBody>
          <a:bodyPr/>
          <a:lstStyle/>
          <a:p>
            <a:fld id="{91D18A72-6305-470D-9576-4DFF6CCA4E83}" type="datetime1">
              <a:rPr lang="en-US" smtClean="0"/>
              <a:pPr/>
              <a:t>5/20/2025</a:t>
            </a:fld>
            <a:endParaRPr lang="en-US"/>
          </a:p>
        </p:txBody>
      </p:sp>
      <p:sp>
        <p:nvSpPr>
          <p:cNvPr id="7" name="Footer Placeholder 6"/>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22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par>
                          <p:cTn id="8" fill="hold">
                            <p:stCondLst>
                              <p:cond delay="2000"/>
                            </p:stCondLst>
                            <p:childTnLst>
                              <p:par>
                                <p:cTn id="9" presetID="51"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770" decel="100000"/>
                                        <p:tgtEl>
                                          <p:spTgt spid="3">
                                            <p:txEl>
                                              <p:pRg st="0" end="0"/>
                                            </p:txEl>
                                          </p:spTgt>
                                        </p:tgtEl>
                                      </p:cBhvr>
                                    </p:animEffect>
                                    <p:animScale>
                                      <p:cBhvr>
                                        <p:cTn id="12" dur="770" decel="100000"/>
                                        <p:tgtEl>
                                          <p:spTgt spid="3">
                                            <p:txEl>
                                              <p:pRg st="0" end="0"/>
                                            </p:txEl>
                                          </p:spTgt>
                                        </p:tgtEl>
                                      </p:cBhvr>
                                      <p:from x="10000" y="10000"/>
                                      <p:to x="200000" y="450000"/>
                                    </p:animScale>
                                    <p:animScale>
                                      <p:cBhvr>
                                        <p:cTn id="13" dur="1230" accel="100000" fill="hold">
                                          <p:stCondLst>
                                            <p:cond delay="770"/>
                                          </p:stCondLst>
                                        </p:cTn>
                                        <p:tgtEl>
                                          <p:spTgt spid="3">
                                            <p:txEl>
                                              <p:pRg st="0" end="0"/>
                                            </p:txEl>
                                          </p:spTgt>
                                        </p:tgtEl>
                                      </p:cBhvr>
                                      <p:from x="200000" y="450000"/>
                                      <p:to x="100000" y="100000"/>
                                    </p:animScale>
                                    <p:set>
                                      <p:cBhvr>
                                        <p:cTn id="14" dur="770" fill="hold"/>
                                        <p:tgtEl>
                                          <p:spTgt spid="3">
                                            <p:txEl>
                                              <p:pRg st="0" end="0"/>
                                            </p:txEl>
                                          </p:spTgt>
                                        </p:tgtEl>
                                        <p:attrNameLst>
                                          <p:attrName>ppt_x</p:attrName>
                                        </p:attrNameLst>
                                      </p:cBhvr>
                                      <p:to>
                                        <p:strVal val="(0.5)"/>
                                      </p:to>
                                    </p:set>
                                    <p:anim from="(0.5)" to="(#ppt_x)" calcmode="lin" valueType="num">
                                      <p:cBhvr>
                                        <p:cTn id="15" dur="1230" accel="100000" fill="hold">
                                          <p:stCondLst>
                                            <p:cond delay="770"/>
                                          </p:stCondLst>
                                        </p:cTn>
                                        <p:tgtEl>
                                          <p:spTgt spid="3">
                                            <p:txEl>
                                              <p:pRg st="0" end="0"/>
                                            </p:txEl>
                                          </p:spTgt>
                                        </p:tgtEl>
                                        <p:attrNameLst>
                                          <p:attrName>ppt_x</p:attrName>
                                        </p:attrNameLst>
                                      </p:cBhvr>
                                    </p:anim>
                                    <p:set>
                                      <p:cBhvr>
                                        <p:cTn id="16" dur="770" fill="hold"/>
                                        <p:tgtEl>
                                          <p:spTgt spid="3">
                                            <p:txEl>
                                              <p:pRg st="0" end="0"/>
                                            </p:txEl>
                                          </p:spTgt>
                                        </p:tgtEl>
                                        <p:attrNameLst>
                                          <p:attrName>ppt_y</p:attrName>
                                        </p:attrNameLst>
                                      </p:cBhvr>
                                      <p:to>
                                        <p:strVal val="(#ppt_y+0.4)"/>
                                      </p:to>
                                    </p:set>
                                    <p:anim from="(#ppt_y+0.4)" to="(#ppt_y)" calcmode="lin" valueType="num">
                                      <p:cBhvr>
                                        <p:cTn id="17" dur="1230" accel="100000" fill="hold">
                                          <p:stCondLst>
                                            <p:cond delay="770"/>
                                          </p:stCondLst>
                                        </p:cTn>
                                        <p:tgtEl>
                                          <p:spTgt spid="3">
                                            <p:txEl>
                                              <p:pRg st="0" end="0"/>
                                            </p:txEl>
                                          </p:spTgt>
                                        </p:tgtEl>
                                        <p:attrNameLst>
                                          <p:attrName>ppt_y</p:attrName>
                                        </p:attrNameLst>
                                      </p:cBhvr>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additive="base">
                                        <p:cTn id="22" dur="30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23" dur="3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par>
                          <p:cTn id="24" fill="hold">
                            <p:stCondLst>
                              <p:cond delay="3000"/>
                            </p:stCondLst>
                            <p:childTnLst>
                              <p:par>
                                <p:cTn id="25" presetID="2" presetClass="entr" presetSubtype="2" fill="hold"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additive="base">
                                        <p:cTn id="27" dur="3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8" dur="3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par>
                          <p:cTn id="29" fill="hold">
                            <p:stCondLst>
                              <p:cond delay="6000"/>
                            </p:stCondLst>
                            <p:childTnLst>
                              <p:par>
                                <p:cTn id="30" presetID="2" presetClass="entr" presetSubtype="2" fill="hold" nodeType="after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additive="base">
                                        <p:cTn id="32" dur="30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33" dur="3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par>
                          <p:cTn id="34" fill="hold">
                            <p:stCondLst>
                              <p:cond delay="9000"/>
                            </p:stCondLst>
                            <p:childTnLst>
                              <p:par>
                                <p:cTn id="35" presetID="2" presetClass="entr" presetSubtype="2" fill="hold" nodeType="after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30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8" dur="3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par>
                          <p:cTn id="39" fill="hold">
                            <p:stCondLst>
                              <p:cond delay="12000"/>
                            </p:stCondLst>
                            <p:childTnLst>
                              <p:par>
                                <p:cTn id="40" presetID="2" presetClass="entr" presetSubtype="2" fill="hold" nodeType="after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additive="base">
                                        <p:cTn id="42" dur="30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43" dur="30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par>
                          <p:cTn id="44" fill="hold">
                            <p:stCondLst>
                              <p:cond delay="15000"/>
                            </p:stCondLst>
                            <p:childTnLst>
                              <p:par>
                                <p:cTn id="45" presetID="2" presetClass="entr" presetSubtype="2" fill="hold" nodeType="after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 calcmode="lin" valueType="num">
                                      <p:cBhvr additive="base">
                                        <p:cTn id="47" dur="30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48" dur="30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a:solidFill>
                  <a:srgbClr val="C00000"/>
                </a:solidFill>
              </a:rPr>
              <a:t>Accounting </a:t>
            </a:r>
            <a:r>
              <a:rPr lang="en-US" dirty="0" err="1">
                <a:solidFill>
                  <a:srgbClr val="C00000"/>
                </a:solidFill>
              </a:rPr>
              <a:t>vrs</a:t>
            </a:r>
            <a:r>
              <a:rPr lang="en-US" dirty="0">
                <a:solidFill>
                  <a:srgbClr val="C00000"/>
                </a:solidFill>
              </a:rPr>
              <a:t>. Economic Cost</a:t>
            </a:r>
          </a:p>
        </p:txBody>
      </p:sp>
      <p:sp>
        <p:nvSpPr>
          <p:cNvPr id="3" name="Content Placeholder 2"/>
          <p:cNvSpPr>
            <a:spLocks noGrp="1"/>
          </p:cNvSpPr>
          <p:nvPr>
            <p:ph idx="1"/>
          </p:nvPr>
        </p:nvSpPr>
        <p:spPr>
          <a:xfrm>
            <a:off x="457200" y="838200"/>
            <a:ext cx="8229600" cy="5471160"/>
          </a:xfrm>
          <a:effectLst>
            <a:glow rad="101600">
              <a:srgbClr val="C00000">
                <a:alpha val="60000"/>
              </a:srgbClr>
            </a:glow>
          </a:effectLst>
        </p:spPr>
        <p:txBody>
          <a:bodyPr>
            <a:normAutofit fontScale="62500" lnSpcReduction="20000"/>
          </a:bodyPr>
          <a:lstStyle/>
          <a:p>
            <a:r>
              <a:rPr lang="en-US" dirty="0">
                <a:solidFill>
                  <a:srgbClr val="260FB1"/>
                </a:solidFill>
              </a:rPr>
              <a:t>Accounting cost includes those items of cost that an accountant takes into account while computing cost of the firm. </a:t>
            </a:r>
          </a:p>
          <a:p>
            <a:r>
              <a:rPr lang="en-US" dirty="0">
                <a:solidFill>
                  <a:srgbClr val="C00000"/>
                </a:solidFill>
              </a:rPr>
              <a:t>These include the explicit payments made towards the costs of the factor inputs hired from outside. Thus it is the firm’s outflow towards hiring inputs from outside.</a:t>
            </a:r>
          </a:p>
          <a:p>
            <a:r>
              <a:rPr lang="en-US" dirty="0">
                <a:solidFill>
                  <a:srgbClr val="260FB1"/>
                </a:solidFill>
              </a:rPr>
              <a:t>An economist, on the other hand, shall calculate not only the costs associated with explicit payments towards hiring factor inputs outside the firm but also some implicit cost associated with production. </a:t>
            </a:r>
          </a:p>
          <a:p>
            <a:r>
              <a:rPr lang="en-US" dirty="0">
                <a:solidFill>
                  <a:srgbClr val="C00000"/>
                </a:solidFill>
              </a:rPr>
              <a:t>Such implicit costs include the opportunity cost of the entrepreneur as a factor input, cost of the building and other factor inputs owned by the entrepreneur himself, etc.</a:t>
            </a:r>
          </a:p>
          <a:p>
            <a:r>
              <a:rPr lang="en-US" dirty="0">
                <a:solidFill>
                  <a:srgbClr val="260FB1"/>
                </a:solidFill>
              </a:rPr>
              <a:t>Thus, total cost is the sum of explicit and implicit costs.</a:t>
            </a:r>
          </a:p>
          <a:p>
            <a:endParaRPr lang="en-US" dirty="0">
              <a:solidFill>
                <a:srgbClr val="260FB1"/>
              </a:solidFill>
            </a:endParaRPr>
          </a:p>
          <a:p>
            <a:r>
              <a:rPr lang="en-US" b="1" dirty="0">
                <a:solidFill>
                  <a:srgbClr val="C00000"/>
                </a:solidFill>
              </a:rPr>
              <a:t>Total cost = Explicit Costs + Implicit Costs</a:t>
            </a:r>
          </a:p>
          <a:p>
            <a:pPr lvl="2"/>
            <a:endParaRPr lang="en-US" dirty="0">
              <a:solidFill>
                <a:srgbClr val="260FB1"/>
              </a:solidFill>
            </a:endParaRPr>
          </a:p>
          <a:p>
            <a:r>
              <a:rPr lang="en-US" dirty="0">
                <a:solidFill>
                  <a:srgbClr val="260FB1"/>
                </a:solidFill>
              </a:rPr>
              <a:t>Pure economic profit is the difference between the total revenue to the firm and the economic costs.</a:t>
            </a:r>
          </a:p>
          <a:p>
            <a:endParaRPr lang="en-US" dirty="0">
              <a:solidFill>
                <a:srgbClr val="260FB1"/>
              </a:solidFill>
            </a:endParaRPr>
          </a:p>
          <a:p>
            <a:r>
              <a:rPr lang="en-US" b="1" dirty="0">
                <a:solidFill>
                  <a:srgbClr val="C00000"/>
                </a:solidFill>
              </a:rPr>
              <a:t>Pure Economic Profit = Total Revenue – Pure Economic Costs</a:t>
            </a:r>
          </a:p>
        </p:txBody>
      </p:sp>
      <p:sp>
        <p:nvSpPr>
          <p:cNvPr id="4" name="Date Placeholder 3"/>
          <p:cNvSpPr>
            <a:spLocks noGrp="1"/>
          </p:cNvSpPr>
          <p:nvPr>
            <p:ph type="dt" sz="half" idx="10"/>
          </p:nvPr>
        </p:nvSpPr>
        <p:spPr/>
        <p:txBody>
          <a:bodyPr/>
          <a:lstStyle/>
          <a:p>
            <a:fld id="{44F21DB9-DBE4-4614-A237-83B5BB798E03}"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50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par>
                          <p:cTn id="8" fill="hold">
                            <p:stCondLst>
                              <p:cond delay="2000"/>
                            </p:stCondLst>
                            <p:childTnLst>
                              <p:par>
                                <p:cTn id="9" presetID="2" presetClass="entr" presetSubtype="2"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3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2" dur="3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5000"/>
                            </p:stCondLst>
                            <p:childTnLst>
                              <p:par>
                                <p:cTn id="14" presetID="2" presetClass="entr" presetSubtype="2" fill="hold"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additive="base">
                                        <p:cTn id="16" dur="30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7" dur="3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8000"/>
                            </p:stCondLst>
                            <p:childTnLst>
                              <p:par>
                                <p:cTn id="19" presetID="2" presetClass="entr" presetSubtype="2" fill="hold"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3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2" dur="3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par>
                          <p:cTn id="23" fill="hold">
                            <p:stCondLst>
                              <p:cond delay="11000"/>
                            </p:stCondLst>
                            <p:childTnLst>
                              <p:par>
                                <p:cTn id="24" presetID="2" presetClass="entr" presetSubtype="2" fill="hold" nodeType="after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additive="base">
                                        <p:cTn id="26" dur="30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7" dur="3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par>
                          <p:cTn id="28" fill="hold">
                            <p:stCondLst>
                              <p:cond delay="14000"/>
                            </p:stCondLst>
                            <p:childTnLst>
                              <p:par>
                                <p:cTn id="29" presetID="2" presetClass="entr" presetSubtype="2" fill="hold"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30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3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par>
                          <p:cTn id="33" fill="hold">
                            <p:stCondLst>
                              <p:cond delay="17000"/>
                            </p:stCondLst>
                            <p:childTnLst>
                              <p:par>
                                <p:cTn id="34" presetID="2" presetClass="entr" presetSubtype="2" fill="hold" nodeType="after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 calcmode="lin" valueType="num">
                                      <p:cBhvr additive="base">
                                        <p:cTn id="36" dur="30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37" dur="30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par>
                          <p:cTn id="38" fill="hold">
                            <p:stCondLst>
                              <p:cond delay="20000"/>
                            </p:stCondLst>
                            <p:childTnLst>
                              <p:par>
                                <p:cTn id="39" presetID="2" presetClass="entr" presetSubtype="2" fill="hold" nodeType="after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3000" fill="hold"/>
                                        <p:tgtEl>
                                          <p:spTgt spid="3">
                                            <p:txEl>
                                              <p:pRg st="8" end="8"/>
                                            </p:txEl>
                                          </p:spTgt>
                                        </p:tgtEl>
                                        <p:attrNameLst>
                                          <p:attrName>ppt_x</p:attrName>
                                        </p:attrNameLst>
                                      </p:cBhvr>
                                      <p:tavLst>
                                        <p:tav tm="0">
                                          <p:val>
                                            <p:strVal val="1+#ppt_w/2"/>
                                          </p:val>
                                        </p:tav>
                                        <p:tav tm="100000">
                                          <p:val>
                                            <p:strVal val="#ppt_x"/>
                                          </p:val>
                                        </p:tav>
                                      </p:tavLst>
                                    </p:anim>
                                    <p:anim calcmode="lin" valueType="num">
                                      <p:cBhvr additive="base">
                                        <p:cTn id="42" dur="30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par>
                          <p:cTn id="43" fill="hold">
                            <p:stCondLst>
                              <p:cond delay="23000"/>
                            </p:stCondLst>
                            <p:childTnLst>
                              <p:par>
                                <p:cTn id="44" presetID="2" presetClass="entr" presetSubtype="2" fill="hold" nodeType="afterEffect">
                                  <p:stCondLst>
                                    <p:cond delay="0"/>
                                  </p:stCondLst>
                                  <p:childTnLst>
                                    <p:set>
                                      <p:cBhvr>
                                        <p:cTn id="45" dur="1" fill="hold">
                                          <p:stCondLst>
                                            <p:cond delay="0"/>
                                          </p:stCondLst>
                                        </p:cTn>
                                        <p:tgtEl>
                                          <p:spTgt spid="3">
                                            <p:txEl>
                                              <p:pRg st="10" end="10"/>
                                            </p:txEl>
                                          </p:spTgt>
                                        </p:tgtEl>
                                        <p:attrNameLst>
                                          <p:attrName>style.visibility</p:attrName>
                                        </p:attrNameLst>
                                      </p:cBhvr>
                                      <p:to>
                                        <p:strVal val="visible"/>
                                      </p:to>
                                    </p:set>
                                    <p:anim calcmode="lin" valueType="num">
                                      <p:cBhvr additive="base">
                                        <p:cTn id="46" dur="3000" fill="hold"/>
                                        <p:tgtEl>
                                          <p:spTgt spid="3">
                                            <p:txEl>
                                              <p:pRg st="10" end="10"/>
                                            </p:txEl>
                                          </p:spTgt>
                                        </p:tgtEl>
                                        <p:attrNameLst>
                                          <p:attrName>ppt_x</p:attrName>
                                        </p:attrNameLst>
                                      </p:cBhvr>
                                      <p:tavLst>
                                        <p:tav tm="0">
                                          <p:val>
                                            <p:strVal val="1+#ppt_w/2"/>
                                          </p:val>
                                        </p:tav>
                                        <p:tav tm="100000">
                                          <p:val>
                                            <p:strVal val="#ppt_x"/>
                                          </p:val>
                                        </p:tav>
                                      </p:tavLst>
                                    </p:anim>
                                    <p:anim calcmode="lin" valueType="num">
                                      <p:cBhvr additive="base">
                                        <p:cTn id="47" dur="3000" fill="hold"/>
                                        <p:tgtEl>
                                          <p:spTgt spid="3">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a:solidFill>
                  <a:srgbClr val="C00000"/>
                </a:solidFill>
              </a:rPr>
              <a:t>Cost Functions</a:t>
            </a:r>
          </a:p>
        </p:txBody>
      </p:sp>
      <p:sp>
        <p:nvSpPr>
          <p:cNvPr id="3" name="Content Placeholder 2"/>
          <p:cNvSpPr>
            <a:spLocks noGrp="1"/>
          </p:cNvSpPr>
          <p:nvPr>
            <p:ph idx="1"/>
          </p:nvPr>
        </p:nvSpPr>
        <p:spPr>
          <a:xfrm>
            <a:off x="457200" y="990600"/>
            <a:ext cx="8229600" cy="5318760"/>
          </a:xfrm>
        </p:spPr>
        <p:txBody>
          <a:bodyPr>
            <a:normAutofit fontScale="92500" lnSpcReduction="10000"/>
          </a:bodyPr>
          <a:lstStyle/>
          <a:p>
            <a:r>
              <a:rPr lang="en-US" dirty="0">
                <a:solidFill>
                  <a:schemeClr val="accent4">
                    <a:lumMod val="75000"/>
                  </a:schemeClr>
                </a:solidFill>
              </a:rPr>
              <a:t>Since cost of production is the expenses made in production of a commodity by a firm it varies with the level of output of the commodity produced by the firm. Hence, we can say that cost is a function of output. </a:t>
            </a:r>
          </a:p>
          <a:p>
            <a:r>
              <a:rPr lang="en-US" dirty="0">
                <a:solidFill>
                  <a:srgbClr val="C00000"/>
                </a:solidFill>
              </a:rPr>
              <a:t>In equation terms it can be written as C=f(q), where C=total cost,</a:t>
            </a:r>
          </a:p>
          <a:p>
            <a:pPr>
              <a:buNone/>
            </a:pPr>
            <a:r>
              <a:rPr lang="en-US" dirty="0">
                <a:solidFill>
                  <a:srgbClr val="C00000"/>
                </a:solidFill>
              </a:rPr>
              <a:t>	f=functional notation and</a:t>
            </a:r>
          </a:p>
          <a:p>
            <a:pPr>
              <a:buNone/>
            </a:pPr>
            <a:r>
              <a:rPr lang="en-US" dirty="0">
                <a:solidFill>
                  <a:srgbClr val="C00000"/>
                </a:solidFill>
              </a:rPr>
              <a:t>	q=output produced.</a:t>
            </a:r>
          </a:p>
          <a:p>
            <a:r>
              <a:rPr lang="en-US" dirty="0">
                <a:solidFill>
                  <a:schemeClr val="accent4">
                    <a:lumMod val="75000"/>
                  </a:schemeClr>
                </a:solidFill>
                <a:effectLst>
                  <a:outerShdw blurRad="38100" dist="38100" dir="2700000" algn="tl">
                    <a:srgbClr val="000000">
                      <a:alpha val="43137"/>
                    </a:srgbClr>
                  </a:outerShdw>
                </a:effectLst>
              </a:rPr>
              <a:t>It is possible to compute cost in both short run and long run. </a:t>
            </a:r>
          </a:p>
          <a:p>
            <a:r>
              <a:rPr lang="en-US" dirty="0">
                <a:solidFill>
                  <a:srgbClr val="C00000"/>
                </a:solidFill>
                <a:effectLst>
                  <a:outerShdw blurRad="38100" dist="38100" dir="2700000" algn="tl">
                    <a:srgbClr val="000000">
                      <a:alpha val="43137"/>
                    </a:srgbClr>
                  </a:outerShdw>
                </a:effectLst>
              </a:rPr>
              <a:t>Since the nature of production functions differ in both time periods, the cost functions also differ.</a:t>
            </a:r>
            <a:endParaRPr lang="en-US" dirty="0">
              <a:solidFill>
                <a:srgbClr val="C00000"/>
              </a:solidFill>
            </a:endParaRPr>
          </a:p>
        </p:txBody>
      </p:sp>
      <p:sp>
        <p:nvSpPr>
          <p:cNvPr id="4" name="Date Placeholder 3"/>
          <p:cNvSpPr>
            <a:spLocks noGrp="1"/>
          </p:cNvSpPr>
          <p:nvPr>
            <p:ph type="dt" sz="half" idx="10"/>
          </p:nvPr>
        </p:nvSpPr>
        <p:spPr/>
        <p:txBody>
          <a:bodyPr/>
          <a:lstStyle/>
          <a:p>
            <a:fld id="{8B98D892-CBB8-4068-80EE-C9E200E34CCE}"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20000">
    <p:pull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a:solidFill>
                  <a:srgbClr val="C00000"/>
                </a:solidFill>
              </a:rPr>
              <a:t>Cost Functions</a:t>
            </a:r>
          </a:p>
        </p:txBody>
      </p:sp>
      <p:sp>
        <p:nvSpPr>
          <p:cNvPr id="3" name="Content Placeholder 2"/>
          <p:cNvSpPr>
            <a:spLocks noGrp="1"/>
          </p:cNvSpPr>
          <p:nvPr>
            <p:ph idx="1"/>
          </p:nvPr>
        </p:nvSpPr>
        <p:spPr>
          <a:xfrm>
            <a:off x="228600" y="990600"/>
            <a:ext cx="8686800" cy="5638800"/>
          </a:xfrm>
        </p:spPr>
        <p:txBody>
          <a:bodyPr/>
          <a:lstStyle/>
          <a:p>
            <a:r>
              <a:rPr lang="en-US" dirty="0">
                <a:solidFill>
                  <a:schemeClr val="accent4">
                    <a:lumMod val="75000"/>
                  </a:schemeClr>
                </a:solidFill>
              </a:rPr>
              <a:t>Short period production is </a:t>
            </a:r>
            <a:r>
              <a:rPr lang="en-US" dirty="0" err="1">
                <a:solidFill>
                  <a:schemeClr val="accent4">
                    <a:lumMod val="75000"/>
                  </a:schemeClr>
                </a:solidFill>
              </a:rPr>
              <a:t>characterised</a:t>
            </a:r>
            <a:r>
              <a:rPr lang="en-US" dirty="0">
                <a:solidFill>
                  <a:schemeClr val="accent4">
                    <a:lumMod val="75000"/>
                  </a:schemeClr>
                </a:solidFill>
              </a:rPr>
              <a:t> by presence of both fixed and variable factors, while in the long run all factors are variable. Therefore, it is possible to isolate short run cost and long run cost.</a:t>
            </a:r>
          </a:p>
          <a:p>
            <a:r>
              <a:rPr lang="en-US" dirty="0">
                <a:solidFill>
                  <a:srgbClr val="C00000"/>
                </a:solidFill>
              </a:rPr>
              <a:t>Short run cost is composed of both expenses on fixed factor inputs and variable inputs. On the other hand, in the long run, all costs are variable since production is subject to returns to scale.</a:t>
            </a:r>
          </a:p>
        </p:txBody>
      </p:sp>
      <p:sp>
        <p:nvSpPr>
          <p:cNvPr id="4" name="Date Placeholder 3"/>
          <p:cNvSpPr>
            <a:spLocks noGrp="1"/>
          </p:cNvSpPr>
          <p:nvPr>
            <p:ph type="dt" sz="half" idx="10"/>
          </p:nvPr>
        </p:nvSpPr>
        <p:spPr/>
        <p:txBody>
          <a:bodyPr/>
          <a:lstStyle/>
          <a:p>
            <a:fld id="{BE1B8F4F-F39D-4CA8-A252-F2933F194674}"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Tm="17000">
    <p:pull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a:solidFill>
                  <a:srgbClr val="C00000"/>
                </a:solidFill>
              </a:rPr>
              <a:t>Total Cost</a:t>
            </a:r>
          </a:p>
        </p:txBody>
      </p:sp>
      <p:sp>
        <p:nvSpPr>
          <p:cNvPr id="3" name="Content Placeholder 2"/>
          <p:cNvSpPr>
            <a:spLocks noGrp="1"/>
          </p:cNvSpPr>
          <p:nvPr>
            <p:ph idx="1"/>
          </p:nvPr>
        </p:nvSpPr>
        <p:spPr>
          <a:xfrm>
            <a:off x="228600" y="990600"/>
            <a:ext cx="8686800" cy="5318760"/>
          </a:xfrm>
        </p:spPr>
        <p:txBody>
          <a:bodyPr>
            <a:normAutofit fontScale="85000" lnSpcReduction="20000"/>
          </a:bodyPr>
          <a:lstStyle/>
          <a:p>
            <a:r>
              <a:rPr lang="en-US" dirty="0">
                <a:solidFill>
                  <a:srgbClr val="260FB1"/>
                </a:solidFill>
              </a:rPr>
              <a:t>Total cost is the sum total of </a:t>
            </a:r>
            <a:r>
              <a:rPr lang="en-US" dirty="0" smtClean="0">
                <a:solidFill>
                  <a:srgbClr val="260FB1"/>
                </a:solidFill>
              </a:rPr>
              <a:t>expenses </a:t>
            </a:r>
            <a:r>
              <a:rPr lang="en-US" dirty="0">
                <a:solidFill>
                  <a:srgbClr val="260FB1"/>
                </a:solidFill>
              </a:rPr>
              <a:t>borne by the firm in the production of output. A firm spends on both fixed and variable factor inputs. Therefore, it is the sum of total fixed costs and total variable costs. As output rises total cost increases. Therefore, total cost is an increasing function of output.</a:t>
            </a:r>
          </a:p>
          <a:p>
            <a:r>
              <a:rPr lang="en-US" dirty="0">
                <a:solidFill>
                  <a:srgbClr val="C00000"/>
                </a:solidFill>
              </a:rPr>
              <a:t>In the short run there are some fixed factors while other factors are variable. </a:t>
            </a:r>
            <a:r>
              <a:rPr lang="en-US" dirty="0" smtClean="0">
                <a:solidFill>
                  <a:srgbClr val="C00000"/>
                </a:solidFill>
              </a:rPr>
              <a:t>This simply means that the existing technology described by the production function does not allow variation in all factor inputs, rather allows to keep at least one input fixed. But </a:t>
            </a:r>
            <a:r>
              <a:rPr lang="en-US" dirty="0">
                <a:solidFill>
                  <a:srgbClr val="C00000"/>
                </a:solidFill>
              </a:rPr>
              <a:t>in the long run all factors are variable. </a:t>
            </a:r>
          </a:p>
          <a:p>
            <a:r>
              <a:rPr lang="en-US" dirty="0">
                <a:solidFill>
                  <a:srgbClr val="260FB1"/>
                </a:solidFill>
              </a:rPr>
              <a:t>Therefore, the total cost curve in the short run begins with a positive y-intercept.</a:t>
            </a:r>
          </a:p>
          <a:p>
            <a:r>
              <a:rPr lang="en-US" dirty="0">
                <a:solidFill>
                  <a:srgbClr val="C00000"/>
                </a:solidFill>
              </a:rPr>
              <a:t>Total cost curve is inverse-S shaped. If we add TFC and TVC vertically we get TC.</a:t>
            </a:r>
          </a:p>
        </p:txBody>
      </p:sp>
      <p:sp>
        <p:nvSpPr>
          <p:cNvPr id="4" name="Date Placeholder 3"/>
          <p:cNvSpPr>
            <a:spLocks noGrp="1"/>
          </p:cNvSpPr>
          <p:nvPr>
            <p:ph type="dt" sz="half" idx="10"/>
          </p:nvPr>
        </p:nvSpPr>
        <p:spPr/>
        <p:txBody>
          <a:bodyPr/>
          <a:lstStyle/>
          <a:p>
            <a:fld id="{9504A5E7-0A90-45F9-8802-9E0499EBD2C5}"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45000">
    <p:pull dir="d"/>
    <p:sndAc>
      <p:stSnd>
        <p:snd r:embed="rId2" name="push.wav"/>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39762"/>
          </a:xfrm>
        </p:spPr>
        <p:txBody>
          <a:bodyPr>
            <a:normAutofit fontScale="90000"/>
          </a:bodyPr>
          <a:lstStyle/>
          <a:p>
            <a:r>
              <a:rPr lang="en-US" dirty="0"/>
              <a:t>Total Cost</a:t>
            </a:r>
          </a:p>
        </p:txBody>
      </p:sp>
      <p:sp>
        <p:nvSpPr>
          <p:cNvPr id="3" name="Content Placeholder 2"/>
          <p:cNvSpPr>
            <a:spLocks noGrp="1"/>
          </p:cNvSpPr>
          <p:nvPr>
            <p:ph idx="1"/>
          </p:nvPr>
        </p:nvSpPr>
        <p:spPr>
          <a:xfrm>
            <a:off x="457200" y="1143000"/>
            <a:ext cx="8229600" cy="5486400"/>
          </a:xfrm>
        </p:spPr>
        <p:txBody>
          <a:bodyPr/>
          <a:lstStyle/>
          <a:p>
            <a:pPr>
              <a:buNone/>
            </a:pPr>
            <a:endParaRPr lang="en-US" dirty="0"/>
          </a:p>
          <a:p>
            <a:pPr>
              <a:buNone/>
            </a:pPr>
            <a:endParaRPr lang="en-US"/>
          </a:p>
          <a:p>
            <a:pPr>
              <a:buNone/>
            </a:pPr>
            <a:endParaRPr lang="en-US" dirty="0"/>
          </a:p>
          <a:p>
            <a:pPr>
              <a:buNone/>
            </a:pPr>
            <a:endParaRPr lang="en-US" dirty="0"/>
          </a:p>
          <a:p>
            <a:pPr>
              <a:buNone/>
            </a:pPr>
            <a:endParaRPr lang="en-US" dirty="0"/>
          </a:p>
        </p:txBody>
      </p:sp>
      <p:cxnSp>
        <p:nvCxnSpPr>
          <p:cNvPr id="5" name="Straight Connector 4"/>
          <p:cNvCxnSpPr/>
          <p:nvPr/>
        </p:nvCxnSpPr>
        <p:spPr>
          <a:xfrm rot="5400000">
            <a:off x="-1791097" y="3772297"/>
            <a:ext cx="5715794" cy="158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flipV="1">
            <a:off x="1066800" y="6553200"/>
            <a:ext cx="6400800" cy="762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1066800" y="5257800"/>
            <a:ext cx="5791200" cy="7620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60" name="Curved Connector 59"/>
          <p:cNvCxnSpPr/>
          <p:nvPr/>
        </p:nvCxnSpPr>
        <p:spPr>
          <a:xfrm rot="5400000">
            <a:off x="990600" y="1066800"/>
            <a:ext cx="4343400" cy="4191000"/>
          </a:xfrm>
          <a:prstGeom prst="curvedConnector3">
            <a:avLst>
              <a:gd name="adj1" fmla="val 50000"/>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Curved Connector 7"/>
          <p:cNvCxnSpPr/>
          <p:nvPr/>
        </p:nvCxnSpPr>
        <p:spPr>
          <a:xfrm rot="5400000">
            <a:off x="838200" y="1295400"/>
            <a:ext cx="5562600" cy="5105400"/>
          </a:xfrm>
          <a:prstGeom prst="curvedConnector3">
            <a:avLst>
              <a:gd name="adj1" fmla="val 50000"/>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09600" y="6488668"/>
            <a:ext cx="609600" cy="369332"/>
          </a:xfrm>
          <a:prstGeom prst="rect">
            <a:avLst/>
          </a:prstGeom>
          <a:noFill/>
        </p:spPr>
        <p:txBody>
          <a:bodyPr wrap="square" rtlCol="0">
            <a:spAutoFit/>
          </a:bodyPr>
          <a:lstStyle/>
          <a:p>
            <a:r>
              <a:rPr lang="en-US" dirty="0">
                <a:solidFill>
                  <a:srgbClr val="FF0000"/>
                </a:solidFill>
              </a:rPr>
              <a:t>O</a:t>
            </a:r>
          </a:p>
        </p:txBody>
      </p:sp>
      <p:sp>
        <p:nvSpPr>
          <p:cNvPr id="17" name="TextBox 16"/>
          <p:cNvSpPr txBox="1"/>
          <p:nvPr/>
        </p:nvSpPr>
        <p:spPr>
          <a:xfrm>
            <a:off x="7543800" y="6488668"/>
            <a:ext cx="609600" cy="369332"/>
          </a:xfrm>
          <a:prstGeom prst="rect">
            <a:avLst/>
          </a:prstGeom>
          <a:noFill/>
        </p:spPr>
        <p:txBody>
          <a:bodyPr wrap="square" rtlCol="0">
            <a:spAutoFit/>
          </a:bodyPr>
          <a:lstStyle/>
          <a:p>
            <a:r>
              <a:rPr lang="en-US" dirty="0">
                <a:solidFill>
                  <a:srgbClr val="FF0000"/>
                </a:solidFill>
              </a:rPr>
              <a:t>q</a:t>
            </a:r>
          </a:p>
        </p:txBody>
      </p:sp>
      <p:sp>
        <p:nvSpPr>
          <p:cNvPr id="18" name="TextBox 17"/>
          <p:cNvSpPr txBox="1"/>
          <p:nvPr/>
        </p:nvSpPr>
        <p:spPr>
          <a:xfrm>
            <a:off x="228600" y="762000"/>
            <a:ext cx="762000" cy="923330"/>
          </a:xfrm>
          <a:prstGeom prst="rect">
            <a:avLst/>
          </a:prstGeom>
          <a:noFill/>
        </p:spPr>
        <p:txBody>
          <a:bodyPr wrap="square" rtlCol="0">
            <a:spAutoFit/>
          </a:bodyPr>
          <a:lstStyle/>
          <a:p>
            <a:r>
              <a:rPr lang="en-US" dirty="0">
                <a:solidFill>
                  <a:srgbClr val="FF0000"/>
                </a:solidFill>
              </a:rPr>
              <a:t>TFC</a:t>
            </a:r>
          </a:p>
          <a:p>
            <a:r>
              <a:rPr lang="en-US" dirty="0">
                <a:solidFill>
                  <a:srgbClr val="FF0000"/>
                </a:solidFill>
              </a:rPr>
              <a:t>TVC</a:t>
            </a:r>
          </a:p>
          <a:p>
            <a:r>
              <a:rPr lang="en-US" dirty="0">
                <a:solidFill>
                  <a:srgbClr val="FF0000"/>
                </a:solidFill>
              </a:rPr>
              <a:t>TC</a:t>
            </a:r>
          </a:p>
        </p:txBody>
      </p:sp>
      <p:sp>
        <p:nvSpPr>
          <p:cNvPr id="19" name="TextBox 18"/>
          <p:cNvSpPr txBox="1"/>
          <p:nvPr/>
        </p:nvSpPr>
        <p:spPr>
          <a:xfrm>
            <a:off x="6934200" y="5029200"/>
            <a:ext cx="762000" cy="369332"/>
          </a:xfrm>
          <a:prstGeom prst="rect">
            <a:avLst/>
          </a:prstGeom>
          <a:noFill/>
        </p:spPr>
        <p:txBody>
          <a:bodyPr wrap="square" rtlCol="0">
            <a:spAutoFit/>
          </a:bodyPr>
          <a:lstStyle/>
          <a:p>
            <a:r>
              <a:rPr lang="en-US" dirty="0">
                <a:solidFill>
                  <a:srgbClr val="FF0000"/>
                </a:solidFill>
              </a:rPr>
              <a:t>TFC</a:t>
            </a:r>
          </a:p>
        </p:txBody>
      </p:sp>
      <p:sp>
        <p:nvSpPr>
          <p:cNvPr id="20" name="TextBox 19"/>
          <p:cNvSpPr txBox="1"/>
          <p:nvPr/>
        </p:nvSpPr>
        <p:spPr>
          <a:xfrm>
            <a:off x="5334000" y="762000"/>
            <a:ext cx="762000" cy="369332"/>
          </a:xfrm>
          <a:prstGeom prst="rect">
            <a:avLst/>
          </a:prstGeom>
          <a:noFill/>
        </p:spPr>
        <p:txBody>
          <a:bodyPr wrap="square" rtlCol="0">
            <a:spAutoFit/>
          </a:bodyPr>
          <a:lstStyle/>
          <a:p>
            <a:r>
              <a:rPr lang="en-US" dirty="0">
                <a:solidFill>
                  <a:srgbClr val="FF0000"/>
                </a:solidFill>
              </a:rPr>
              <a:t>TC</a:t>
            </a:r>
          </a:p>
        </p:txBody>
      </p:sp>
      <p:sp>
        <p:nvSpPr>
          <p:cNvPr id="21" name="TextBox 20"/>
          <p:cNvSpPr txBox="1"/>
          <p:nvPr/>
        </p:nvSpPr>
        <p:spPr>
          <a:xfrm>
            <a:off x="6248400" y="838200"/>
            <a:ext cx="762000" cy="369332"/>
          </a:xfrm>
          <a:prstGeom prst="rect">
            <a:avLst/>
          </a:prstGeom>
          <a:noFill/>
        </p:spPr>
        <p:txBody>
          <a:bodyPr wrap="square" rtlCol="0">
            <a:spAutoFit/>
          </a:bodyPr>
          <a:lstStyle/>
          <a:p>
            <a:r>
              <a:rPr lang="en-US" dirty="0">
                <a:solidFill>
                  <a:srgbClr val="FF0000"/>
                </a:solidFill>
              </a:rPr>
              <a:t>TVC</a:t>
            </a:r>
          </a:p>
        </p:txBody>
      </p:sp>
      <p:sp>
        <p:nvSpPr>
          <p:cNvPr id="22" name="Explosion 1 21"/>
          <p:cNvSpPr/>
          <p:nvPr/>
        </p:nvSpPr>
        <p:spPr>
          <a:xfrm>
            <a:off x="6172200" y="1828800"/>
            <a:ext cx="2971800" cy="27432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6629400" y="2971800"/>
            <a:ext cx="2057400" cy="400110"/>
          </a:xfrm>
          <a:prstGeom prst="rect">
            <a:avLst/>
          </a:prstGeom>
          <a:noFill/>
        </p:spPr>
        <p:txBody>
          <a:bodyPr wrap="square" rtlCol="0">
            <a:spAutoFit/>
          </a:bodyPr>
          <a:lstStyle/>
          <a:p>
            <a:r>
              <a:rPr lang="en-US" sz="2000" dirty="0">
                <a:solidFill>
                  <a:srgbClr val="C00000"/>
                </a:solidFill>
              </a:rPr>
              <a:t>TC </a:t>
            </a:r>
            <a:r>
              <a:rPr lang="en-US" sz="2000" dirty="0">
                <a:solidFill>
                  <a:srgbClr val="1A0000"/>
                </a:solidFill>
              </a:rPr>
              <a:t>= TFC +</a:t>
            </a:r>
            <a:r>
              <a:rPr lang="en-US" sz="2000" dirty="0">
                <a:solidFill>
                  <a:srgbClr val="260FB1"/>
                </a:solidFill>
              </a:rPr>
              <a:t>TVC </a:t>
            </a:r>
            <a:endParaRPr lang="en-US" sz="2000" dirty="0">
              <a:solidFill>
                <a:srgbClr val="C00000"/>
              </a:solidFill>
            </a:endParaRPr>
          </a:p>
        </p:txBody>
      </p:sp>
      <p:cxnSp>
        <p:nvCxnSpPr>
          <p:cNvPr id="25" name="Straight Arrow Connector 24"/>
          <p:cNvCxnSpPr/>
          <p:nvPr/>
        </p:nvCxnSpPr>
        <p:spPr>
          <a:xfrm rot="5400000">
            <a:off x="1295400" y="4267200"/>
            <a:ext cx="1066800" cy="1588"/>
          </a:xfrm>
          <a:prstGeom prst="straightConnector1">
            <a:avLst/>
          </a:prstGeom>
          <a:ln w="57150">
            <a:solidFill>
              <a:srgbClr val="00051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5400000">
            <a:off x="2096294" y="3694906"/>
            <a:ext cx="990600" cy="1588"/>
          </a:xfrm>
          <a:prstGeom prst="straightConnector1">
            <a:avLst/>
          </a:prstGeom>
          <a:ln w="57150">
            <a:solidFill>
              <a:srgbClr val="00051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8" name="Right Brace 27"/>
          <p:cNvSpPr/>
          <p:nvPr/>
        </p:nvSpPr>
        <p:spPr>
          <a:xfrm>
            <a:off x="5181600" y="1752600"/>
            <a:ext cx="381000" cy="1295400"/>
          </a:xfrm>
          <a:prstGeom prst="rightBrace">
            <a:avLst/>
          </a:prstGeom>
          <a:ln w="57150">
            <a:solidFill>
              <a:srgbClr val="00051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Date Placeholder 23"/>
          <p:cNvSpPr>
            <a:spLocks noGrp="1"/>
          </p:cNvSpPr>
          <p:nvPr>
            <p:ph type="dt" sz="half" idx="10"/>
          </p:nvPr>
        </p:nvSpPr>
        <p:spPr/>
        <p:txBody>
          <a:bodyPr/>
          <a:lstStyle/>
          <a:p>
            <a:fld id="{AB9BCA72-E766-4726-BE8A-5307864A2102}" type="datetime1">
              <a:rPr lang="en-US" smtClean="0"/>
              <a:pPr/>
              <a:t>5/20/2025</a:t>
            </a:fld>
            <a:endParaRPr lang="en-US"/>
          </a:p>
        </p:txBody>
      </p:sp>
      <p:sp>
        <p:nvSpPr>
          <p:cNvPr id="29" name="Footer Placeholder 28"/>
          <p:cNvSpPr>
            <a:spLocks noGrp="1"/>
          </p:cNvSpPr>
          <p:nvPr>
            <p:ph type="ftr" sz="quarter" idx="11"/>
          </p:nvPr>
        </p:nvSpPr>
        <p:spPr/>
        <p:txBody>
          <a:bodyPr/>
          <a:lstStyle/>
          <a:p>
            <a:r>
              <a:rPr lang="en-US" smtClean="0"/>
              <a:t>EE Economics Educator </a:t>
            </a:r>
            <a:endParaRPr lang="en-US"/>
          </a:p>
        </p:txBody>
      </p:sp>
      <p:sp>
        <p:nvSpPr>
          <p:cNvPr id="30" name="Left Brace 29"/>
          <p:cNvSpPr/>
          <p:nvPr/>
        </p:nvSpPr>
        <p:spPr>
          <a:xfrm>
            <a:off x="642910" y="5357826"/>
            <a:ext cx="357190" cy="1214446"/>
          </a:xfrm>
          <a:prstGeom prst="leftBrace">
            <a:avLst/>
          </a:prstGeom>
          <a:ln w="57150">
            <a:solidFill>
              <a:srgbClr val="1A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dirty="0">
              <a:solidFill>
                <a:srgbClr val="0B0755"/>
              </a:solidFill>
            </a:endParaRPr>
          </a:p>
        </p:txBody>
      </p:sp>
    </p:spTree>
  </p:cSld>
  <p:clrMapOvr>
    <a:masterClrMapping/>
  </p:clrMapOvr>
  <p:transition spd="slow" advClick="0" advTm="40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2" presetClass="entr" presetSubtype="0"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Scale>
                                      <p:cBhvr>
                                        <p:cTn id="12"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9"/>
                                        </p:tgtEl>
                                        <p:attrNameLst>
                                          <p:attrName>ppt_x</p:attrName>
                                          <p:attrName>ppt_y</p:attrName>
                                        </p:attrNameLst>
                                      </p:cBhvr>
                                    </p:animMotion>
                                    <p:animEffect transition="in" filter="fade">
                                      <p:cBhvr>
                                        <p:cTn id="14" dur="1000"/>
                                        <p:tgtEl>
                                          <p:spTgt spid="9"/>
                                        </p:tgtEl>
                                      </p:cBhvr>
                                    </p:animEffect>
                                  </p:childTnLst>
                                </p:cTn>
                              </p:par>
                            </p:childTnLst>
                          </p:cTn>
                        </p:par>
                        <p:par>
                          <p:cTn id="15" fill="hold">
                            <p:stCondLst>
                              <p:cond delay="1500"/>
                            </p:stCondLst>
                            <p:childTnLst>
                              <p:par>
                                <p:cTn id="16" presetID="7"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1000" fill="hold"/>
                                        <p:tgtEl>
                                          <p:spTgt spid="5"/>
                                        </p:tgtEl>
                                        <p:attrNameLst>
                                          <p:attrName>ppt_x</p:attrName>
                                        </p:attrNameLst>
                                      </p:cBhvr>
                                      <p:tavLst>
                                        <p:tav tm="0">
                                          <p:val>
                                            <p:strVal val="#ppt_x"/>
                                          </p:val>
                                        </p:tav>
                                        <p:tav tm="100000">
                                          <p:val>
                                            <p:strVal val="#ppt_x"/>
                                          </p:val>
                                        </p:tav>
                                      </p:tavLst>
                                    </p:anim>
                                    <p:anim calcmode="lin" valueType="num">
                                      <p:cBhvr additive="base">
                                        <p:cTn id="19" dur="1000" fill="hold"/>
                                        <p:tgtEl>
                                          <p:spTgt spid="5"/>
                                        </p:tgtEl>
                                        <p:attrNameLst>
                                          <p:attrName>ppt_y</p:attrName>
                                        </p:attrNameLst>
                                      </p:cBhvr>
                                      <p:tavLst>
                                        <p:tav tm="0">
                                          <p:val>
                                            <p:strVal val="1+#ppt_h/2"/>
                                          </p:val>
                                        </p:tav>
                                        <p:tav tm="100000">
                                          <p:val>
                                            <p:strVal val="#ppt_y"/>
                                          </p:val>
                                        </p:tav>
                                      </p:tavLst>
                                    </p:anim>
                                  </p:childTnLst>
                                </p:cTn>
                              </p:par>
                            </p:childTnLst>
                          </p:cTn>
                        </p:par>
                        <p:par>
                          <p:cTn id="20" fill="hold">
                            <p:stCondLst>
                              <p:cond delay="2500"/>
                            </p:stCondLst>
                            <p:childTnLst>
                              <p:par>
                                <p:cTn id="21" presetID="29"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ppt_x</p:attrName>
                                        </p:attrNameLst>
                                      </p:cBhvr>
                                      <p:tavLst>
                                        <p:tav tm="0">
                                          <p:val>
                                            <p:strVal val="#ppt_x-.2"/>
                                          </p:val>
                                        </p:tav>
                                        <p:tav tm="100000">
                                          <p:val>
                                            <p:strVal val="#ppt_x"/>
                                          </p:val>
                                        </p:tav>
                                      </p:tavLst>
                                    </p:anim>
                                    <p:anim calcmode="lin" valueType="num">
                                      <p:cBhvr>
                                        <p:cTn id="24" dur="500" fill="hold"/>
                                        <p:tgtEl>
                                          <p:spTgt spid="16"/>
                                        </p:tgtEl>
                                        <p:attrNameLst>
                                          <p:attrName>ppt_y</p:attrName>
                                        </p:attrNameLst>
                                      </p:cBhvr>
                                      <p:tavLst>
                                        <p:tav tm="0">
                                          <p:val>
                                            <p:strVal val="#ppt_y"/>
                                          </p:val>
                                        </p:tav>
                                        <p:tav tm="100000">
                                          <p:val>
                                            <p:strVal val="#ppt_y"/>
                                          </p:val>
                                        </p:tav>
                                      </p:tavLst>
                                    </p:anim>
                                    <p:animEffect transition="in" filter="wipe(right)" prLst="gradientSize: 0.1">
                                      <p:cBhvr>
                                        <p:cTn id="25" dur="500"/>
                                        <p:tgtEl>
                                          <p:spTgt spid="16"/>
                                        </p:tgtEl>
                                      </p:cBhvr>
                                    </p:animEffect>
                                  </p:childTnLst>
                                </p:cTn>
                              </p:par>
                            </p:childTnLst>
                          </p:cTn>
                        </p:par>
                        <p:par>
                          <p:cTn id="26" fill="hold">
                            <p:stCondLst>
                              <p:cond delay="3000"/>
                            </p:stCondLst>
                            <p:childTnLst>
                              <p:par>
                                <p:cTn id="27" presetID="29"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ppt_x</p:attrName>
                                        </p:attrNameLst>
                                      </p:cBhvr>
                                      <p:tavLst>
                                        <p:tav tm="0">
                                          <p:val>
                                            <p:strVal val="#ppt_x-.2"/>
                                          </p:val>
                                        </p:tav>
                                        <p:tav tm="100000">
                                          <p:val>
                                            <p:strVal val="#ppt_x"/>
                                          </p:val>
                                        </p:tav>
                                      </p:tavLst>
                                    </p:anim>
                                    <p:anim calcmode="lin" valueType="num">
                                      <p:cBhvr>
                                        <p:cTn id="30" dur="500" fill="hold"/>
                                        <p:tgtEl>
                                          <p:spTgt spid="17"/>
                                        </p:tgtEl>
                                        <p:attrNameLst>
                                          <p:attrName>ppt_y</p:attrName>
                                        </p:attrNameLst>
                                      </p:cBhvr>
                                      <p:tavLst>
                                        <p:tav tm="0">
                                          <p:val>
                                            <p:strVal val="#ppt_y"/>
                                          </p:val>
                                        </p:tav>
                                        <p:tav tm="100000">
                                          <p:val>
                                            <p:strVal val="#ppt_y"/>
                                          </p:val>
                                        </p:tav>
                                      </p:tavLst>
                                    </p:anim>
                                    <p:animEffect transition="in" filter="wipe(right)" prLst="gradientSize: 0.1">
                                      <p:cBhvr>
                                        <p:cTn id="31" dur="500"/>
                                        <p:tgtEl>
                                          <p:spTgt spid="17"/>
                                        </p:tgtEl>
                                      </p:cBhvr>
                                    </p:animEffect>
                                  </p:childTnLst>
                                </p:cTn>
                              </p:par>
                            </p:childTnLst>
                          </p:cTn>
                        </p:par>
                        <p:par>
                          <p:cTn id="32" fill="hold">
                            <p:stCondLst>
                              <p:cond delay="3500"/>
                            </p:stCondLst>
                            <p:childTnLst>
                              <p:par>
                                <p:cTn id="33" presetID="29"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p:cTn id="35" dur="2000" fill="hold"/>
                                        <p:tgtEl>
                                          <p:spTgt spid="18"/>
                                        </p:tgtEl>
                                        <p:attrNameLst>
                                          <p:attrName>ppt_x</p:attrName>
                                        </p:attrNameLst>
                                      </p:cBhvr>
                                      <p:tavLst>
                                        <p:tav tm="0">
                                          <p:val>
                                            <p:strVal val="#ppt_x-.2"/>
                                          </p:val>
                                        </p:tav>
                                        <p:tav tm="100000">
                                          <p:val>
                                            <p:strVal val="#ppt_x"/>
                                          </p:val>
                                        </p:tav>
                                      </p:tavLst>
                                    </p:anim>
                                    <p:anim calcmode="lin" valueType="num">
                                      <p:cBhvr>
                                        <p:cTn id="36" dur="2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37" dur="2000"/>
                                        <p:tgtEl>
                                          <p:spTgt spid="18"/>
                                        </p:tgtEl>
                                      </p:cBhvr>
                                    </p:animEffect>
                                  </p:childTnLst>
                                </p:cTn>
                              </p:par>
                            </p:childTnLst>
                          </p:cTn>
                        </p:par>
                        <p:par>
                          <p:cTn id="38" fill="hold">
                            <p:stCondLst>
                              <p:cond delay="5500"/>
                            </p:stCondLst>
                            <p:childTnLst>
                              <p:par>
                                <p:cTn id="39" presetID="8" presetClass="entr" presetSubtype="16"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diamond(in)">
                                      <p:cBhvr>
                                        <p:cTn id="41" dur="2000"/>
                                        <p:tgtEl>
                                          <p:spTgt spid="30"/>
                                        </p:tgtEl>
                                      </p:cBhvr>
                                    </p:animEffect>
                                  </p:childTnLst>
                                </p:cTn>
                              </p:par>
                            </p:childTnLst>
                          </p:cTn>
                        </p:par>
                        <p:par>
                          <p:cTn id="42" fill="hold">
                            <p:stCondLst>
                              <p:cond delay="7500"/>
                            </p:stCondLst>
                            <p:childTnLst>
                              <p:par>
                                <p:cTn id="43" presetID="8" presetClass="entr" presetSubtype="16" fill="hold" nodeType="after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diamond(in)">
                                      <p:cBhvr>
                                        <p:cTn id="45" dur="2000"/>
                                        <p:tgtEl>
                                          <p:spTgt spid="55"/>
                                        </p:tgtEl>
                                      </p:cBhvr>
                                    </p:animEffect>
                                  </p:childTnLst>
                                </p:cTn>
                              </p:par>
                            </p:childTnLst>
                          </p:cTn>
                        </p:par>
                        <p:par>
                          <p:cTn id="46" fill="hold">
                            <p:stCondLst>
                              <p:cond delay="9500"/>
                            </p:stCondLst>
                            <p:childTnLst>
                              <p:par>
                                <p:cTn id="47" presetID="29" presetClass="entr" presetSubtype="0"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2000" fill="hold"/>
                                        <p:tgtEl>
                                          <p:spTgt spid="19"/>
                                        </p:tgtEl>
                                        <p:attrNameLst>
                                          <p:attrName>ppt_x</p:attrName>
                                        </p:attrNameLst>
                                      </p:cBhvr>
                                      <p:tavLst>
                                        <p:tav tm="0">
                                          <p:val>
                                            <p:strVal val="#ppt_x-.2"/>
                                          </p:val>
                                        </p:tav>
                                        <p:tav tm="100000">
                                          <p:val>
                                            <p:strVal val="#ppt_x"/>
                                          </p:val>
                                        </p:tav>
                                      </p:tavLst>
                                    </p:anim>
                                    <p:anim calcmode="lin" valueType="num">
                                      <p:cBhvr>
                                        <p:cTn id="50" dur="2000" fill="hold"/>
                                        <p:tgtEl>
                                          <p:spTgt spid="19"/>
                                        </p:tgtEl>
                                        <p:attrNameLst>
                                          <p:attrName>ppt_y</p:attrName>
                                        </p:attrNameLst>
                                      </p:cBhvr>
                                      <p:tavLst>
                                        <p:tav tm="0">
                                          <p:val>
                                            <p:strVal val="#ppt_y"/>
                                          </p:val>
                                        </p:tav>
                                        <p:tav tm="100000">
                                          <p:val>
                                            <p:strVal val="#ppt_y"/>
                                          </p:val>
                                        </p:tav>
                                      </p:tavLst>
                                    </p:anim>
                                    <p:animEffect transition="in" filter="wipe(right)" prLst="gradientSize: 0.1">
                                      <p:cBhvr>
                                        <p:cTn id="51" dur="2000"/>
                                        <p:tgtEl>
                                          <p:spTgt spid="19"/>
                                        </p:tgtEl>
                                      </p:cBhvr>
                                    </p:animEffect>
                                  </p:childTnLst>
                                </p:cTn>
                              </p:par>
                            </p:childTnLst>
                          </p:cTn>
                        </p:par>
                        <p:par>
                          <p:cTn id="52" fill="hold">
                            <p:stCondLst>
                              <p:cond delay="11500"/>
                            </p:stCondLst>
                            <p:childTnLst>
                              <p:par>
                                <p:cTn id="53" presetID="30" presetClass="entr" presetSubtype="0" fill="hold"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1600" decel="100000"/>
                                        <p:tgtEl>
                                          <p:spTgt spid="8"/>
                                        </p:tgtEl>
                                      </p:cBhvr>
                                    </p:animEffect>
                                    <p:anim calcmode="lin" valueType="num">
                                      <p:cBhvr>
                                        <p:cTn id="56" dur="1600" decel="100000" fill="hold"/>
                                        <p:tgtEl>
                                          <p:spTgt spid="8"/>
                                        </p:tgtEl>
                                        <p:attrNameLst>
                                          <p:attrName>style.rotation</p:attrName>
                                        </p:attrNameLst>
                                      </p:cBhvr>
                                      <p:tavLst>
                                        <p:tav tm="0">
                                          <p:val>
                                            <p:fltVal val="-90"/>
                                          </p:val>
                                        </p:tav>
                                        <p:tav tm="100000">
                                          <p:val>
                                            <p:fltVal val="0"/>
                                          </p:val>
                                        </p:tav>
                                      </p:tavLst>
                                    </p:anim>
                                    <p:anim calcmode="lin" valueType="num">
                                      <p:cBhvr>
                                        <p:cTn id="57" dur="1600" decel="100000" fill="hold"/>
                                        <p:tgtEl>
                                          <p:spTgt spid="8"/>
                                        </p:tgtEl>
                                        <p:attrNameLst>
                                          <p:attrName>ppt_x</p:attrName>
                                        </p:attrNameLst>
                                      </p:cBhvr>
                                      <p:tavLst>
                                        <p:tav tm="0">
                                          <p:val>
                                            <p:strVal val="#ppt_x+0.4"/>
                                          </p:val>
                                        </p:tav>
                                        <p:tav tm="100000">
                                          <p:val>
                                            <p:strVal val="#ppt_x-0.05"/>
                                          </p:val>
                                        </p:tav>
                                      </p:tavLst>
                                    </p:anim>
                                    <p:anim calcmode="lin" valueType="num">
                                      <p:cBhvr>
                                        <p:cTn id="58" dur="1600" decel="100000" fill="hold"/>
                                        <p:tgtEl>
                                          <p:spTgt spid="8"/>
                                        </p:tgtEl>
                                        <p:attrNameLst>
                                          <p:attrName>ppt_y</p:attrName>
                                        </p:attrNameLst>
                                      </p:cBhvr>
                                      <p:tavLst>
                                        <p:tav tm="0">
                                          <p:val>
                                            <p:strVal val="#ppt_y-0.4"/>
                                          </p:val>
                                        </p:tav>
                                        <p:tav tm="100000">
                                          <p:val>
                                            <p:strVal val="#ppt_y+0.1"/>
                                          </p:val>
                                        </p:tav>
                                      </p:tavLst>
                                    </p:anim>
                                    <p:anim calcmode="lin" valueType="num">
                                      <p:cBhvr>
                                        <p:cTn id="59" dur="400" accel="100000" fill="hold">
                                          <p:stCondLst>
                                            <p:cond delay="1600"/>
                                          </p:stCondLst>
                                        </p:cTn>
                                        <p:tgtEl>
                                          <p:spTgt spid="8"/>
                                        </p:tgtEl>
                                        <p:attrNameLst>
                                          <p:attrName>ppt_x</p:attrName>
                                        </p:attrNameLst>
                                      </p:cBhvr>
                                      <p:tavLst>
                                        <p:tav tm="0">
                                          <p:val>
                                            <p:strVal val="#ppt_x-0.05"/>
                                          </p:val>
                                        </p:tav>
                                        <p:tav tm="100000">
                                          <p:val>
                                            <p:strVal val="#ppt_x"/>
                                          </p:val>
                                        </p:tav>
                                      </p:tavLst>
                                    </p:anim>
                                    <p:anim calcmode="lin" valueType="num">
                                      <p:cBhvr>
                                        <p:cTn id="60" dur="400" accel="100000" fill="hold">
                                          <p:stCondLst>
                                            <p:cond delay="1600"/>
                                          </p:stCondLst>
                                        </p:cTn>
                                        <p:tgtEl>
                                          <p:spTgt spid="8"/>
                                        </p:tgtEl>
                                        <p:attrNameLst>
                                          <p:attrName>ppt_y</p:attrName>
                                        </p:attrNameLst>
                                      </p:cBhvr>
                                      <p:tavLst>
                                        <p:tav tm="0">
                                          <p:val>
                                            <p:strVal val="#ppt_y+0.1"/>
                                          </p:val>
                                        </p:tav>
                                        <p:tav tm="100000">
                                          <p:val>
                                            <p:strVal val="#ppt_y"/>
                                          </p:val>
                                        </p:tav>
                                      </p:tavLst>
                                    </p:anim>
                                  </p:childTnLst>
                                </p:cTn>
                              </p:par>
                            </p:childTnLst>
                          </p:cTn>
                        </p:par>
                        <p:par>
                          <p:cTn id="61" fill="hold">
                            <p:stCondLst>
                              <p:cond delay="13500"/>
                            </p:stCondLst>
                            <p:childTnLst>
                              <p:par>
                                <p:cTn id="62" presetID="29" presetClass="entr" presetSubtype="0" fill="hold" grpId="0" nodeType="afterEffect">
                                  <p:stCondLst>
                                    <p:cond delay="0"/>
                                  </p:stCondLst>
                                  <p:childTnLst>
                                    <p:set>
                                      <p:cBhvr>
                                        <p:cTn id="63" dur="1" fill="hold">
                                          <p:stCondLst>
                                            <p:cond delay="0"/>
                                          </p:stCondLst>
                                        </p:cTn>
                                        <p:tgtEl>
                                          <p:spTgt spid="21"/>
                                        </p:tgtEl>
                                        <p:attrNameLst>
                                          <p:attrName>style.visibility</p:attrName>
                                        </p:attrNameLst>
                                      </p:cBhvr>
                                      <p:to>
                                        <p:strVal val="visible"/>
                                      </p:to>
                                    </p:set>
                                    <p:anim calcmode="lin" valueType="num">
                                      <p:cBhvr>
                                        <p:cTn id="64" dur="2000" fill="hold"/>
                                        <p:tgtEl>
                                          <p:spTgt spid="21"/>
                                        </p:tgtEl>
                                        <p:attrNameLst>
                                          <p:attrName>ppt_x</p:attrName>
                                        </p:attrNameLst>
                                      </p:cBhvr>
                                      <p:tavLst>
                                        <p:tav tm="0">
                                          <p:val>
                                            <p:strVal val="#ppt_x-.2"/>
                                          </p:val>
                                        </p:tav>
                                        <p:tav tm="100000">
                                          <p:val>
                                            <p:strVal val="#ppt_x"/>
                                          </p:val>
                                        </p:tav>
                                      </p:tavLst>
                                    </p:anim>
                                    <p:anim calcmode="lin" valueType="num">
                                      <p:cBhvr>
                                        <p:cTn id="65" dur="2000" fill="hold"/>
                                        <p:tgtEl>
                                          <p:spTgt spid="21"/>
                                        </p:tgtEl>
                                        <p:attrNameLst>
                                          <p:attrName>ppt_y</p:attrName>
                                        </p:attrNameLst>
                                      </p:cBhvr>
                                      <p:tavLst>
                                        <p:tav tm="0">
                                          <p:val>
                                            <p:strVal val="#ppt_y"/>
                                          </p:val>
                                        </p:tav>
                                        <p:tav tm="100000">
                                          <p:val>
                                            <p:strVal val="#ppt_y"/>
                                          </p:val>
                                        </p:tav>
                                      </p:tavLst>
                                    </p:anim>
                                    <p:animEffect transition="in" filter="wipe(right)" prLst="gradientSize: 0.1">
                                      <p:cBhvr>
                                        <p:cTn id="66" dur="2000"/>
                                        <p:tgtEl>
                                          <p:spTgt spid="21"/>
                                        </p:tgtEl>
                                      </p:cBhvr>
                                    </p:animEffect>
                                  </p:childTnLst>
                                </p:cTn>
                              </p:par>
                            </p:childTnLst>
                          </p:cTn>
                        </p:par>
                        <p:par>
                          <p:cTn id="67" fill="hold">
                            <p:stCondLst>
                              <p:cond delay="15500"/>
                            </p:stCondLst>
                            <p:childTnLst>
                              <p:par>
                                <p:cTn id="68" presetID="8" presetClass="entr" presetSubtype="32" fill="hold" nodeType="afterEffect">
                                  <p:stCondLst>
                                    <p:cond delay="0"/>
                                  </p:stCondLst>
                                  <p:childTnLst>
                                    <p:set>
                                      <p:cBhvr>
                                        <p:cTn id="69" dur="1" fill="hold">
                                          <p:stCondLst>
                                            <p:cond delay="0"/>
                                          </p:stCondLst>
                                        </p:cTn>
                                        <p:tgtEl>
                                          <p:spTgt spid="60"/>
                                        </p:tgtEl>
                                        <p:attrNameLst>
                                          <p:attrName>style.visibility</p:attrName>
                                        </p:attrNameLst>
                                      </p:cBhvr>
                                      <p:to>
                                        <p:strVal val="visible"/>
                                      </p:to>
                                    </p:set>
                                    <p:animEffect transition="in" filter="diamond(out)">
                                      <p:cBhvr>
                                        <p:cTn id="70" dur="2000"/>
                                        <p:tgtEl>
                                          <p:spTgt spid="60"/>
                                        </p:tgtEl>
                                      </p:cBhvr>
                                    </p:animEffect>
                                  </p:childTnLst>
                                </p:cTn>
                              </p:par>
                            </p:childTnLst>
                          </p:cTn>
                        </p:par>
                        <p:par>
                          <p:cTn id="71" fill="hold">
                            <p:stCondLst>
                              <p:cond delay="17500"/>
                            </p:stCondLst>
                            <p:childTnLst>
                              <p:par>
                                <p:cTn id="72" presetID="29" presetClass="entr" presetSubtype="0" fill="hold" grpId="0" nodeType="afterEffect">
                                  <p:stCondLst>
                                    <p:cond delay="0"/>
                                  </p:stCondLst>
                                  <p:childTnLst>
                                    <p:set>
                                      <p:cBhvr>
                                        <p:cTn id="73" dur="1" fill="hold">
                                          <p:stCondLst>
                                            <p:cond delay="0"/>
                                          </p:stCondLst>
                                        </p:cTn>
                                        <p:tgtEl>
                                          <p:spTgt spid="20"/>
                                        </p:tgtEl>
                                        <p:attrNameLst>
                                          <p:attrName>style.visibility</p:attrName>
                                        </p:attrNameLst>
                                      </p:cBhvr>
                                      <p:to>
                                        <p:strVal val="visible"/>
                                      </p:to>
                                    </p:set>
                                    <p:anim calcmode="lin" valueType="num">
                                      <p:cBhvr>
                                        <p:cTn id="74" dur="2000" fill="hold"/>
                                        <p:tgtEl>
                                          <p:spTgt spid="20"/>
                                        </p:tgtEl>
                                        <p:attrNameLst>
                                          <p:attrName>ppt_x</p:attrName>
                                        </p:attrNameLst>
                                      </p:cBhvr>
                                      <p:tavLst>
                                        <p:tav tm="0">
                                          <p:val>
                                            <p:strVal val="#ppt_x-.2"/>
                                          </p:val>
                                        </p:tav>
                                        <p:tav tm="100000">
                                          <p:val>
                                            <p:strVal val="#ppt_x"/>
                                          </p:val>
                                        </p:tav>
                                      </p:tavLst>
                                    </p:anim>
                                    <p:anim calcmode="lin" valueType="num">
                                      <p:cBhvr>
                                        <p:cTn id="75" dur="2000" fill="hold"/>
                                        <p:tgtEl>
                                          <p:spTgt spid="20"/>
                                        </p:tgtEl>
                                        <p:attrNameLst>
                                          <p:attrName>ppt_y</p:attrName>
                                        </p:attrNameLst>
                                      </p:cBhvr>
                                      <p:tavLst>
                                        <p:tav tm="0">
                                          <p:val>
                                            <p:strVal val="#ppt_y"/>
                                          </p:val>
                                        </p:tav>
                                        <p:tav tm="100000">
                                          <p:val>
                                            <p:strVal val="#ppt_y"/>
                                          </p:val>
                                        </p:tav>
                                      </p:tavLst>
                                    </p:anim>
                                    <p:animEffect transition="in" filter="wipe(right)" prLst="gradientSize: 0.1">
                                      <p:cBhvr>
                                        <p:cTn id="76" dur="2000"/>
                                        <p:tgtEl>
                                          <p:spTgt spid="20"/>
                                        </p:tgtEl>
                                      </p:cBhvr>
                                    </p:animEffect>
                                  </p:childTnLst>
                                </p:cTn>
                              </p:par>
                            </p:childTnLst>
                          </p:cTn>
                        </p:par>
                        <p:par>
                          <p:cTn id="77" fill="hold">
                            <p:stCondLst>
                              <p:cond delay="19500"/>
                            </p:stCondLst>
                            <p:childTnLst>
                              <p:par>
                                <p:cTn id="78" presetID="29" presetClass="entr" presetSubtype="0" fill="hold" nodeType="afterEffect">
                                  <p:stCondLst>
                                    <p:cond delay="0"/>
                                  </p:stCondLst>
                                  <p:childTnLst>
                                    <p:set>
                                      <p:cBhvr>
                                        <p:cTn id="79" dur="1" fill="hold">
                                          <p:stCondLst>
                                            <p:cond delay="0"/>
                                          </p:stCondLst>
                                        </p:cTn>
                                        <p:tgtEl>
                                          <p:spTgt spid="25"/>
                                        </p:tgtEl>
                                        <p:attrNameLst>
                                          <p:attrName>style.visibility</p:attrName>
                                        </p:attrNameLst>
                                      </p:cBhvr>
                                      <p:to>
                                        <p:strVal val="visible"/>
                                      </p:to>
                                    </p:set>
                                    <p:anim calcmode="lin" valueType="num">
                                      <p:cBhvr>
                                        <p:cTn id="80" dur="2000" fill="hold"/>
                                        <p:tgtEl>
                                          <p:spTgt spid="25"/>
                                        </p:tgtEl>
                                        <p:attrNameLst>
                                          <p:attrName>ppt_x</p:attrName>
                                        </p:attrNameLst>
                                      </p:cBhvr>
                                      <p:tavLst>
                                        <p:tav tm="0">
                                          <p:val>
                                            <p:strVal val="#ppt_x-.2"/>
                                          </p:val>
                                        </p:tav>
                                        <p:tav tm="100000">
                                          <p:val>
                                            <p:strVal val="#ppt_x"/>
                                          </p:val>
                                        </p:tav>
                                      </p:tavLst>
                                    </p:anim>
                                    <p:anim calcmode="lin" valueType="num">
                                      <p:cBhvr>
                                        <p:cTn id="81" dur="20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82" dur="2000"/>
                                        <p:tgtEl>
                                          <p:spTgt spid="25"/>
                                        </p:tgtEl>
                                      </p:cBhvr>
                                    </p:animEffect>
                                  </p:childTnLst>
                                </p:cTn>
                              </p:par>
                            </p:childTnLst>
                          </p:cTn>
                        </p:par>
                        <p:par>
                          <p:cTn id="83" fill="hold">
                            <p:stCondLst>
                              <p:cond delay="21500"/>
                            </p:stCondLst>
                            <p:childTnLst>
                              <p:par>
                                <p:cTn id="84" presetID="29" presetClass="entr" presetSubtype="0" fill="hold" nodeType="afterEffect">
                                  <p:stCondLst>
                                    <p:cond delay="0"/>
                                  </p:stCondLst>
                                  <p:childTnLst>
                                    <p:set>
                                      <p:cBhvr>
                                        <p:cTn id="85" dur="1" fill="hold">
                                          <p:stCondLst>
                                            <p:cond delay="0"/>
                                          </p:stCondLst>
                                        </p:cTn>
                                        <p:tgtEl>
                                          <p:spTgt spid="26"/>
                                        </p:tgtEl>
                                        <p:attrNameLst>
                                          <p:attrName>style.visibility</p:attrName>
                                        </p:attrNameLst>
                                      </p:cBhvr>
                                      <p:to>
                                        <p:strVal val="visible"/>
                                      </p:to>
                                    </p:set>
                                    <p:anim calcmode="lin" valueType="num">
                                      <p:cBhvr>
                                        <p:cTn id="86" dur="2000" fill="hold"/>
                                        <p:tgtEl>
                                          <p:spTgt spid="26"/>
                                        </p:tgtEl>
                                        <p:attrNameLst>
                                          <p:attrName>ppt_x</p:attrName>
                                        </p:attrNameLst>
                                      </p:cBhvr>
                                      <p:tavLst>
                                        <p:tav tm="0">
                                          <p:val>
                                            <p:strVal val="#ppt_x-.2"/>
                                          </p:val>
                                        </p:tav>
                                        <p:tav tm="100000">
                                          <p:val>
                                            <p:strVal val="#ppt_x"/>
                                          </p:val>
                                        </p:tav>
                                      </p:tavLst>
                                    </p:anim>
                                    <p:anim calcmode="lin" valueType="num">
                                      <p:cBhvr>
                                        <p:cTn id="87" dur="2000" fill="hold"/>
                                        <p:tgtEl>
                                          <p:spTgt spid="26"/>
                                        </p:tgtEl>
                                        <p:attrNameLst>
                                          <p:attrName>ppt_y</p:attrName>
                                        </p:attrNameLst>
                                      </p:cBhvr>
                                      <p:tavLst>
                                        <p:tav tm="0">
                                          <p:val>
                                            <p:strVal val="#ppt_y"/>
                                          </p:val>
                                        </p:tav>
                                        <p:tav tm="100000">
                                          <p:val>
                                            <p:strVal val="#ppt_y"/>
                                          </p:val>
                                        </p:tav>
                                      </p:tavLst>
                                    </p:anim>
                                    <p:animEffect transition="in" filter="wipe(right)" prLst="gradientSize: 0.1">
                                      <p:cBhvr>
                                        <p:cTn id="88" dur="2000"/>
                                        <p:tgtEl>
                                          <p:spTgt spid="26"/>
                                        </p:tgtEl>
                                      </p:cBhvr>
                                    </p:animEffect>
                                  </p:childTnLst>
                                </p:cTn>
                              </p:par>
                            </p:childTnLst>
                          </p:cTn>
                        </p:par>
                        <p:par>
                          <p:cTn id="89" fill="hold">
                            <p:stCondLst>
                              <p:cond delay="23500"/>
                            </p:stCondLst>
                            <p:childTnLst>
                              <p:par>
                                <p:cTn id="90" presetID="5" presetClass="entr" presetSubtype="10" fill="hold" grpId="0" nodeType="after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checkerboard(across)">
                                      <p:cBhvr>
                                        <p:cTn id="92" dur="3000"/>
                                        <p:tgtEl>
                                          <p:spTgt spid="22"/>
                                        </p:tgtEl>
                                      </p:cBhvr>
                                    </p:animEffect>
                                  </p:childTnLst>
                                </p:cTn>
                              </p:par>
                            </p:childTnLst>
                          </p:cTn>
                        </p:par>
                        <p:par>
                          <p:cTn id="93" fill="hold">
                            <p:stCondLst>
                              <p:cond delay="26500"/>
                            </p:stCondLst>
                            <p:childTnLst>
                              <p:par>
                                <p:cTn id="94" presetID="30" presetClass="entr" presetSubtype="0" fill="hold" nodeType="afterEffect">
                                  <p:stCondLst>
                                    <p:cond delay="0"/>
                                  </p:stCondLst>
                                  <p:childTnLst>
                                    <p:set>
                                      <p:cBhvr>
                                        <p:cTn id="95" dur="1" fill="hold">
                                          <p:stCondLst>
                                            <p:cond delay="0"/>
                                          </p:stCondLst>
                                        </p:cTn>
                                        <p:tgtEl>
                                          <p:spTgt spid="23">
                                            <p:txEl>
                                              <p:pRg st="0" end="0"/>
                                            </p:txEl>
                                          </p:spTgt>
                                        </p:tgtEl>
                                        <p:attrNameLst>
                                          <p:attrName>style.visibility</p:attrName>
                                        </p:attrNameLst>
                                      </p:cBhvr>
                                      <p:to>
                                        <p:strVal val="visible"/>
                                      </p:to>
                                    </p:set>
                                    <p:animEffect transition="in" filter="fade">
                                      <p:cBhvr>
                                        <p:cTn id="96" dur="4000" decel="100000"/>
                                        <p:tgtEl>
                                          <p:spTgt spid="23">
                                            <p:txEl>
                                              <p:pRg st="0" end="0"/>
                                            </p:txEl>
                                          </p:spTgt>
                                        </p:tgtEl>
                                      </p:cBhvr>
                                    </p:animEffect>
                                    <p:anim calcmode="lin" valueType="num">
                                      <p:cBhvr>
                                        <p:cTn id="97" dur="4000" decel="100000" fill="hold"/>
                                        <p:tgtEl>
                                          <p:spTgt spid="23">
                                            <p:txEl>
                                              <p:pRg st="0" end="0"/>
                                            </p:txEl>
                                          </p:spTgt>
                                        </p:tgtEl>
                                        <p:attrNameLst>
                                          <p:attrName>style.rotation</p:attrName>
                                        </p:attrNameLst>
                                      </p:cBhvr>
                                      <p:tavLst>
                                        <p:tav tm="0">
                                          <p:val>
                                            <p:fltVal val="-90"/>
                                          </p:val>
                                        </p:tav>
                                        <p:tav tm="100000">
                                          <p:val>
                                            <p:fltVal val="0"/>
                                          </p:val>
                                        </p:tav>
                                      </p:tavLst>
                                    </p:anim>
                                    <p:anim calcmode="lin" valueType="num">
                                      <p:cBhvr>
                                        <p:cTn id="98" dur="4000" decel="100000" fill="hold"/>
                                        <p:tgtEl>
                                          <p:spTgt spid="23">
                                            <p:txEl>
                                              <p:pRg st="0" end="0"/>
                                            </p:txEl>
                                          </p:spTgt>
                                        </p:tgtEl>
                                        <p:attrNameLst>
                                          <p:attrName>ppt_x</p:attrName>
                                        </p:attrNameLst>
                                      </p:cBhvr>
                                      <p:tavLst>
                                        <p:tav tm="0">
                                          <p:val>
                                            <p:strVal val="#ppt_x+0.4"/>
                                          </p:val>
                                        </p:tav>
                                        <p:tav tm="100000">
                                          <p:val>
                                            <p:strVal val="#ppt_x-0.05"/>
                                          </p:val>
                                        </p:tav>
                                      </p:tavLst>
                                    </p:anim>
                                    <p:anim calcmode="lin" valueType="num">
                                      <p:cBhvr>
                                        <p:cTn id="99" dur="4000" decel="100000" fill="hold"/>
                                        <p:tgtEl>
                                          <p:spTgt spid="23">
                                            <p:txEl>
                                              <p:pRg st="0" end="0"/>
                                            </p:txEl>
                                          </p:spTgt>
                                        </p:tgtEl>
                                        <p:attrNameLst>
                                          <p:attrName>ppt_y</p:attrName>
                                        </p:attrNameLst>
                                      </p:cBhvr>
                                      <p:tavLst>
                                        <p:tav tm="0">
                                          <p:val>
                                            <p:strVal val="#ppt_y-0.4"/>
                                          </p:val>
                                        </p:tav>
                                        <p:tav tm="100000">
                                          <p:val>
                                            <p:strVal val="#ppt_y+0.1"/>
                                          </p:val>
                                        </p:tav>
                                      </p:tavLst>
                                    </p:anim>
                                    <p:anim calcmode="lin" valueType="num">
                                      <p:cBhvr>
                                        <p:cTn id="100" dur="1000" accel="100000" fill="hold">
                                          <p:stCondLst>
                                            <p:cond delay="4000"/>
                                          </p:stCondLst>
                                        </p:cTn>
                                        <p:tgtEl>
                                          <p:spTgt spid="23">
                                            <p:txEl>
                                              <p:pRg st="0" end="0"/>
                                            </p:txEl>
                                          </p:spTgt>
                                        </p:tgtEl>
                                        <p:attrNameLst>
                                          <p:attrName>ppt_x</p:attrName>
                                        </p:attrNameLst>
                                      </p:cBhvr>
                                      <p:tavLst>
                                        <p:tav tm="0">
                                          <p:val>
                                            <p:strVal val="#ppt_x-0.05"/>
                                          </p:val>
                                        </p:tav>
                                        <p:tav tm="100000">
                                          <p:val>
                                            <p:strVal val="#ppt_x"/>
                                          </p:val>
                                        </p:tav>
                                      </p:tavLst>
                                    </p:anim>
                                    <p:anim calcmode="lin" valueType="num">
                                      <p:cBhvr>
                                        <p:cTn id="101" dur="1000" accel="100000" fill="hold">
                                          <p:stCondLst>
                                            <p:cond delay="4000"/>
                                          </p:stCondLst>
                                        </p:cTn>
                                        <p:tgtEl>
                                          <p:spTgt spid="23">
                                            <p:txEl>
                                              <p:pRg st="0" end="0"/>
                                            </p:txEl>
                                          </p:spTgt>
                                        </p:tgtEl>
                                        <p:attrNameLst>
                                          <p:attrName>ppt_y</p:attrName>
                                        </p:attrNameLst>
                                      </p:cBhvr>
                                      <p:tavLst>
                                        <p:tav tm="0">
                                          <p:val>
                                            <p:strVal val="#ppt_y+0.1"/>
                                          </p:val>
                                        </p:tav>
                                        <p:tav tm="100000">
                                          <p:val>
                                            <p:strVal val="#ppt_y"/>
                                          </p:val>
                                        </p:tav>
                                      </p:tavLst>
                                    </p:anim>
                                  </p:childTnLst>
                                </p:cTn>
                              </p:par>
                            </p:childTnLst>
                          </p:cTn>
                        </p:par>
                        <p:par>
                          <p:cTn id="102" fill="hold">
                            <p:stCondLst>
                              <p:cond delay="31500"/>
                            </p:stCondLst>
                            <p:childTnLst>
                              <p:par>
                                <p:cTn id="103" presetID="21" presetClass="entr" presetSubtype="4" fill="hold" grpId="0" nodeType="afterEffect">
                                  <p:stCondLst>
                                    <p:cond delay="0"/>
                                  </p:stCondLst>
                                  <p:childTnLst>
                                    <p:set>
                                      <p:cBhvr>
                                        <p:cTn id="104" dur="1" fill="hold">
                                          <p:stCondLst>
                                            <p:cond delay="0"/>
                                          </p:stCondLst>
                                        </p:cTn>
                                        <p:tgtEl>
                                          <p:spTgt spid="28"/>
                                        </p:tgtEl>
                                        <p:attrNameLst>
                                          <p:attrName>style.visibility</p:attrName>
                                        </p:attrNameLst>
                                      </p:cBhvr>
                                      <p:to>
                                        <p:strVal val="visible"/>
                                      </p:to>
                                    </p:set>
                                    <p:animEffect transition="in" filter="wheel(4)">
                                      <p:cBhvr>
                                        <p:cTn id="105"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p:bldP spid="17" grpId="0"/>
      <p:bldP spid="18" grpId="0"/>
      <p:bldP spid="19" grpId="0"/>
      <p:bldP spid="20" grpId="0"/>
      <p:bldP spid="21" grpId="0"/>
      <p:bldP spid="22" grpId="0" animBg="1"/>
      <p:bldP spid="28" grpId="0" animBg="1"/>
      <p:bldP spid="3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endParaRPr lang="en-US" dirty="0"/>
          </a:p>
          <a:p>
            <a:pPr>
              <a:buNone/>
            </a:pPr>
            <a:endParaRPr lang="en-US" dirty="0"/>
          </a:p>
          <a:p>
            <a:pPr algn="ctr">
              <a:buNone/>
            </a:pPr>
            <a:r>
              <a:rPr lang="en-US" sz="8000" b="1" i="1" dirty="0"/>
              <a:t>SHORT RUN</a:t>
            </a:r>
          </a:p>
        </p:txBody>
      </p:sp>
      <p:sp>
        <p:nvSpPr>
          <p:cNvPr id="4" name="Date Placeholder 3"/>
          <p:cNvSpPr>
            <a:spLocks noGrp="1"/>
          </p:cNvSpPr>
          <p:nvPr>
            <p:ph type="dt" sz="half" idx="10"/>
          </p:nvPr>
        </p:nvSpPr>
        <p:spPr/>
        <p:txBody>
          <a:bodyPr/>
          <a:lstStyle/>
          <a:p>
            <a:fld id="{E3C392A1-B6D8-4145-9379-376AAD638616}"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afterEffect">
                                  <p:stCondLst>
                                    <p:cond delay="0"/>
                                  </p:stCondLst>
                                  <p:childTnLst>
                                    <p:animRot by="21600000">
                                      <p:cBhvr>
                                        <p:cTn id="6" dur="2000" fill="hold"/>
                                        <p:tgtEl>
                                          <p:spTgt spid="3">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a:solidFill>
                  <a:srgbClr val="C00000"/>
                </a:solidFill>
              </a:rPr>
              <a:t>Short Run Total Cost</a:t>
            </a:r>
          </a:p>
        </p:txBody>
      </p:sp>
      <p:sp>
        <p:nvSpPr>
          <p:cNvPr id="3" name="Content Placeholder 2"/>
          <p:cNvSpPr>
            <a:spLocks noGrp="1"/>
          </p:cNvSpPr>
          <p:nvPr>
            <p:ph idx="1"/>
          </p:nvPr>
        </p:nvSpPr>
        <p:spPr>
          <a:xfrm>
            <a:off x="228600" y="914400"/>
            <a:ext cx="8686800" cy="5791200"/>
          </a:xfrm>
        </p:spPr>
        <p:txBody>
          <a:bodyPr>
            <a:normAutofit fontScale="92500" lnSpcReduction="20000"/>
          </a:bodyPr>
          <a:lstStyle/>
          <a:p>
            <a:r>
              <a:rPr lang="en-US" dirty="0">
                <a:solidFill>
                  <a:srgbClr val="260FB1"/>
                </a:solidFill>
              </a:rPr>
              <a:t>In short run some factors, such as land and capital remains fixed and some factors, such as </a:t>
            </a:r>
            <a:r>
              <a:rPr lang="en-US" dirty="0" err="1">
                <a:solidFill>
                  <a:srgbClr val="260FB1"/>
                </a:solidFill>
              </a:rPr>
              <a:t>labour</a:t>
            </a:r>
            <a:r>
              <a:rPr lang="en-US" dirty="0">
                <a:solidFill>
                  <a:srgbClr val="260FB1"/>
                </a:solidFill>
              </a:rPr>
              <a:t> and raw materials are variable. Therefore, the firm incurs two types of costs in the short run, viz., fixed costs and variable costs.</a:t>
            </a:r>
          </a:p>
          <a:p>
            <a:r>
              <a:rPr lang="en-US" dirty="0">
                <a:solidFill>
                  <a:srgbClr val="C00000"/>
                </a:solidFill>
              </a:rPr>
              <a:t>Short run total cost is the sum of total fixed costs and total variable costs </a:t>
            </a:r>
            <a:r>
              <a:rPr lang="en-US" dirty="0"/>
              <a:t>at each level of output</a:t>
            </a:r>
            <a:r>
              <a:rPr lang="en-US" dirty="0">
                <a:solidFill>
                  <a:srgbClr val="C00000"/>
                </a:solidFill>
              </a:rPr>
              <a:t>.</a:t>
            </a:r>
          </a:p>
          <a:p>
            <a:pPr>
              <a:buNone/>
            </a:pPr>
            <a:r>
              <a:rPr lang="en-US" dirty="0">
                <a:solidFill>
                  <a:srgbClr val="260FB1"/>
                </a:solidFill>
              </a:rPr>
              <a:t>		</a:t>
            </a:r>
          </a:p>
          <a:p>
            <a:pPr>
              <a:buNone/>
            </a:pPr>
            <a:endParaRPr lang="en-US" dirty="0">
              <a:solidFill>
                <a:srgbClr val="260FB1"/>
              </a:solidFill>
            </a:endParaRPr>
          </a:p>
          <a:p>
            <a:pPr>
              <a:buNone/>
            </a:pPr>
            <a:endParaRPr lang="en-US" dirty="0">
              <a:solidFill>
                <a:srgbClr val="260FB1"/>
              </a:solidFill>
            </a:endParaRPr>
          </a:p>
          <a:p>
            <a:pPr>
              <a:buNone/>
            </a:pPr>
            <a:endParaRPr lang="en-US" dirty="0">
              <a:solidFill>
                <a:srgbClr val="260FB1"/>
              </a:solidFill>
            </a:endParaRPr>
          </a:p>
          <a:p>
            <a:r>
              <a:rPr lang="en-US" dirty="0">
                <a:solidFill>
                  <a:srgbClr val="260FB1"/>
                </a:solidFill>
              </a:rPr>
              <a:t>Total fixed cost does not change with the level of output but total variable cost changes with the level of output.</a:t>
            </a:r>
          </a:p>
          <a:p>
            <a:r>
              <a:rPr lang="en-US" dirty="0">
                <a:solidFill>
                  <a:srgbClr val="C00000"/>
                </a:solidFill>
              </a:rPr>
              <a:t>Graphically we derive STC by adding up TFC and TVC vertically.</a:t>
            </a:r>
          </a:p>
        </p:txBody>
      </p:sp>
      <p:sp>
        <p:nvSpPr>
          <p:cNvPr id="4" name="Rectangle 3"/>
          <p:cNvSpPr/>
          <p:nvPr/>
        </p:nvSpPr>
        <p:spPr>
          <a:xfrm>
            <a:off x="1752600" y="3429000"/>
            <a:ext cx="5257800" cy="1143000"/>
          </a:xfrm>
          <a:prstGeom prst="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981200" y="3581400"/>
            <a:ext cx="4724400" cy="646331"/>
          </a:xfrm>
          <a:prstGeom prst="rect">
            <a:avLst/>
          </a:prstGeom>
          <a:noFill/>
        </p:spPr>
        <p:txBody>
          <a:bodyPr wrap="square" rtlCol="0">
            <a:spAutoFit/>
          </a:bodyPr>
          <a:lstStyle/>
          <a:p>
            <a:r>
              <a:rPr lang="en-US" sz="3600" dirty="0">
                <a:solidFill>
                  <a:srgbClr val="C00000"/>
                </a:solidFill>
              </a:rPr>
              <a:t>STC   = TFC   + TVC</a:t>
            </a:r>
          </a:p>
        </p:txBody>
      </p:sp>
      <p:sp>
        <p:nvSpPr>
          <p:cNvPr id="8" name="Right Bracket 7"/>
          <p:cNvSpPr/>
          <p:nvPr/>
        </p:nvSpPr>
        <p:spPr>
          <a:xfrm>
            <a:off x="4343400" y="3657600"/>
            <a:ext cx="304800" cy="685800"/>
          </a:xfrm>
          <a:prstGeom prst="rightBracket">
            <a:avLst/>
          </a:prstGeom>
          <a:ln>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ight Bracket 8"/>
          <p:cNvSpPr/>
          <p:nvPr/>
        </p:nvSpPr>
        <p:spPr>
          <a:xfrm>
            <a:off x="6096000" y="3657600"/>
            <a:ext cx="304800" cy="685800"/>
          </a:xfrm>
          <a:prstGeom prst="rightBracket">
            <a:avLst/>
          </a:prstGeom>
          <a:ln>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Right Bracket 9"/>
          <p:cNvSpPr/>
          <p:nvPr/>
        </p:nvSpPr>
        <p:spPr>
          <a:xfrm>
            <a:off x="2819400" y="3657600"/>
            <a:ext cx="304800" cy="685800"/>
          </a:xfrm>
          <a:prstGeom prst="rightBracket">
            <a:avLst/>
          </a:prstGeom>
          <a:ln>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p:cNvSpPr txBox="1"/>
          <p:nvPr/>
        </p:nvSpPr>
        <p:spPr>
          <a:xfrm>
            <a:off x="6400800" y="4114800"/>
            <a:ext cx="304800" cy="381000"/>
          </a:xfrm>
          <a:prstGeom prst="rect">
            <a:avLst/>
          </a:prstGeom>
          <a:noFill/>
        </p:spPr>
        <p:txBody>
          <a:bodyPr wrap="square" rtlCol="0">
            <a:spAutoFit/>
          </a:bodyPr>
          <a:lstStyle/>
          <a:p>
            <a:r>
              <a:rPr lang="en-US" dirty="0">
                <a:solidFill>
                  <a:srgbClr val="C00000"/>
                </a:solidFill>
              </a:rPr>
              <a:t>q</a:t>
            </a:r>
          </a:p>
        </p:txBody>
      </p:sp>
      <p:sp>
        <p:nvSpPr>
          <p:cNvPr id="12" name="TextBox 11"/>
          <p:cNvSpPr txBox="1"/>
          <p:nvPr/>
        </p:nvSpPr>
        <p:spPr>
          <a:xfrm>
            <a:off x="3124200" y="4114800"/>
            <a:ext cx="304800" cy="381000"/>
          </a:xfrm>
          <a:prstGeom prst="rect">
            <a:avLst/>
          </a:prstGeom>
          <a:noFill/>
        </p:spPr>
        <p:txBody>
          <a:bodyPr wrap="square" rtlCol="0">
            <a:spAutoFit/>
          </a:bodyPr>
          <a:lstStyle/>
          <a:p>
            <a:r>
              <a:rPr lang="en-US" dirty="0">
                <a:solidFill>
                  <a:srgbClr val="C00000"/>
                </a:solidFill>
              </a:rPr>
              <a:t>q</a:t>
            </a:r>
          </a:p>
        </p:txBody>
      </p:sp>
      <p:sp>
        <p:nvSpPr>
          <p:cNvPr id="13" name="TextBox 12"/>
          <p:cNvSpPr txBox="1"/>
          <p:nvPr/>
        </p:nvSpPr>
        <p:spPr>
          <a:xfrm>
            <a:off x="4648200" y="4114800"/>
            <a:ext cx="304800" cy="381000"/>
          </a:xfrm>
          <a:prstGeom prst="rect">
            <a:avLst/>
          </a:prstGeom>
          <a:noFill/>
        </p:spPr>
        <p:txBody>
          <a:bodyPr wrap="square" rtlCol="0">
            <a:spAutoFit/>
          </a:bodyPr>
          <a:lstStyle/>
          <a:p>
            <a:r>
              <a:rPr lang="en-US" dirty="0">
                <a:solidFill>
                  <a:srgbClr val="C00000"/>
                </a:solidFill>
              </a:rPr>
              <a:t>q</a:t>
            </a:r>
          </a:p>
        </p:txBody>
      </p:sp>
      <p:sp>
        <p:nvSpPr>
          <p:cNvPr id="14" name="Date Placeholder 13"/>
          <p:cNvSpPr>
            <a:spLocks noGrp="1"/>
          </p:cNvSpPr>
          <p:nvPr>
            <p:ph type="dt" sz="half" idx="10"/>
          </p:nvPr>
        </p:nvSpPr>
        <p:spPr/>
        <p:txBody>
          <a:bodyPr/>
          <a:lstStyle/>
          <a:p>
            <a:fld id="{D296BAE2-5FD2-4493-AFF9-8DC031291D62}" type="datetime1">
              <a:rPr lang="en-US" smtClean="0"/>
              <a:pPr/>
              <a:t>5/20/2025</a:t>
            </a:fld>
            <a:endParaRPr lang="en-US"/>
          </a:p>
        </p:txBody>
      </p:sp>
      <p:sp>
        <p:nvSpPr>
          <p:cNvPr id="16" name="Footer Placeholder 15"/>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30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par>
                          <p:cTn id="8" fill="hold">
                            <p:stCondLst>
                              <p:cond delay="2000"/>
                            </p:stCondLst>
                            <p:childTnLst>
                              <p:par>
                                <p:cTn id="9" presetID="30"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2400" decel="100000"/>
                                        <p:tgtEl>
                                          <p:spTgt spid="3">
                                            <p:txEl>
                                              <p:pRg st="0" end="0"/>
                                            </p:txEl>
                                          </p:spTgt>
                                        </p:tgtEl>
                                      </p:cBhvr>
                                    </p:animEffect>
                                    <p:anim calcmode="lin" valueType="num">
                                      <p:cBhvr>
                                        <p:cTn id="12" dur="2400" decel="100000" fill="hold"/>
                                        <p:tgtEl>
                                          <p:spTgt spid="3">
                                            <p:txEl>
                                              <p:pRg st="0" end="0"/>
                                            </p:txEl>
                                          </p:spTgt>
                                        </p:tgtEl>
                                        <p:attrNameLst>
                                          <p:attrName>style.rotation</p:attrName>
                                        </p:attrNameLst>
                                      </p:cBhvr>
                                      <p:tavLst>
                                        <p:tav tm="0">
                                          <p:val>
                                            <p:fltVal val="-90"/>
                                          </p:val>
                                        </p:tav>
                                        <p:tav tm="100000">
                                          <p:val>
                                            <p:fltVal val="0"/>
                                          </p:val>
                                        </p:tav>
                                      </p:tavLst>
                                    </p:anim>
                                    <p:anim calcmode="lin" valueType="num">
                                      <p:cBhvr>
                                        <p:cTn id="13" dur="2400" decel="100000" fill="hold"/>
                                        <p:tgtEl>
                                          <p:spTgt spid="3">
                                            <p:txEl>
                                              <p:pRg st="0" end="0"/>
                                            </p:txEl>
                                          </p:spTgt>
                                        </p:tgtEl>
                                        <p:attrNameLst>
                                          <p:attrName>ppt_x</p:attrName>
                                        </p:attrNameLst>
                                      </p:cBhvr>
                                      <p:tavLst>
                                        <p:tav tm="0">
                                          <p:val>
                                            <p:strVal val="#ppt_x+0.4"/>
                                          </p:val>
                                        </p:tav>
                                        <p:tav tm="100000">
                                          <p:val>
                                            <p:strVal val="#ppt_x-0.05"/>
                                          </p:val>
                                        </p:tav>
                                      </p:tavLst>
                                    </p:anim>
                                    <p:anim calcmode="lin" valueType="num">
                                      <p:cBhvr>
                                        <p:cTn id="14" dur="2400" decel="100000" fill="hold"/>
                                        <p:tgtEl>
                                          <p:spTgt spid="3">
                                            <p:txEl>
                                              <p:pRg st="0" end="0"/>
                                            </p:txEl>
                                          </p:spTgt>
                                        </p:tgtEl>
                                        <p:attrNameLst>
                                          <p:attrName>ppt_y</p:attrName>
                                        </p:attrNameLst>
                                      </p:cBhvr>
                                      <p:tavLst>
                                        <p:tav tm="0">
                                          <p:val>
                                            <p:strVal val="#ppt_y-0.4"/>
                                          </p:val>
                                        </p:tav>
                                        <p:tav tm="100000">
                                          <p:val>
                                            <p:strVal val="#ppt_y+0.1"/>
                                          </p:val>
                                        </p:tav>
                                      </p:tavLst>
                                    </p:anim>
                                    <p:anim calcmode="lin" valueType="num">
                                      <p:cBhvr>
                                        <p:cTn id="15" dur="600" accel="100000" fill="hold">
                                          <p:stCondLst>
                                            <p:cond delay="2400"/>
                                          </p:stCondLst>
                                        </p:cTn>
                                        <p:tgtEl>
                                          <p:spTgt spid="3">
                                            <p:txEl>
                                              <p:pRg st="0" end="0"/>
                                            </p:txEl>
                                          </p:spTgt>
                                        </p:tgtEl>
                                        <p:attrNameLst>
                                          <p:attrName>ppt_x</p:attrName>
                                        </p:attrNameLst>
                                      </p:cBhvr>
                                      <p:tavLst>
                                        <p:tav tm="0">
                                          <p:val>
                                            <p:strVal val="#ppt_x-0.05"/>
                                          </p:val>
                                        </p:tav>
                                        <p:tav tm="100000">
                                          <p:val>
                                            <p:strVal val="#ppt_x"/>
                                          </p:val>
                                        </p:tav>
                                      </p:tavLst>
                                    </p:anim>
                                    <p:anim calcmode="lin" valueType="num">
                                      <p:cBhvr>
                                        <p:cTn id="16" dur="600" accel="100000" fill="hold">
                                          <p:stCondLst>
                                            <p:cond delay="2400"/>
                                          </p:stCondLst>
                                        </p:cTn>
                                        <p:tgtEl>
                                          <p:spTgt spid="3">
                                            <p:txEl>
                                              <p:pRg st="0" end="0"/>
                                            </p:txEl>
                                          </p:spTgt>
                                        </p:tgtEl>
                                        <p:attrNameLst>
                                          <p:attrName>ppt_y</p:attrName>
                                        </p:attrNameLst>
                                      </p:cBhvr>
                                      <p:tavLst>
                                        <p:tav tm="0">
                                          <p:val>
                                            <p:strVal val="#ppt_y+0.1"/>
                                          </p:val>
                                        </p:tav>
                                        <p:tav tm="100000">
                                          <p:val>
                                            <p:strVal val="#ppt_y"/>
                                          </p:val>
                                        </p:tav>
                                      </p:tavLst>
                                    </p:anim>
                                  </p:childTnLst>
                                </p:cTn>
                              </p:par>
                            </p:childTnLst>
                          </p:cTn>
                        </p:par>
                        <p:par>
                          <p:cTn id="17" fill="hold">
                            <p:stCondLst>
                              <p:cond delay="5000"/>
                            </p:stCondLst>
                            <p:childTnLst>
                              <p:par>
                                <p:cTn id="18" presetID="30" presetClass="entr" presetSubtype="0" fill="hold" nodeType="after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2400" decel="100000"/>
                                        <p:tgtEl>
                                          <p:spTgt spid="3">
                                            <p:txEl>
                                              <p:pRg st="1" end="1"/>
                                            </p:txEl>
                                          </p:spTgt>
                                        </p:tgtEl>
                                      </p:cBhvr>
                                    </p:animEffect>
                                    <p:anim calcmode="lin" valueType="num">
                                      <p:cBhvr>
                                        <p:cTn id="21" dur="2400" decel="100000" fill="hold"/>
                                        <p:tgtEl>
                                          <p:spTgt spid="3">
                                            <p:txEl>
                                              <p:pRg st="1" end="1"/>
                                            </p:txEl>
                                          </p:spTgt>
                                        </p:tgtEl>
                                        <p:attrNameLst>
                                          <p:attrName>style.rotation</p:attrName>
                                        </p:attrNameLst>
                                      </p:cBhvr>
                                      <p:tavLst>
                                        <p:tav tm="0">
                                          <p:val>
                                            <p:fltVal val="-90"/>
                                          </p:val>
                                        </p:tav>
                                        <p:tav tm="100000">
                                          <p:val>
                                            <p:fltVal val="0"/>
                                          </p:val>
                                        </p:tav>
                                      </p:tavLst>
                                    </p:anim>
                                    <p:anim calcmode="lin" valueType="num">
                                      <p:cBhvr>
                                        <p:cTn id="22" dur="2400" decel="100000" fill="hold"/>
                                        <p:tgtEl>
                                          <p:spTgt spid="3">
                                            <p:txEl>
                                              <p:pRg st="1" end="1"/>
                                            </p:txEl>
                                          </p:spTgt>
                                        </p:tgtEl>
                                        <p:attrNameLst>
                                          <p:attrName>ppt_x</p:attrName>
                                        </p:attrNameLst>
                                      </p:cBhvr>
                                      <p:tavLst>
                                        <p:tav tm="0">
                                          <p:val>
                                            <p:strVal val="#ppt_x+0.4"/>
                                          </p:val>
                                        </p:tav>
                                        <p:tav tm="100000">
                                          <p:val>
                                            <p:strVal val="#ppt_x-0.05"/>
                                          </p:val>
                                        </p:tav>
                                      </p:tavLst>
                                    </p:anim>
                                    <p:anim calcmode="lin" valueType="num">
                                      <p:cBhvr>
                                        <p:cTn id="23" dur="2400" decel="100000" fill="hold"/>
                                        <p:tgtEl>
                                          <p:spTgt spid="3">
                                            <p:txEl>
                                              <p:pRg st="1" end="1"/>
                                            </p:txEl>
                                          </p:spTgt>
                                        </p:tgtEl>
                                        <p:attrNameLst>
                                          <p:attrName>ppt_y</p:attrName>
                                        </p:attrNameLst>
                                      </p:cBhvr>
                                      <p:tavLst>
                                        <p:tav tm="0">
                                          <p:val>
                                            <p:strVal val="#ppt_y-0.4"/>
                                          </p:val>
                                        </p:tav>
                                        <p:tav tm="100000">
                                          <p:val>
                                            <p:strVal val="#ppt_y+0.1"/>
                                          </p:val>
                                        </p:tav>
                                      </p:tavLst>
                                    </p:anim>
                                    <p:anim calcmode="lin" valueType="num">
                                      <p:cBhvr>
                                        <p:cTn id="24" dur="600" accel="100000" fill="hold">
                                          <p:stCondLst>
                                            <p:cond delay="2400"/>
                                          </p:stCondLst>
                                        </p:cTn>
                                        <p:tgtEl>
                                          <p:spTgt spid="3">
                                            <p:txEl>
                                              <p:pRg st="1" end="1"/>
                                            </p:txEl>
                                          </p:spTgt>
                                        </p:tgtEl>
                                        <p:attrNameLst>
                                          <p:attrName>ppt_x</p:attrName>
                                        </p:attrNameLst>
                                      </p:cBhvr>
                                      <p:tavLst>
                                        <p:tav tm="0">
                                          <p:val>
                                            <p:strVal val="#ppt_x-0.05"/>
                                          </p:val>
                                        </p:tav>
                                        <p:tav tm="100000">
                                          <p:val>
                                            <p:strVal val="#ppt_x"/>
                                          </p:val>
                                        </p:tav>
                                      </p:tavLst>
                                    </p:anim>
                                    <p:anim calcmode="lin" valueType="num">
                                      <p:cBhvr>
                                        <p:cTn id="25" dur="600" accel="100000" fill="hold">
                                          <p:stCondLst>
                                            <p:cond delay="2400"/>
                                          </p:stCondLst>
                                        </p:cTn>
                                        <p:tgtEl>
                                          <p:spTgt spid="3">
                                            <p:txEl>
                                              <p:pRg st="1" end="1"/>
                                            </p:txEl>
                                          </p:spTgt>
                                        </p:tgtEl>
                                        <p:attrNameLst>
                                          <p:attrName>ppt_y</p:attrName>
                                        </p:attrNameLst>
                                      </p:cBhvr>
                                      <p:tavLst>
                                        <p:tav tm="0">
                                          <p:val>
                                            <p:strVal val="#ppt_y+0.1"/>
                                          </p:val>
                                        </p:tav>
                                        <p:tav tm="100000">
                                          <p:val>
                                            <p:strVal val="#ppt_y"/>
                                          </p:val>
                                        </p:tav>
                                      </p:tavLst>
                                    </p:anim>
                                  </p:childTnLst>
                                </p:cTn>
                              </p:par>
                            </p:childTnLst>
                          </p:cTn>
                        </p:par>
                        <p:par>
                          <p:cTn id="26" fill="hold">
                            <p:stCondLst>
                              <p:cond delay="8000"/>
                            </p:stCondLst>
                            <p:childTnLst>
                              <p:par>
                                <p:cTn id="27" presetID="5" presetClass="entr" presetSubtype="10" fill="hold" nodeType="after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animEffect transition="in" filter="checkerboard(across)">
                                      <p:cBhvr>
                                        <p:cTn id="29" dur="3000"/>
                                        <p:tgtEl>
                                          <p:spTgt spid="5">
                                            <p:txEl>
                                              <p:pRg st="0" end="0"/>
                                            </p:txEl>
                                          </p:spTgt>
                                        </p:tgtEl>
                                      </p:cBhvr>
                                    </p:animEffect>
                                  </p:childTnLst>
                                </p:cTn>
                              </p:par>
                            </p:childTnLst>
                          </p:cTn>
                        </p:par>
                        <p:par>
                          <p:cTn id="30" fill="hold">
                            <p:stCondLst>
                              <p:cond delay="11000"/>
                            </p:stCondLst>
                            <p:childTnLst>
                              <p:par>
                                <p:cTn id="31" presetID="30"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600" decel="100000"/>
                                        <p:tgtEl>
                                          <p:spTgt spid="10"/>
                                        </p:tgtEl>
                                      </p:cBhvr>
                                    </p:animEffect>
                                    <p:anim calcmode="lin" valueType="num">
                                      <p:cBhvr>
                                        <p:cTn id="34" dur="1600" decel="100000" fill="hold"/>
                                        <p:tgtEl>
                                          <p:spTgt spid="10"/>
                                        </p:tgtEl>
                                        <p:attrNameLst>
                                          <p:attrName>style.rotation</p:attrName>
                                        </p:attrNameLst>
                                      </p:cBhvr>
                                      <p:tavLst>
                                        <p:tav tm="0">
                                          <p:val>
                                            <p:fltVal val="-90"/>
                                          </p:val>
                                        </p:tav>
                                        <p:tav tm="100000">
                                          <p:val>
                                            <p:fltVal val="0"/>
                                          </p:val>
                                        </p:tav>
                                      </p:tavLst>
                                    </p:anim>
                                    <p:anim calcmode="lin" valueType="num">
                                      <p:cBhvr>
                                        <p:cTn id="35" dur="1600" decel="100000" fill="hold"/>
                                        <p:tgtEl>
                                          <p:spTgt spid="10"/>
                                        </p:tgtEl>
                                        <p:attrNameLst>
                                          <p:attrName>ppt_x</p:attrName>
                                        </p:attrNameLst>
                                      </p:cBhvr>
                                      <p:tavLst>
                                        <p:tav tm="0">
                                          <p:val>
                                            <p:strVal val="#ppt_x+0.4"/>
                                          </p:val>
                                        </p:tav>
                                        <p:tav tm="100000">
                                          <p:val>
                                            <p:strVal val="#ppt_x-0.05"/>
                                          </p:val>
                                        </p:tav>
                                      </p:tavLst>
                                    </p:anim>
                                    <p:anim calcmode="lin" valueType="num">
                                      <p:cBhvr>
                                        <p:cTn id="36" dur="1600" decel="100000" fill="hold"/>
                                        <p:tgtEl>
                                          <p:spTgt spid="10"/>
                                        </p:tgtEl>
                                        <p:attrNameLst>
                                          <p:attrName>ppt_y</p:attrName>
                                        </p:attrNameLst>
                                      </p:cBhvr>
                                      <p:tavLst>
                                        <p:tav tm="0">
                                          <p:val>
                                            <p:strVal val="#ppt_y-0.4"/>
                                          </p:val>
                                        </p:tav>
                                        <p:tav tm="100000">
                                          <p:val>
                                            <p:strVal val="#ppt_y+0.1"/>
                                          </p:val>
                                        </p:tav>
                                      </p:tavLst>
                                    </p:anim>
                                    <p:anim calcmode="lin" valueType="num">
                                      <p:cBhvr>
                                        <p:cTn id="37" dur="400" accel="100000" fill="hold">
                                          <p:stCondLst>
                                            <p:cond delay="1600"/>
                                          </p:stCondLst>
                                        </p:cTn>
                                        <p:tgtEl>
                                          <p:spTgt spid="10"/>
                                        </p:tgtEl>
                                        <p:attrNameLst>
                                          <p:attrName>ppt_x</p:attrName>
                                        </p:attrNameLst>
                                      </p:cBhvr>
                                      <p:tavLst>
                                        <p:tav tm="0">
                                          <p:val>
                                            <p:strVal val="#ppt_x-0.05"/>
                                          </p:val>
                                        </p:tav>
                                        <p:tav tm="100000">
                                          <p:val>
                                            <p:strVal val="#ppt_x"/>
                                          </p:val>
                                        </p:tav>
                                      </p:tavLst>
                                    </p:anim>
                                    <p:anim calcmode="lin" valueType="num">
                                      <p:cBhvr>
                                        <p:cTn id="38" dur="400" accel="100000" fill="hold">
                                          <p:stCondLst>
                                            <p:cond delay="1600"/>
                                          </p:stCondLst>
                                        </p:cTn>
                                        <p:tgtEl>
                                          <p:spTgt spid="10"/>
                                        </p:tgtEl>
                                        <p:attrNameLst>
                                          <p:attrName>ppt_y</p:attrName>
                                        </p:attrNameLst>
                                      </p:cBhvr>
                                      <p:tavLst>
                                        <p:tav tm="0">
                                          <p:val>
                                            <p:strVal val="#ppt_y+0.1"/>
                                          </p:val>
                                        </p:tav>
                                        <p:tav tm="100000">
                                          <p:val>
                                            <p:strVal val="#ppt_y"/>
                                          </p:val>
                                        </p:tav>
                                      </p:tavLst>
                                    </p:anim>
                                  </p:childTnLst>
                                </p:cTn>
                              </p:par>
                            </p:childTnLst>
                          </p:cTn>
                        </p:par>
                        <p:par>
                          <p:cTn id="39" fill="hold">
                            <p:stCondLst>
                              <p:cond delay="13000"/>
                            </p:stCondLst>
                            <p:childTnLst>
                              <p:par>
                                <p:cTn id="40" presetID="30" presetClass="entr" presetSubtype="0" fill="hold" nodeType="afterEffect">
                                  <p:stCondLst>
                                    <p:cond delay="0"/>
                                  </p:stCondLst>
                                  <p:childTnLst>
                                    <p:set>
                                      <p:cBhvr>
                                        <p:cTn id="41" dur="1" fill="hold">
                                          <p:stCondLst>
                                            <p:cond delay="0"/>
                                          </p:stCondLst>
                                        </p:cTn>
                                        <p:tgtEl>
                                          <p:spTgt spid="12">
                                            <p:txEl>
                                              <p:pRg st="0" end="0"/>
                                            </p:txEl>
                                          </p:spTgt>
                                        </p:tgtEl>
                                        <p:attrNameLst>
                                          <p:attrName>style.visibility</p:attrName>
                                        </p:attrNameLst>
                                      </p:cBhvr>
                                      <p:to>
                                        <p:strVal val="visible"/>
                                      </p:to>
                                    </p:set>
                                    <p:animEffect transition="in" filter="fade">
                                      <p:cBhvr>
                                        <p:cTn id="42" dur="800" decel="100000"/>
                                        <p:tgtEl>
                                          <p:spTgt spid="12">
                                            <p:txEl>
                                              <p:pRg st="0" end="0"/>
                                            </p:txEl>
                                          </p:spTgt>
                                        </p:tgtEl>
                                      </p:cBhvr>
                                    </p:animEffect>
                                    <p:anim calcmode="lin" valueType="num">
                                      <p:cBhvr>
                                        <p:cTn id="43" dur="800" decel="100000" fill="hold"/>
                                        <p:tgtEl>
                                          <p:spTgt spid="12">
                                            <p:txEl>
                                              <p:pRg st="0" end="0"/>
                                            </p:txEl>
                                          </p:spTgt>
                                        </p:tgtEl>
                                        <p:attrNameLst>
                                          <p:attrName>style.rotation</p:attrName>
                                        </p:attrNameLst>
                                      </p:cBhvr>
                                      <p:tavLst>
                                        <p:tav tm="0">
                                          <p:val>
                                            <p:fltVal val="-90"/>
                                          </p:val>
                                        </p:tav>
                                        <p:tav tm="100000">
                                          <p:val>
                                            <p:fltVal val="0"/>
                                          </p:val>
                                        </p:tav>
                                      </p:tavLst>
                                    </p:anim>
                                    <p:anim calcmode="lin" valueType="num">
                                      <p:cBhvr>
                                        <p:cTn id="44" dur="800" decel="100000" fill="hold"/>
                                        <p:tgtEl>
                                          <p:spTgt spid="12">
                                            <p:txEl>
                                              <p:pRg st="0" end="0"/>
                                            </p:txEl>
                                          </p:spTgt>
                                        </p:tgtEl>
                                        <p:attrNameLst>
                                          <p:attrName>ppt_x</p:attrName>
                                        </p:attrNameLst>
                                      </p:cBhvr>
                                      <p:tavLst>
                                        <p:tav tm="0">
                                          <p:val>
                                            <p:strVal val="#ppt_x+0.4"/>
                                          </p:val>
                                        </p:tav>
                                        <p:tav tm="100000">
                                          <p:val>
                                            <p:strVal val="#ppt_x-0.05"/>
                                          </p:val>
                                        </p:tav>
                                      </p:tavLst>
                                    </p:anim>
                                    <p:anim calcmode="lin" valueType="num">
                                      <p:cBhvr>
                                        <p:cTn id="45" dur="800" decel="100000" fill="hold"/>
                                        <p:tgtEl>
                                          <p:spTgt spid="12">
                                            <p:txEl>
                                              <p:pRg st="0" end="0"/>
                                            </p:txEl>
                                          </p:spTgt>
                                        </p:tgtEl>
                                        <p:attrNameLst>
                                          <p:attrName>ppt_y</p:attrName>
                                        </p:attrNameLst>
                                      </p:cBhvr>
                                      <p:tavLst>
                                        <p:tav tm="0">
                                          <p:val>
                                            <p:strVal val="#ppt_y-0.4"/>
                                          </p:val>
                                        </p:tav>
                                        <p:tav tm="100000">
                                          <p:val>
                                            <p:strVal val="#ppt_y+0.1"/>
                                          </p:val>
                                        </p:tav>
                                      </p:tavLst>
                                    </p:anim>
                                    <p:anim calcmode="lin" valueType="num">
                                      <p:cBhvr>
                                        <p:cTn id="46" dur="200" accel="100000" fill="hold">
                                          <p:stCondLst>
                                            <p:cond delay="800"/>
                                          </p:stCondLst>
                                        </p:cTn>
                                        <p:tgtEl>
                                          <p:spTgt spid="12">
                                            <p:txEl>
                                              <p:pRg st="0" end="0"/>
                                            </p:txEl>
                                          </p:spTgt>
                                        </p:tgtEl>
                                        <p:attrNameLst>
                                          <p:attrName>ppt_x</p:attrName>
                                        </p:attrNameLst>
                                      </p:cBhvr>
                                      <p:tavLst>
                                        <p:tav tm="0">
                                          <p:val>
                                            <p:strVal val="#ppt_x-0.05"/>
                                          </p:val>
                                        </p:tav>
                                        <p:tav tm="100000">
                                          <p:val>
                                            <p:strVal val="#ppt_x"/>
                                          </p:val>
                                        </p:tav>
                                      </p:tavLst>
                                    </p:anim>
                                    <p:anim calcmode="lin" valueType="num">
                                      <p:cBhvr>
                                        <p:cTn id="47" dur="200" accel="100000" fill="hold">
                                          <p:stCondLst>
                                            <p:cond delay="800"/>
                                          </p:stCondLst>
                                        </p:cTn>
                                        <p:tgtEl>
                                          <p:spTgt spid="12">
                                            <p:txEl>
                                              <p:pRg st="0" end="0"/>
                                            </p:txEl>
                                          </p:spTgt>
                                        </p:tgtEl>
                                        <p:attrNameLst>
                                          <p:attrName>ppt_y</p:attrName>
                                        </p:attrNameLst>
                                      </p:cBhvr>
                                      <p:tavLst>
                                        <p:tav tm="0">
                                          <p:val>
                                            <p:strVal val="#ppt_y+0.1"/>
                                          </p:val>
                                        </p:tav>
                                        <p:tav tm="100000">
                                          <p:val>
                                            <p:strVal val="#ppt_y"/>
                                          </p:val>
                                        </p:tav>
                                      </p:tavLst>
                                    </p:anim>
                                  </p:childTnLst>
                                </p:cTn>
                              </p:par>
                            </p:childTnLst>
                          </p:cTn>
                        </p:par>
                        <p:par>
                          <p:cTn id="48" fill="hold">
                            <p:stCondLst>
                              <p:cond delay="14000"/>
                            </p:stCondLst>
                            <p:childTnLst>
                              <p:par>
                                <p:cTn id="49" presetID="30" presetClass="entr" presetSubtype="0"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800" decel="100000"/>
                                        <p:tgtEl>
                                          <p:spTgt spid="8"/>
                                        </p:tgtEl>
                                      </p:cBhvr>
                                    </p:animEffect>
                                    <p:anim calcmode="lin" valueType="num">
                                      <p:cBhvr>
                                        <p:cTn id="52" dur="800" decel="100000" fill="hold"/>
                                        <p:tgtEl>
                                          <p:spTgt spid="8"/>
                                        </p:tgtEl>
                                        <p:attrNameLst>
                                          <p:attrName>style.rotation</p:attrName>
                                        </p:attrNameLst>
                                      </p:cBhvr>
                                      <p:tavLst>
                                        <p:tav tm="0">
                                          <p:val>
                                            <p:fltVal val="-90"/>
                                          </p:val>
                                        </p:tav>
                                        <p:tav tm="100000">
                                          <p:val>
                                            <p:fltVal val="0"/>
                                          </p:val>
                                        </p:tav>
                                      </p:tavLst>
                                    </p:anim>
                                    <p:anim calcmode="lin" valueType="num">
                                      <p:cBhvr>
                                        <p:cTn id="53" dur="800" decel="100000" fill="hold"/>
                                        <p:tgtEl>
                                          <p:spTgt spid="8"/>
                                        </p:tgtEl>
                                        <p:attrNameLst>
                                          <p:attrName>ppt_x</p:attrName>
                                        </p:attrNameLst>
                                      </p:cBhvr>
                                      <p:tavLst>
                                        <p:tav tm="0">
                                          <p:val>
                                            <p:strVal val="#ppt_x+0.4"/>
                                          </p:val>
                                        </p:tav>
                                        <p:tav tm="100000">
                                          <p:val>
                                            <p:strVal val="#ppt_x-0.05"/>
                                          </p:val>
                                        </p:tav>
                                      </p:tavLst>
                                    </p:anim>
                                    <p:anim calcmode="lin" valueType="num">
                                      <p:cBhvr>
                                        <p:cTn id="54" dur="800" decel="100000" fill="hold"/>
                                        <p:tgtEl>
                                          <p:spTgt spid="8"/>
                                        </p:tgtEl>
                                        <p:attrNameLst>
                                          <p:attrName>ppt_y</p:attrName>
                                        </p:attrNameLst>
                                      </p:cBhvr>
                                      <p:tavLst>
                                        <p:tav tm="0">
                                          <p:val>
                                            <p:strVal val="#ppt_y-0.4"/>
                                          </p:val>
                                        </p:tav>
                                        <p:tav tm="100000">
                                          <p:val>
                                            <p:strVal val="#ppt_y+0.1"/>
                                          </p:val>
                                        </p:tav>
                                      </p:tavLst>
                                    </p:anim>
                                    <p:anim calcmode="lin" valueType="num">
                                      <p:cBhvr>
                                        <p:cTn id="55"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56"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57" fill="hold">
                            <p:stCondLst>
                              <p:cond delay="15000"/>
                            </p:stCondLst>
                            <p:childTnLst>
                              <p:par>
                                <p:cTn id="58" presetID="30" presetClass="entr" presetSubtype="0" fill="hold" nodeType="afterEffect">
                                  <p:stCondLst>
                                    <p:cond delay="0"/>
                                  </p:stCondLst>
                                  <p:childTnLst>
                                    <p:set>
                                      <p:cBhvr>
                                        <p:cTn id="59" dur="1" fill="hold">
                                          <p:stCondLst>
                                            <p:cond delay="0"/>
                                          </p:stCondLst>
                                        </p:cTn>
                                        <p:tgtEl>
                                          <p:spTgt spid="13">
                                            <p:txEl>
                                              <p:pRg st="0" end="0"/>
                                            </p:txEl>
                                          </p:spTgt>
                                        </p:tgtEl>
                                        <p:attrNameLst>
                                          <p:attrName>style.visibility</p:attrName>
                                        </p:attrNameLst>
                                      </p:cBhvr>
                                      <p:to>
                                        <p:strVal val="visible"/>
                                      </p:to>
                                    </p:set>
                                    <p:animEffect transition="in" filter="fade">
                                      <p:cBhvr>
                                        <p:cTn id="60" dur="800" decel="100000"/>
                                        <p:tgtEl>
                                          <p:spTgt spid="13">
                                            <p:txEl>
                                              <p:pRg st="0" end="0"/>
                                            </p:txEl>
                                          </p:spTgt>
                                        </p:tgtEl>
                                      </p:cBhvr>
                                    </p:animEffect>
                                    <p:anim calcmode="lin" valueType="num">
                                      <p:cBhvr>
                                        <p:cTn id="61" dur="800" decel="100000" fill="hold"/>
                                        <p:tgtEl>
                                          <p:spTgt spid="13">
                                            <p:txEl>
                                              <p:pRg st="0" end="0"/>
                                            </p:txEl>
                                          </p:spTgt>
                                        </p:tgtEl>
                                        <p:attrNameLst>
                                          <p:attrName>style.rotation</p:attrName>
                                        </p:attrNameLst>
                                      </p:cBhvr>
                                      <p:tavLst>
                                        <p:tav tm="0">
                                          <p:val>
                                            <p:fltVal val="-90"/>
                                          </p:val>
                                        </p:tav>
                                        <p:tav tm="100000">
                                          <p:val>
                                            <p:fltVal val="0"/>
                                          </p:val>
                                        </p:tav>
                                      </p:tavLst>
                                    </p:anim>
                                    <p:anim calcmode="lin" valueType="num">
                                      <p:cBhvr>
                                        <p:cTn id="62" dur="800" decel="100000" fill="hold"/>
                                        <p:tgtEl>
                                          <p:spTgt spid="13">
                                            <p:txEl>
                                              <p:pRg st="0" end="0"/>
                                            </p:txEl>
                                          </p:spTgt>
                                        </p:tgtEl>
                                        <p:attrNameLst>
                                          <p:attrName>ppt_x</p:attrName>
                                        </p:attrNameLst>
                                      </p:cBhvr>
                                      <p:tavLst>
                                        <p:tav tm="0">
                                          <p:val>
                                            <p:strVal val="#ppt_x+0.4"/>
                                          </p:val>
                                        </p:tav>
                                        <p:tav tm="100000">
                                          <p:val>
                                            <p:strVal val="#ppt_x-0.05"/>
                                          </p:val>
                                        </p:tav>
                                      </p:tavLst>
                                    </p:anim>
                                    <p:anim calcmode="lin" valueType="num">
                                      <p:cBhvr>
                                        <p:cTn id="63" dur="800" decel="100000" fill="hold"/>
                                        <p:tgtEl>
                                          <p:spTgt spid="13">
                                            <p:txEl>
                                              <p:pRg st="0" end="0"/>
                                            </p:txEl>
                                          </p:spTgt>
                                        </p:tgtEl>
                                        <p:attrNameLst>
                                          <p:attrName>ppt_y</p:attrName>
                                        </p:attrNameLst>
                                      </p:cBhvr>
                                      <p:tavLst>
                                        <p:tav tm="0">
                                          <p:val>
                                            <p:strVal val="#ppt_y-0.4"/>
                                          </p:val>
                                        </p:tav>
                                        <p:tav tm="100000">
                                          <p:val>
                                            <p:strVal val="#ppt_y+0.1"/>
                                          </p:val>
                                        </p:tav>
                                      </p:tavLst>
                                    </p:anim>
                                    <p:anim calcmode="lin" valueType="num">
                                      <p:cBhvr>
                                        <p:cTn id="64" dur="200" accel="100000" fill="hold">
                                          <p:stCondLst>
                                            <p:cond delay="800"/>
                                          </p:stCondLst>
                                        </p:cTn>
                                        <p:tgtEl>
                                          <p:spTgt spid="13">
                                            <p:txEl>
                                              <p:pRg st="0" end="0"/>
                                            </p:txEl>
                                          </p:spTgt>
                                        </p:tgtEl>
                                        <p:attrNameLst>
                                          <p:attrName>ppt_x</p:attrName>
                                        </p:attrNameLst>
                                      </p:cBhvr>
                                      <p:tavLst>
                                        <p:tav tm="0">
                                          <p:val>
                                            <p:strVal val="#ppt_x-0.05"/>
                                          </p:val>
                                        </p:tav>
                                        <p:tav tm="100000">
                                          <p:val>
                                            <p:strVal val="#ppt_x"/>
                                          </p:val>
                                        </p:tav>
                                      </p:tavLst>
                                    </p:anim>
                                    <p:anim calcmode="lin" valueType="num">
                                      <p:cBhvr>
                                        <p:cTn id="65" dur="200" accel="100000" fill="hold">
                                          <p:stCondLst>
                                            <p:cond delay="800"/>
                                          </p:stCondLst>
                                        </p:cTn>
                                        <p:tgtEl>
                                          <p:spTgt spid="13">
                                            <p:txEl>
                                              <p:pRg st="0" end="0"/>
                                            </p:txEl>
                                          </p:spTgt>
                                        </p:tgtEl>
                                        <p:attrNameLst>
                                          <p:attrName>ppt_y</p:attrName>
                                        </p:attrNameLst>
                                      </p:cBhvr>
                                      <p:tavLst>
                                        <p:tav tm="0">
                                          <p:val>
                                            <p:strVal val="#ppt_y+0.1"/>
                                          </p:val>
                                        </p:tav>
                                        <p:tav tm="100000">
                                          <p:val>
                                            <p:strVal val="#ppt_y"/>
                                          </p:val>
                                        </p:tav>
                                      </p:tavLst>
                                    </p:anim>
                                  </p:childTnLst>
                                </p:cTn>
                              </p:par>
                            </p:childTnLst>
                          </p:cTn>
                        </p:par>
                        <p:par>
                          <p:cTn id="66" fill="hold">
                            <p:stCondLst>
                              <p:cond delay="16000"/>
                            </p:stCondLst>
                            <p:childTnLst>
                              <p:par>
                                <p:cTn id="67" presetID="30" presetClass="entr" presetSubtype="0" fill="hold" grpId="0" nodeType="afterEffect">
                                  <p:stCondLst>
                                    <p:cond delay="0"/>
                                  </p:stCondLst>
                                  <p:childTnLst>
                                    <p:set>
                                      <p:cBhvr>
                                        <p:cTn id="68" dur="1" fill="hold">
                                          <p:stCondLst>
                                            <p:cond delay="0"/>
                                          </p:stCondLst>
                                        </p:cTn>
                                        <p:tgtEl>
                                          <p:spTgt spid="9"/>
                                        </p:tgtEl>
                                        <p:attrNameLst>
                                          <p:attrName>style.visibility</p:attrName>
                                        </p:attrNameLst>
                                      </p:cBhvr>
                                      <p:to>
                                        <p:strVal val="visible"/>
                                      </p:to>
                                    </p:set>
                                    <p:animEffect transition="in" filter="fade">
                                      <p:cBhvr>
                                        <p:cTn id="69" dur="1600" decel="100000"/>
                                        <p:tgtEl>
                                          <p:spTgt spid="9"/>
                                        </p:tgtEl>
                                      </p:cBhvr>
                                    </p:animEffect>
                                    <p:anim calcmode="lin" valueType="num">
                                      <p:cBhvr>
                                        <p:cTn id="70" dur="1600" decel="100000" fill="hold"/>
                                        <p:tgtEl>
                                          <p:spTgt spid="9"/>
                                        </p:tgtEl>
                                        <p:attrNameLst>
                                          <p:attrName>style.rotation</p:attrName>
                                        </p:attrNameLst>
                                      </p:cBhvr>
                                      <p:tavLst>
                                        <p:tav tm="0">
                                          <p:val>
                                            <p:fltVal val="-90"/>
                                          </p:val>
                                        </p:tav>
                                        <p:tav tm="100000">
                                          <p:val>
                                            <p:fltVal val="0"/>
                                          </p:val>
                                        </p:tav>
                                      </p:tavLst>
                                    </p:anim>
                                    <p:anim calcmode="lin" valueType="num">
                                      <p:cBhvr>
                                        <p:cTn id="71" dur="1600" decel="100000" fill="hold"/>
                                        <p:tgtEl>
                                          <p:spTgt spid="9"/>
                                        </p:tgtEl>
                                        <p:attrNameLst>
                                          <p:attrName>ppt_x</p:attrName>
                                        </p:attrNameLst>
                                      </p:cBhvr>
                                      <p:tavLst>
                                        <p:tav tm="0">
                                          <p:val>
                                            <p:strVal val="#ppt_x+0.4"/>
                                          </p:val>
                                        </p:tav>
                                        <p:tav tm="100000">
                                          <p:val>
                                            <p:strVal val="#ppt_x-0.05"/>
                                          </p:val>
                                        </p:tav>
                                      </p:tavLst>
                                    </p:anim>
                                    <p:anim calcmode="lin" valueType="num">
                                      <p:cBhvr>
                                        <p:cTn id="72" dur="1600" decel="100000" fill="hold"/>
                                        <p:tgtEl>
                                          <p:spTgt spid="9"/>
                                        </p:tgtEl>
                                        <p:attrNameLst>
                                          <p:attrName>ppt_y</p:attrName>
                                        </p:attrNameLst>
                                      </p:cBhvr>
                                      <p:tavLst>
                                        <p:tav tm="0">
                                          <p:val>
                                            <p:strVal val="#ppt_y-0.4"/>
                                          </p:val>
                                        </p:tav>
                                        <p:tav tm="100000">
                                          <p:val>
                                            <p:strVal val="#ppt_y+0.1"/>
                                          </p:val>
                                        </p:tav>
                                      </p:tavLst>
                                    </p:anim>
                                    <p:anim calcmode="lin" valueType="num">
                                      <p:cBhvr>
                                        <p:cTn id="73" dur="400" accel="100000" fill="hold">
                                          <p:stCondLst>
                                            <p:cond delay="1600"/>
                                          </p:stCondLst>
                                        </p:cTn>
                                        <p:tgtEl>
                                          <p:spTgt spid="9"/>
                                        </p:tgtEl>
                                        <p:attrNameLst>
                                          <p:attrName>ppt_x</p:attrName>
                                        </p:attrNameLst>
                                      </p:cBhvr>
                                      <p:tavLst>
                                        <p:tav tm="0">
                                          <p:val>
                                            <p:strVal val="#ppt_x-0.05"/>
                                          </p:val>
                                        </p:tav>
                                        <p:tav tm="100000">
                                          <p:val>
                                            <p:strVal val="#ppt_x"/>
                                          </p:val>
                                        </p:tav>
                                      </p:tavLst>
                                    </p:anim>
                                    <p:anim calcmode="lin" valueType="num">
                                      <p:cBhvr>
                                        <p:cTn id="74" dur="400" accel="100000" fill="hold">
                                          <p:stCondLst>
                                            <p:cond delay="1600"/>
                                          </p:stCondLst>
                                        </p:cTn>
                                        <p:tgtEl>
                                          <p:spTgt spid="9"/>
                                        </p:tgtEl>
                                        <p:attrNameLst>
                                          <p:attrName>ppt_y</p:attrName>
                                        </p:attrNameLst>
                                      </p:cBhvr>
                                      <p:tavLst>
                                        <p:tav tm="0">
                                          <p:val>
                                            <p:strVal val="#ppt_y+0.1"/>
                                          </p:val>
                                        </p:tav>
                                        <p:tav tm="100000">
                                          <p:val>
                                            <p:strVal val="#ppt_y"/>
                                          </p:val>
                                        </p:tav>
                                      </p:tavLst>
                                    </p:anim>
                                  </p:childTnLst>
                                </p:cTn>
                              </p:par>
                            </p:childTnLst>
                          </p:cTn>
                        </p:par>
                        <p:par>
                          <p:cTn id="75" fill="hold">
                            <p:stCondLst>
                              <p:cond delay="18000"/>
                            </p:stCondLst>
                            <p:childTnLst>
                              <p:par>
                                <p:cTn id="76" presetID="30" presetClass="entr" presetSubtype="0" fill="hold" nodeType="afterEffect">
                                  <p:stCondLst>
                                    <p:cond delay="0"/>
                                  </p:stCondLst>
                                  <p:childTnLst>
                                    <p:set>
                                      <p:cBhvr>
                                        <p:cTn id="77" dur="1" fill="hold">
                                          <p:stCondLst>
                                            <p:cond delay="0"/>
                                          </p:stCondLst>
                                        </p:cTn>
                                        <p:tgtEl>
                                          <p:spTgt spid="11">
                                            <p:txEl>
                                              <p:pRg st="0" end="0"/>
                                            </p:txEl>
                                          </p:spTgt>
                                        </p:tgtEl>
                                        <p:attrNameLst>
                                          <p:attrName>style.visibility</p:attrName>
                                        </p:attrNameLst>
                                      </p:cBhvr>
                                      <p:to>
                                        <p:strVal val="visible"/>
                                      </p:to>
                                    </p:set>
                                    <p:animEffect transition="in" filter="fade">
                                      <p:cBhvr>
                                        <p:cTn id="78" dur="800" decel="100000"/>
                                        <p:tgtEl>
                                          <p:spTgt spid="11">
                                            <p:txEl>
                                              <p:pRg st="0" end="0"/>
                                            </p:txEl>
                                          </p:spTgt>
                                        </p:tgtEl>
                                      </p:cBhvr>
                                    </p:animEffect>
                                    <p:anim calcmode="lin" valueType="num">
                                      <p:cBhvr>
                                        <p:cTn id="79" dur="800" decel="100000" fill="hold"/>
                                        <p:tgtEl>
                                          <p:spTgt spid="11">
                                            <p:txEl>
                                              <p:pRg st="0" end="0"/>
                                            </p:txEl>
                                          </p:spTgt>
                                        </p:tgtEl>
                                        <p:attrNameLst>
                                          <p:attrName>style.rotation</p:attrName>
                                        </p:attrNameLst>
                                      </p:cBhvr>
                                      <p:tavLst>
                                        <p:tav tm="0">
                                          <p:val>
                                            <p:fltVal val="-90"/>
                                          </p:val>
                                        </p:tav>
                                        <p:tav tm="100000">
                                          <p:val>
                                            <p:fltVal val="0"/>
                                          </p:val>
                                        </p:tav>
                                      </p:tavLst>
                                    </p:anim>
                                    <p:anim calcmode="lin" valueType="num">
                                      <p:cBhvr>
                                        <p:cTn id="80" dur="800" decel="100000" fill="hold"/>
                                        <p:tgtEl>
                                          <p:spTgt spid="11">
                                            <p:txEl>
                                              <p:pRg st="0" end="0"/>
                                            </p:txEl>
                                          </p:spTgt>
                                        </p:tgtEl>
                                        <p:attrNameLst>
                                          <p:attrName>ppt_x</p:attrName>
                                        </p:attrNameLst>
                                      </p:cBhvr>
                                      <p:tavLst>
                                        <p:tav tm="0">
                                          <p:val>
                                            <p:strVal val="#ppt_x+0.4"/>
                                          </p:val>
                                        </p:tav>
                                        <p:tav tm="100000">
                                          <p:val>
                                            <p:strVal val="#ppt_x-0.05"/>
                                          </p:val>
                                        </p:tav>
                                      </p:tavLst>
                                    </p:anim>
                                    <p:anim calcmode="lin" valueType="num">
                                      <p:cBhvr>
                                        <p:cTn id="81" dur="800" decel="100000" fill="hold"/>
                                        <p:tgtEl>
                                          <p:spTgt spid="11">
                                            <p:txEl>
                                              <p:pRg st="0" end="0"/>
                                            </p:txEl>
                                          </p:spTgt>
                                        </p:tgtEl>
                                        <p:attrNameLst>
                                          <p:attrName>ppt_y</p:attrName>
                                        </p:attrNameLst>
                                      </p:cBhvr>
                                      <p:tavLst>
                                        <p:tav tm="0">
                                          <p:val>
                                            <p:strVal val="#ppt_y-0.4"/>
                                          </p:val>
                                        </p:tav>
                                        <p:tav tm="100000">
                                          <p:val>
                                            <p:strVal val="#ppt_y+0.1"/>
                                          </p:val>
                                        </p:tav>
                                      </p:tavLst>
                                    </p:anim>
                                    <p:anim calcmode="lin" valueType="num">
                                      <p:cBhvr>
                                        <p:cTn id="82" dur="200" accel="100000" fill="hold">
                                          <p:stCondLst>
                                            <p:cond delay="800"/>
                                          </p:stCondLst>
                                        </p:cTn>
                                        <p:tgtEl>
                                          <p:spTgt spid="11">
                                            <p:txEl>
                                              <p:pRg st="0" end="0"/>
                                            </p:txEl>
                                          </p:spTgt>
                                        </p:tgtEl>
                                        <p:attrNameLst>
                                          <p:attrName>ppt_x</p:attrName>
                                        </p:attrNameLst>
                                      </p:cBhvr>
                                      <p:tavLst>
                                        <p:tav tm="0">
                                          <p:val>
                                            <p:strVal val="#ppt_x-0.05"/>
                                          </p:val>
                                        </p:tav>
                                        <p:tav tm="100000">
                                          <p:val>
                                            <p:strVal val="#ppt_x"/>
                                          </p:val>
                                        </p:tav>
                                      </p:tavLst>
                                    </p:anim>
                                    <p:anim calcmode="lin" valueType="num">
                                      <p:cBhvr>
                                        <p:cTn id="83" dur="200" accel="100000" fill="hold">
                                          <p:stCondLst>
                                            <p:cond delay="800"/>
                                          </p:stCondLst>
                                        </p:cTn>
                                        <p:tgtEl>
                                          <p:spTgt spid="11">
                                            <p:txEl>
                                              <p:pRg st="0" end="0"/>
                                            </p:txEl>
                                          </p:spTgt>
                                        </p:tgtEl>
                                        <p:attrNameLst>
                                          <p:attrName>ppt_y</p:attrName>
                                        </p:attrNameLst>
                                      </p:cBhvr>
                                      <p:tavLst>
                                        <p:tav tm="0">
                                          <p:val>
                                            <p:strVal val="#ppt_y+0.1"/>
                                          </p:val>
                                        </p:tav>
                                        <p:tav tm="100000">
                                          <p:val>
                                            <p:strVal val="#ppt_y"/>
                                          </p:val>
                                        </p:tav>
                                      </p:tavLst>
                                    </p:anim>
                                  </p:childTnLst>
                                </p:cTn>
                              </p:par>
                            </p:childTnLst>
                          </p:cTn>
                        </p:par>
                        <p:par>
                          <p:cTn id="84" fill="hold">
                            <p:stCondLst>
                              <p:cond delay="19000"/>
                            </p:stCondLst>
                            <p:childTnLst>
                              <p:par>
                                <p:cTn id="85" presetID="31" presetClass="entr" presetSubtype="0" fill="hold" grpId="0" nodeType="afterEffect">
                                  <p:stCondLst>
                                    <p:cond delay="0"/>
                                  </p:stCondLst>
                                  <p:iterate type="lt">
                                    <p:tmPct val="5000"/>
                                  </p:iterate>
                                  <p:childTnLst>
                                    <p:set>
                                      <p:cBhvr>
                                        <p:cTn id="86" dur="1" fill="hold">
                                          <p:stCondLst>
                                            <p:cond delay="0"/>
                                          </p:stCondLst>
                                        </p:cTn>
                                        <p:tgtEl>
                                          <p:spTgt spid="4"/>
                                        </p:tgtEl>
                                        <p:attrNameLst>
                                          <p:attrName>style.visibility</p:attrName>
                                        </p:attrNameLst>
                                      </p:cBhvr>
                                      <p:to>
                                        <p:strVal val="visible"/>
                                      </p:to>
                                    </p:set>
                                    <p:anim calcmode="lin" valueType="num">
                                      <p:cBhvr>
                                        <p:cTn id="87" dur="3000" fill="hold"/>
                                        <p:tgtEl>
                                          <p:spTgt spid="4"/>
                                        </p:tgtEl>
                                        <p:attrNameLst>
                                          <p:attrName>ppt_w</p:attrName>
                                        </p:attrNameLst>
                                      </p:cBhvr>
                                      <p:tavLst>
                                        <p:tav tm="0">
                                          <p:val>
                                            <p:fltVal val="0"/>
                                          </p:val>
                                        </p:tav>
                                        <p:tav tm="100000">
                                          <p:val>
                                            <p:strVal val="#ppt_w"/>
                                          </p:val>
                                        </p:tav>
                                      </p:tavLst>
                                    </p:anim>
                                    <p:anim calcmode="lin" valueType="num">
                                      <p:cBhvr>
                                        <p:cTn id="88" dur="3000" fill="hold"/>
                                        <p:tgtEl>
                                          <p:spTgt spid="4"/>
                                        </p:tgtEl>
                                        <p:attrNameLst>
                                          <p:attrName>ppt_h</p:attrName>
                                        </p:attrNameLst>
                                      </p:cBhvr>
                                      <p:tavLst>
                                        <p:tav tm="0">
                                          <p:val>
                                            <p:fltVal val="0"/>
                                          </p:val>
                                        </p:tav>
                                        <p:tav tm="100000">
                                          <p:val>
                                            <p:strVal val="#ppt_h"/>
                                          </p:val>
                                        </p:tav>
                                      </p:tavLst>
                                    </p:anim>
                                    <p:anim calcmode="lin" valueType="num">
                                      <p:cBhvr>
                                        <p:cTn id="89" dur="3000" fill="hold"/>
                                        <p:tgtEl>
                                          <p:spTgt spid="4"/>
                                        </p:tgtEl>
                                        <p:attrNameLst>
                                          <p:attrName>style.rotation</p:attrName>
                                        </p:attrNameLst>
                                      </p:cBhvr>
                                      <p:tavLst>
                                        <p:tav tm="0">
                                          <p:val>
                                            <p:fltVal val="90"/>
                                          </p:val>
                                        </p:tav>
                                        <p:tav tm="100000">
                                          <p:val>
                                            <p:fltVal val="0"/>
                                          </p:val>
                                        </p:tav>
                                      </p:tavLst>
                                    </p:anim>
                                    <p:animEffect transition="in" filter="fade">
                                      <p:cBhvr>
                                        <p:cTn id="90" dur="3000"/>
                                        <p:tgtEl>
                                          <p:spTgt spid="4"/>
                                        </p:tgtEl>
                                      </p:cBhvr>
                                    </p:animEffect>
                                  </p:childTnLst>
                                </p:cTn>
                              </p:par>
                            </p:childTnLst>
                          </p:cTn>
                        </p:par>
                        <p:par>
                          <p:cTn id="91" fill="hold">
                            <p:stCondLst>
                              <p:cond delay="22000"/>
                            </p:stCondLst>
                            <p:childTnLst>
                              <p:par>
                                <p:cTn id="92" presetID="30" presetClass="entr" presetSubtype="0" fill="hold" nodeType="afterEffect">
                                  <p:stCondLst>
                                    <p:cond delay="0"/>
                                  </p:stCondLst>
                                  <p:childTnLst>
                                    <p:set>
                                      <p:cBhvr>
                                        <p:cTn id="93" dur="1" fill="hold">
                                          <p:stCondLst>
                                            <p:cond delay="0"/>
                                          </p:stCondLst>
                                        </p:cTn>
                                        <p:tgtEl>
                                          <p:spTgt spid="3">
                                            <p:txEl>
                                              <p:pRg st="6" end="6"/>
                                            </p:txEl>
                                          </p:spTgt>
                                        </p:tgtEl>
                                        <p:attrNameLst>
                                          <p:attrName>style.visibility</p:attrName>
                                        </p:attrNameLst>
                                      </p:cBhvr>
                                      <p:to>
                                        <p:strVal val="visible"/>
                                      </p:to>
                                    </p:set>
                                    <p:animEffect transition="in" filter="fade">
                                      <p:cBhvr>
                                        <p:cTn id="94" dur="800" decel="100000"/>
                                        <p:tgtEl>
                                          <p:spTgt spid="3">
                                            <p:txEl>
                                              <p:pRg st="6" end="6"/>
                                            </p:txEl>
                                          </p:spTgt>
                                        </p:tgtEl>
                                      </p:cBhvr>
                                    </p:animEffect>
                                    <p:anim calcmode="lin" valueType="num">
                                      <p:cBhvr>
                                        <p:cTn id="95" dur="800" decel="100000" fill="hold"/>
                                        <p:tgtEl>
                                          <p:spTgt spid="3">
                                            <p:txEl>
                                              <p:pRg st="6" end="6"/>
                                            </p:txEl>
                                          </p:spTgt>
                                        </p:tgtEl>
                                        <p:attrNameLst>
                                          <p:attrName>style.rotation</p:attrName>
                                        </p:attrNameLst>
                                      </p:cBhvr>
                                      <p:tavLst>
                                        <p:tav tm="0">
                                          <p:val>
                                            <p:fltVal val="-90"/>
                                          </p:val>
                                        </p:tav>
                                        <p:tav tm="100000">
                                          <p:val>
                                            <p:fltVal val="0"/>
                                          </p:val>
                                        </p:tav>
                                      </p:tavLst>
                                    </p:anim>
                                    <p:anim calcmode="lin" valueType="num">
                                      <p:cBhvr>
                                        <p:cTn id="96" dur="800" decel="100000" fill="hold"/>
                                        <p:tgtEl>
                                          <p:spTgt spid="3">
                                            <p:txEl>
                                              <p:pRg st="6" end="6"/>
                                            </p:txEl>
                                          </p:spTgt>
                                        </p:tgtEl>
                                        <p:attrNameLst>
                                          <p:attrName>ppt_x</p:attrName>
                                        </p:attrNameLst>
                                      </p:cBhvr>
                                      <p:tavLst>
                                        <p:tav tm="0">
                                          <p:val>
                                            <p:strVal val="#ppt_x+0.4"/>
                                          </p:val>
                                        </p:tav>
                                        <p:tav tm="100000">
                                          <p:val>
                                            <p:strVal val="#ppt_x-0.05"/>
                                          </p:val>
                                        </p:tav>
                                      </p:tavLst>
                                    </p:anim>
                                    <p:anim calcmode="lin" valueType="num">
                                      <p:cBhvr>
                                        <p:cTn id="97" dur="800" decel="100000" fill="hold"/>
                                        <p:tgtEl>
                                          <p:spTgt spid="3">
                                            <p:txEl>
                                              <p:pRg st="6" end="6"/>
                                            </p:txEl>
                                          </p:spTgt>
                                        </p:tgtEl>
                                        <p:attrNameLst>
                                          <p:attrName>ppt_y</p:attrName>
                                        </p:attrNameLst>
                                      </p:cBhvr>
                                      <p:tavLst>
                                        <p:tav tm="0">
                                          <p:val>
                                            <p:strVal val="#ppt_y-0.4"/>
                                          </p:val>
                                        </p:tav>
                                        <p:tav tm="100000">
                                          <p:val>
                                            <p:strVal val="#ppt_y+0.1"/>
                                          </p:val>
                                        </p:tav>
                                      </p:tavLst>
                                    </p:anim>
                                    <p:anim calcmode="lin" valueType="num">
                                      <p:cBhvr>
                                        <p:cTn id="98" dur="200" accel="100000" fill="hold">
                                          <p:stCondLst>
                                            <p:cond delay="800"/>
                                          </p:stCondLst>
                                        </p:cTn>
                                        <p:tgtEl>
                                          <p:spTgt spid="3">
                                            <p:txEl>
                                              <p:pRg st="6" end="6"/>
                                            </p:txEl>
                                          </p:spTgt>
                                        </p:tgtEl>
                                        <p:attrNameLst>
                                          <p:attrName>ppt_x</p:attrName>
                                        </p:attrNameLst>
                                      </p:cBhvr>
                                      <p:tavLst>
                                        <p:tav tm="0">
                                          <p:val>
                                            <p:strVal val="#ppt_x-0.05"/>
                                          </p:val>
                                        </p:tav>
                                        <p:tav tm="100000">
                                          <p:val>
                                            <p:strVal val="#ppt_x"/>
                                          </p:val>
                                        </p:tav>
                                      </p:tavLst>
                                    </p:anim>
                                    <p:anim calcmode="lin" valueType="num">
                                      <p:cBhvr>
                                        <p:cTn id="99" dur="200" accel="100000" fill="hold">
                                          <p:stCondLst>
                                            <p:cond delay="800"/>
                                          </p:stCondLst>
                                        </p:cTn>
                                        <p:tgtEl>
                                          <p:spTgt spid="3">
                                            <p:txEl>
                                              <p:pRg st="6" end="6"/>
                                            </p:txEl>
                                          </p:spTgt>
                                        </p:tgtEl>
                                        <p:attrNameLst>
                                          <p:attrName>ppt_y</p:attrName>
                                        </p:attrNameLst>
                                      </p:cBhvr>
                                      <p:tavLst>
                                        <p:tav tm="0">
                                          <p:val>
                                            <p:strVal val="#ppt_y+0.1"/>
                                          </p:val>
                                        </p:tav>
                                        <p:tav tm="100000">
                                          <p:val>
                                            <p:strVal val="#ppt_y"/>
                                          </p:val>
                                        </p:tav>
                                      </p:tavLst>
                                    </p:anim>
                                  </p:childTnLst>
                                </p:cTn>
                              </p:par>
                            </p:childTnLst>
                          </p:cTn>
                        </p:par>
                        <p:par>
                          <p:cTn id="100" fill="hold">
                            <p:stCondLst>
                              <p:cond delay="23000"/>
                            </p:stCondLst>
                            <p:childTnLst>
                              <p:par>
                                <p:cTn id="101" presetID="30" presetClass="entr" presetSubtype="0" fill="hold" nodeType="afterEffect">
                                  <p:stCondLst>
                                    <p:cond delay="0"/>
                                  </p:stCondLst>
                                  <p:childTnLst>
                                    <p:set>
                                      <p:cBhvr>
                                        <p:cTn id="102" dur="1" fill="hold">
                                          <p:stCondLst>
                                            <p:cond delay="0"/>
                                          </p:stCondLst>
                                        </p:cTn>
                                        <p:tgtEl>
                                          <p:spTgt spid="3">
                                            <p:txEl>
                                              <p:pRg st="7" end="7"/>
                                            </p:txEl>
                                          </p:spTgt>
                                        </p:tgtEl>
                                        <p:attrNameLst>
                                          <p:attrName>style.visibility</p:attrName>
                                        </p:attrNameLst>
                                      </p:cBhvr>
                                      <p:to>
                                        <p:strVal val="visible"/>
                                      </p:to>
                                    </p:set>
                                    <p:animEffect transition="in" filter="fade">
                                      <p:cBhvr>
                                        <p:cTn id="103" dur="800" decel="100000"/>
                                        <p:tgtEl>
                                          <p:spTgt spid="3">
                                            <p:txEl>
                                              <p:pRg st="7" end="7"/>
                                            </p:txEl>
                                          </p:spTgt>
                                        </p:tgtEl>
                                      </p:cBhvr>
                                    </p:animEffect>
                                    <p:anim calcmode="lin" valueType="num">
                                      <p:cBhvr>
                                        <p:cTn id="104" dur="800" decel="100000" fill="hold"/>
                                        <p:tgtEl>
                                          <p:spTgt spid="3">
                                            <p:txEl>
                                              <p:pRg st="7" end="7"/>
                                            </p:txEl>
                                          </p:spTgt>
                                        </p:tgtEl>
                                        <p:attrNameLst>
                                          <p:attrName>style.rotation</p:attrName>
                                        </p:attrNameLst>
                                      </p:cBhvr>
                                      <p:tavLst>
                                        <p:tav tm="0">
                                          <p:val>
                                            <p:fltVal val="-90"/>
                                          </p:val>
                                        </p:tav>
                                        <p:tav tm="100000">
                                          <p:val>
                                            <p:fltVal val="0"/>
                                          </p:val>
                                        </p:tav>
                                      </p:tavLst>
                                    </p:anim>
                                    <p:anim calcmode="lin" valueType="num">
                                      <p:cBhvr>
                                        <p:cTn id="105" dur="800" decel="100000" fill="hold"/>
                                        <p:tgtEl>
                                          <p:spTgt spid="3">
                                            <p:txEl>
                                              <p:pRg st="7" end="7"/>
                                            </p:txEl>
                                          </p:spTgt>
                                        </p:tgtEl>
                                        <p:attrNameLst>
                                          <p:attrName>ppt_x</p:attrName>
                                        </p:attrNameLst>
                                      </p:cBhvr>
                                      <p:tavLst>
                                        <p:tav tm="0">
                                          <p:val>
                                            <p:strVal val="#ppt_x+0.4"/>
                                          </p:val>
                                        </p:tav>
                                        <p:tav tm="100000">
                                          <p:val>
                                            <p:strVal val="#ppt_x-0.05"/>
                                          </p:val>
                                        </p:tav>
                                      </p:tavLst>
                                    </p:anim>
                                    <p:anim calcmode="lin" valueType="num">
                                      <p:cBhvr>
                                        <p:cTn id="106" dur="800" decel="100000" fill="hold"/>
                                        <p:tgtEl>
                                          <p:spTgt spid="3">
                                            <p:txEl>
                                              <p:pRg st="7" end="7"/>
                                            </p:txEl>
                                          </p:spTgt>
                                        </p:tgtEl>
                                        <p:attrNameLst>
                                          <p:attrName>ppt_y</p:attrName>
                                        </p:attrNameLst>
                                      </p:cBhvr>
                                      <p:tavLst>
                                        <p:tav tm="0">
                                          <p:val>
                                            <p:strVal val="#ppt_y-0.4"/>
                                          </p:val>
                                        </p:tav>
                                        <p:tav tm="100000">
                                          <p:val>
                                            <p:strVal val="#ppt_y+0.1"/>
                                          </p:val>
                                        </p:tav>
                                      </p:tavLst>
                                    </p:anim>
                                    <p:anim calcmode="lin" valueType="num">
                                      <p:cBhvr>
                                        <p:cTn id="107" dur="200" accel="100000" fill="hold">
                                          <p:stCondLst>
                                            <p:cond delay="800"/>
                                          </p:stCondLst>
                                        </p:cTn>
                                        <p:tgtEl>
                                          <p:spTgt spid="3">
                                            <p:txEl>
                                              <p:pRg st="7" end="7"/>
                                            </p:txEl>
                                          </p:spTgt>
                                        </p:tgtEl>
                                        <p:attrNameLst>
                                          <p:attrName>ppt_x</p:attrName>
                                        </p:attrNameLst>
                                      </p:cBhvr>
                                      <p:tavLst>
                                        <p:tav tm="0">
                                          <p:val>
                                            <p:strVal val="#ppt_x-0.05"/>
                                          </p:val>
                                        </p:tav>
                                        <p:tav tm="100000">
                                          <p:val>
                                            <p:strVal val="#ppt_x"/>
                                          </p:val>
                                        </p:tav>
                                      </p:tavLst>
                                    </p:anim>
                                    <p:anim calcmode="lin" valueType="num">
                                      <p:cBhvr>
                                        <p:cTn id="108" dur="200" accel="100000" fill="hold">
                                          <p:stCondLst>
                                            <p:cond delay="800"/>
                                          </p:stCondLst>
                                        </p:cTn>
                                        <p:tgtEl>
                                          <p:spTgt spid="3">
                                            <p:txEl>
                                              <p:pRg st="7" end="7"/>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8" grpId="0" animBg="1"/>
      <p:bldP spid="9"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762000"/>
          <a:ext cx="8229600" cy="5851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loud 4"/>
          <p:cNvSpPr/>
          <p:nvPr/>
        </p:nvSpPr>
        <p:spPr>
          <a:xfrm>
            <a:off x="2667000" y="228600"/>
            <a:ext cx="5257800" cy="22098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rot="20616567">
            <a:off x="3489832" y="552000"/>
            <a:ext cx="4058628" cy="1015663"/>
          </a:xfrm>
          <a:prstGeom prst="rect">
            <a:avLst/>
          </a:prstGeom>
          <a:noFill/>
        </p:spPr>
        <p:txBody>
          <a:bodyPr wrap="square" rtlCol="0">
            <a:spAutoFit/>
          </a:bodyPr>
          <a:lstStyle/>
          <a:p>
            <a:r>
              <a:rPr lang="en-US" sz="3200" dirty="0">
                <a:solidFill>
                  <a:srgbClr val="1A0000"/>
                </a:solidFill>
              </a:rPr>
              <a:t>          Mind it!</a:t>
            </a:r>
          </a:p>
          <a:p>
            <a:r>
              <a:rPr lang="en-US" sz="2800" dirty="0">
                <a:solidFill>
                  <a:srgbClr val="1A0000"/>
                </a:solidFill>
              </a:rPr>
              <a:t>It is a vertical addition</a:t>
            </a:r>
          </a:p>
        </p:txBody>
      </p:sp>
      <p:sp>
        <p:nvSpPr>
          <p:cNvPr id="6" name="Date Placeholder 5"/>
          <p:cNvSpPr>
            <a:spLocks noGrp="1"/>
          </p:cNvSpPr>
          <p:nvPr>
            <p:ph type="dt" sz="half" idx="10"/>
          </p:nvPr>
        </p:nvSpPr>
        <p:spPr/>
        <p:txBody>
          <a:bodyPr/>
          <a:lstStyle/>
          <a:p>
            <a:fld id="{D3E860CD-2AC9-470D-AA73-708E206877AD}" type="datetime1">
              <a:rPr lang="en-US" smtClean="0"/>
              <a:pPr/>
              <a:t>5/20/2025</a:t>
            </a:fld>
            <a:endParaRPr lang="en-US"/>
          </a:p>
        </p:txBody>
      </p:sp>
      <p:sp>
        <p:nvSpPr>
          <p:cNvPr id="9" name="Footer Placeholder 8"/>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1200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iterate type="lt">
                                    <p:tmPct val="5000"/>
                                  </p:iterate>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 calcmode="lin" valueType="num">
                                      <p:cBhvr>
                                        <p:cTn id="14" dur="1000" fill="hold"/>
                                        <p:tgtEl>
                                          <p:spTgt spid="5"/>
                                        </p:tgtEl>
                                        <p:attrNameLst>
                                          <p:attrName>style.rotation</p:attrName>
                                        </p:attrNameLst>
                                      </p:cBhvr>
                                      <p:tavLst>
                                        <p:tav tm="0">
                                          <p:val>
                                            <p:fltVal val="90"/>
                                          </p:val>
                                        </p:tav>
                                        <p:tav tm="100000">
                                          <p:val>
                                            <p:fltVal val="0"/>
                                          </p:val>
                                        </p:tav>
                                      </p:tavLst>
                                    </p:anim>
                                    <p:animEffect transition="in" filter="fade">
                                      <p:cBhvr>
                                        <p:cTn id="15" dur="1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iterate type="lt">
                                    <p:tmPct val="5000"/>
                                  </p:iterate>
                                  <p:childTnLst>
                                    <p:set>
                                      <p:cBhvr>
                                        <p:cTn id="19" dur="1" fill="hold">
                                          <p:stCondLst>
                                            <p:cond delay="0"/>
                                          </p:stCondLst>
                                        </p:cTn>
                                        <p:tgtEl>
                                          <p:spTgt spid="7">
                                            <p:txEl>
                                              <p:pRg st="0" end="0"/>
                                            </p:txEl>
                                          </p:spTgt>
                                        </p:tgtEl>
                                        <p:attrNameLst>
                                          <p:attrName>style.visibility</p:attrName>
                                        </p:attrNameLst>
                                      </p:cBhvr>
                                      <p:to>
                                        <p:strVal val="visible"/>
                                      </p:to>
                                    </p:set>
                                    <p:anim calcmode="lin" valueType="num">
                                      <p:cBhvr>
                                        <p:cTn id="20" dur="1000" fill="hold"/>
                                        <p:tgtEl>
                                          <p:spTgt spid="7">
                                            <p:txEl>
                                              <p:pRg st="0" end="0"/>
                                            </p:txEl>
                                          </p:spTgt>
                                        </p:tgtEl>
                                        <p:attrNameLst>
                                          <p:attrName>ppt_w</p:attrName>
                                        </p:attrNameLst>
                                      </p:cBhvr>
                                      <p:tavLst>
                                        <p:tav tm="0">
                                          <p:val>
                                            <p:fltVal val="0"/>
                                          </p:val>
                                        </p:tav>
                                        <p:tav tm="100000">
                                          <p:val>
                                            <p:strVal val="#ppt_w"/>
                                          </p:val>
                                        </p:tav>
                                      </p:tavLst>
                                    </p:anim>
                                    <p:anim calcmode="lin" valueType="num">
                                      <p:cBhvr>
                                        <p:cTn id="21" dur="1000" fill="hold"/>
                                        <p:tgtEl>
                                          <p:spTgt spid="7">
                                            <p:txEl>
                                              <p:pRg st="0" end="0"/>
                                            </p:txEl>
                                          </p:spTgt>
                                        </p:tgtEl>
                                        <p:attrNameLst>
                                          <p:attrName>ppt_h</p:attrName>
                                        </p:attrNameLst>
                                      </p:cBhvr>
                                      <p:tavLst>
                                        <p:tav tm="0">
                                          <p:val>
                                            <p:fltVal val="0"/>
                                          </p:val>
                                        </p:tav>
                                        <p:tav tm="100000">
                                          <p:val>
                                            <p:strVal val="#ppt_h"/>
                                          </p:val>
                                        </p:tav>
                                      </p:tavLst>
                                    </p:anim>
                                    <p:anim calcmode="lin" valueType="num">
                                      <p:cBhvr>
                                        <p:cTn id="22" dur="1000" fill="hold"/>
                                        <p:tgtEl>
                                          <p:spTgt spid="7">
                                            <p:txEl>
                                              <p:pRg st="0" end="0"/>
                                            </p:txEl>
                                          </p:spTgt>
                                        </p:tgtEl>
                                        <p:attrNameLst>
                                          <p:attrName>style.rotation</p:attrName>
                                        </p:attrNameLst>
                                      </p:cBhvr>
                                      <p:tavLst>
                                        <p:tav tm="0">
                                          <p:val>
                                            <p:fltVal val="90"/>
                                          </p:val>
                                        </p:tav>
                                        <p:tav tm="100000">
                                          <p:val>
                                            <p:fltVal val="0"/>
                                          </p:val>
                                        </p:tav>
                                      </p:tavLst>
                                    </p:anim>
                                    <p:animEffect transition="in" filter="fade">
                                      <p:cBhvr>
                                        <p:cTn id="23" dur="1000"/>
                                        <p:tgtEl>
                                          <p:spTgt spid="7">
                                            <p:txEl>
                                              <p:pRg st="0" end="0"/>
                                            </p:txEl>
                                          </p:spTgt>
                                        </p:tgtEl>
                                      </p:cBhvr>
                                    </p:animEffect>
                                  </p:childTnLst>
                                </p:cTn>
                              </p:par>
                              <p:par>
                                <p:cTn id="24" presetID="31" presetClass="entr" presetSubtype="0" fill="hold" nodeType="withEffect">
                                  <p:stCondLst>
                                    <p:cond delay="0"/>
                                  </p:stCondLst>
                                  <p:iterate type="lt">
                                    <p:tmPct val="5000"/>
                                  </p:iterate>
                                  <p:childTnLst>
                                    <p:set>
                                      <p:cBhvr>
                                        <p:cTn id="25" dur="1" fill="hold">
                                          <p:stCondLst>
                                            <p:cond delay="0"/>
                                          </p:stCondLst>
                                        </p:cTn>
                                        <p:tgtEl>
                                          <p:spTgt spid="7">
                                            <p:txEl>
                                              <p:pRg st="1" end="1"/>
                                            </p:txEl>
                                          </p:spTgt>
                                        </p:tgtEl>
                                        <p:attrNameLst>
                                          <p:attrName>style.visibility</p:attrName>
                                        </p:attrNameLst>
                                      </p:cBhvr>
                                      <p:to>
                                        <p:strVal val="visible"/>
                                      </p:to>
                                    </p:set>
                                    <p:anim calcmode="lin" valueType="num">
                                      <p:cBhvr>
                                        <p:cTn id="26" dur="1000" fill="hold"/>
                                        <p:tgtEl>
                                          <p:spTgt spid="7">
                                            <p:txEl>
                                              <p:pRg st="1" end="1"/>
                                            </p:txEl>
                                          </p:spTgt>
                                        </p:tgtEl>
                                        <p:attrNameLst>
                                          <p:attrName>ppt_w</p:attrName>
                                        </p:attrNameLst>
                                      </p:cBhvr>
                                      <p:tavLst>
                                        <p:tav tm="0">
                                          <p:val>
                                            <p:fltVal val="0"/>
                                          </p:val>
                                        </p:tav>
                                        <p:tav tm="100000">
                                          <p:val>
                                            <p:strVal val="#ppt_w"/>
                                          </p:val>
                                        </p:tav>
                                      </p:tavLst>
                                    </p:anim>
                                    <p:anim calcmode="lin" valueType="num">
                                      <p:cBhvr>
                                        <p:cTn id="27" dur="1000" fill="hold"/>
                                        <p:tgtEl>
                                          <p:spTgt spid="7">
                                            <p:txEl>
                                              <p:pRg st="1" end="1"/>
                                            </p:txEl>
                                          </p:spTgt>
                                        </p:tgtEl>
                                        <p:attrNameLst>
                                          <p:attrName>ppt_h</p:attrName>
                                        </p:attrNameLst>
                                      </p:cBhvr>
                                      <p:tavLst>
                                        <p:tav tm="0">
                                          <p:val>
                                            <p:fltVal val="0"/>
                                          </p:val>
                                        </p:tav>
                                        <p:tav tm="100000">
                                          <p:val>
                                            <p:strVal val="#ppt_h"/>
                                          </p:val>
                                        </p:tav>
                                      </p:tavLst>
                                    </p:anim>
                                    <p:anim calcmode="lin" valueType="num">
                                      <p:cBhvr>
                                        <p:cTn id="28" dur="1000" fill="hold"/>
                                        <p:tgtEl>
                                          <p:spTgt spid="7">
                                            <p:txEl>
                                              <p:pRg st="1" end="1"/>
                                            </p:txEl>
                                          </p:spTgt>
                                        </p:tgtEl>
                                        <p:attrNameLst>
                                          <p:attrName>style.rotation</p:attrName>
                                        </p:attrNameLst>
                                      </p:cBhvr>
                                      <p:tavLst>
                                        <p:tav tm="0">
                                          <p:val>
                                            <p:fltVal val="90"/>
                                          </p:val>
                                        </p:tav>
                                        <p:tav tm="100000">
                                          <p:val>
                                            <p:fltVal val="0"/>
                                          </p:val>
                                        </p:tav>
                                      </p:tavLst>
                                    </p:anim>
                                    <p:animEffect transition="in" filter="fade">
                                      <p:cBhvr>
                                        <p:cTn id="29" dur="10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a:solidFill>
                  <a:srgbClr val="C00000"/>
                </a:solidFill>
              </a:rPr>
              <a:t>Total fixed Cost</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p:txBody>
      </p:sp>
      <p:cxnSp>
        <p:nvCxnSpPr>
          <p:cNvPr id="5" name="Straight Connector 4"/>
          <p:cNvCxnSpPr>
            <a:endCxn id="10" idx="0"/>
          </p:cNvCxnSpPr>
          <p:nvPr/>
        </p:nvCxnSpPr>
        <p:spPr>
          <a:xfrm rot="5400000">
            <a:off x="-37306" y="4610100"/>
            <a:ext cx="2513806" cy="794"/>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rot="16200000" flipH="1">
            <a:off x="3184267" y="3902333"/>
            <a:ext cx="32266" cy="39624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8" name="Straight Connector 7"/>
          <p:cNvCxnSpPr>
            <a:endCxn id="11" idx="1"/>
          </p:cNvCxnSpPr>
          <p:nvPr/>
        </p:nvCxnSpPr>
        <p:spPr>
          <a:xfrm>
            <a:off x="1219200" y="5181600"/>
            <a:ext cx="3505200" cy="32266"/>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181600" y="5715000"/>
            <a:ext cx="609600" cy="369332"/>
          </a:xfrm>
          <a:prstGeom prst="rect">
            <a:avLst/>
          </a:prstGeom>
          <a:noFill/>
        </p:spPr>
        <p:txBody>
          <a:bodyPr wrap="square" rtlCol="0">
            <a:spAutoFit/>
          </a:bodyPr>
          <a:lstStyle/>
          <a:p>
            <a:r>
              <a:rPr lang="en-US" dirty="0">
                <a:solidFill>
                  <a:srgbClr val="FF0000"/>
                </a:solidFill>
              </a:rPr>
              <a:t>q</a:t>
            </a:r>
          </a:p>
        </p:txBody>
      </p:sp>
      <p:sp>
        <p:nvSpPr>
          <p:cNvPr id="9" name="TextBox 8"/>
          <p:cNvSpPr txBox="1"/>
          <p:nvPr/>
        </p:nvSpPr>
        <p:spPr>
          <a:xfrm>
            <a:off x="685800" y="3124200"/>
            <a:ext cx="762000" cy="369332"/>
          </a:xfrm>
          <a:prstGeom prst="rect">
            <a:avLst/>
          </a:prstGeom>
          <a:noFill/>
        </p:spPr>
        <p:txBody>
          <a:bodyPr wrap="square" rtlCol="0">
            <a:spAutoFit/>
          </a:bodyPr>
          <a:lstStyle/>
          <a:p>
            <a:r>
              <a:rPr lang="en-US" dirty="0">
                <a:solidFill>
                  <a:srgbClr val="FF0000"/>
                </a:solidFill>
              </a:rPr>
              <a:t>TFC</a:t>
            </a:r>
          </a:p>
        </p:txBody>
      </p:sp>
      <p:sp>
        <p:nvSpPr>
          <p:cNvPr id="10" name="TextBox 9"/>
          <p:cNvSpPr txBox="1"/>
          <p:nvPr/>
        </p:nvSpPr>
        <p:spPr>
          <a:xfrm>
            <a:off x="914400" y="5867400"/>
            <a:ext cx="609600" cy="369332"/>
          </a:xfrm>
          <a:prstGeom prst="rect">
            <a:avLst/>
          </a:prstGeom>
          <a:noFill/>
        </p:spPr>
        <p:txBody>
          <a:bodyPr wrap="square" rtlCol="0">
            <a:spAutoFit/>
          </a:bodyPr>
          <a:lstStyle/>
          <a:p>
            <a:r>
              <a:rPr lang="en-US" dirty="0">
                <a:solidFill>
                  <a:srgbClr val="FF0000"/>
                </a:solidFill>
              </a:rPr>
              <a:t>O</a:t>
            </a:r>
          </a:p>
        </p:txBody>
      </p:sp>
      <p:sp>
        <p:nvSpPr>
          <p:cNvPr id="11" name="TextBox 10"/>
          <p:cNvSpPr txBox="1"/>
          <p:nvPr/>
        </p:nvSpPr>
        <p:spPr>
          <a:xfrm>
            <a:off x="4724400" y="5029200"/>
            <a:ext cx="838200" cy="369332"/>
          </a:xfrm>
          <a:prstGeom prst="rect">
            <a:avLst/>
          </a:prstGeom>
          <a:noFill/>
        </p:spPr>
        <p:txBody>
          <a:bodyPr wrap="square" rtlCol="0">
            <a:spAutoFit/>
          </a:bodyPr>
          <a:lstStyle/>
          <a:p>
            <a:r>
              <a:rPr lang="en-US" dirty="0">
                <a:solidFill>
                  <a:srgbClr val="FF0000"/>
                </a:solidFill>
              </a:rPr>
              <a:t>TFC</a:t>
            </a:r>
          </a:p>
        </p:txBody>
      </p:sp>
      <p:sp>
        <p:nvSpPr>
          <p:cNvPr id="13" name="TextBox 12"/>
          <p:cNvSpPr txBox="1"/>
          <p:nvPr/>
        </p:nvSpPr>
        <p:spPr>
          <a:xfrm>
            <a:off x="381000" y="1066800"/>
            <a:ext cx="8305800" cy="1815882"/>
          </a:xfrm>
          <a:prstGeom prst="rect">
            <a:avLst/>
          </a:prstGeom>
          <a:noFill/>
        </p:spPr>
        <p:txBody>
          <a:bodyPr wrap="square" rtlCol="0">
            <a:spAutoFit/>
          </a:bodyPr>
          <a:lstStyle/>
          <a:p>
            <a:pPr algn="just"/>
            <a:r>
              <a:rPr lang="en-US" sz="2800" b="1" i="1" u="sng" dirty="0">
                <a:solidFill>
                  <a:srgbClr val="0070C0"/>
                </a:solidFill>
              </a:rPr>
              <a:t>Total Fixed Cost (TFC) </a:t>
            </a:r>
            <a:r>
              <a:rPr lang="en-US" sz="2800" b="1" i="1" dirty="0">
                <a:solidFill>
                  <a:srgbClr val="0070C0"/>
                </a:solidFill>
              </a:rPr>
              <a:t>is a </a:t>
            </a:r>
            <a:r>
              <a:rPr lang="en-US" sz="2800" b="1" i="1" u="sng" dirty="0">
                <a:solidFill>
                  <a:srgbClr val="0070C0"/>
                </a:solidFill>
              </a:rPr>
              <a:t>horizontal straight line parallel to the output (q) axis</a:t>
            </a:r>
            <a:r>
              <a:rPr lang="en-US" sz="2800" b="1" i="1" dirty="0">
                <a:solidFill>
                  <a:srgbClr val="0070C0"/>
                </a:solidFill>
              </a:rPr>
              <a:t>. This means that the TFC remains </a:t>
            </a:r>
            <a:r>
              <a:rPr lang="en-US" sz="2800" b="1" i="1" u="sng" dirty="0">
                <a:solidFill>
                  <a:srgbClr val="0070C0"/>
                </a:solidFill>
              </a:rPr>
              <a:t>unchanged</a:t>
            </a:r>
            <a:r>
              <a:rPr lang="en-US" sz="2800" b="1" i="1" dirty="0">
                <a:solidFill>
                  <a:srgbClr val="0070C0"/>
                </a:solidFill>
              </a:rPr>
              <a:t> in the short run </a:t>
            </a:r>
            <a:r>
              <a:rPr lang="en-US" sz="2800" b="1" i="1" u="sng" dirty="0">
                <a:solidFill>
                  <a:srgbClr val="0070C0"/>
                </a:solidFill>
              </a:rPr>
              <a:t>regardless of output produced</a:t>
            </a:r>
            <a:r>
              <a:rPr lang="en-US" sz="2800" b="1" i="1" dirty="0">
                <a:solidFill>
                  <a:srgbClr val="0070C0"/>
                </a:solidFill>
              </a:rPr>
              <a:t>. </a:t>
            </a:r>
          </a:p>
        </p:txBody>
      </p:sp>
      <p:sp>
        <p:nvSpPr>
          <p:cNvPr id="15" name="Oval Callout 14"/>
          <p:cNvSpPr/>
          <p:nvPr/>
        </p:nvSpPr>
        <p:spPr>
          <a:xfrm>
            <a:off x="2590800" y="3429000"/>
            <a:ext cx="3886200" cy="152400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3124200" y="3810000"/>
            <a:ext cx="2971800" cy="954107"/>
          </a:xfrm>
          <a:prstGeom prst="rect">
            <a:avLst/>
          </a:prstGeom>
          <a:noFill/>
        </p:spPr>
        <p:txBody>
          <a:bodyPr wrap="square" rtlCol="0">
            <a:spAutoFit/>
          </a:bodyPr>
          <a:lstStyle/>
          <a:p>
            <a:r>
              <a:rPr lang="en-US" sz="2800" dirty="0">
                <a:solidFill>
                  <a:srgbClr val="C00000"/>
                </a:solidFill>
              </a:rPr>
              <a:t>Hey! I don’t change at all.</a:t>
            </a:r>
          </a:p>
        </p:txBody>
      </p:sp>
      <p:sp>
        <p:nvSpPr>
          <p:cNvPr id="14" name="Date Placeholder 13"/>
          <p:cNvSpPr>
            <a:spLocks noGrp="1"/>
          </p:cNvSpPr>
          <p:nvPr>
            <p:ph type="dt" sz="half" idx="10"/>
          </p:nvPr>
        </p:nvSpPr>
        <p:spPr/>
        <p:txBody>
          <a:bodyPr/>
          <a:lstStyle/>
          <a:p>
            <a:fld id="{35F7DD3F-6699-469E-BC25-9C501B5ACCD0}" type="datetime1">
              <a:rPr lang="en-US" smtClean="0"/>
              <a:pPr/>
              <a:t>5/20/2025</a:t>
            </a:fld>
            <a:endParaRPr lang="en-US"/>
          </a:p>
        </p:txBody>
      </p:sp>
      <p:sp>
        <p:nvSpPr>
          <p:cNvPr id="18" name="Footer Placeholder 17"/>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19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iterate type="lt">
                                    <p:tmPct val="0"/>
                                  </p:iterate>
                                  <p:childTnLst>
                                    <p:set>
                                      <p:cBhvr>
                                        <p:cTn id="15" dur="1" fill="hold">
                                          <p:stCondLst>
                                            <p:cond delay="0"/>
                                          </p:stCondLst>
                                        </p:cTn>
                                        <p:tgtEl>
                                          <p:spTgt spid="13">
                                            <p:txEl>
                                              <p:pRg st="0" end="0"/>
                                            </p:txEl>
                                          </p:spTgt>
                                        </p:tgtEl>
                                        <p:attrNameLst>
                                          <p:attrName>style.visibility</p:attrName>
                                        </p:attrNameLst>
                                      </p:cBhvr>
                                      <p:to>
                                        <p:strVal val="visible"/>
                                      </p:to>
                                    </p:set>
                                    <p:anim calcmode="lin" valueType="num">
                                      <p:cBhvr additive="base">
                                        <p:cTn id="16" dur="30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17" dur="30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par>
                          <p:cTn id="18" fill="hold">
                            <p:stCondLst>
                              <p:cond delay="4000"/>
                            </p:stCondLst>
                            <p:childTnLst>
                              <p:par>
                                <p:cTn id="19" presetID="52"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Scale>
                                      <p:cBhvr>
                                        <p:cTn id="2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6"/>
                                        </p:tgtEl>
                                        <p:attrNameLst>
                                          <p:attrName>ppt_x</p:attrName>
                                          <p:attrName>ppt_y</p:attrName>
                                        </p:attrNameLst>
                                      </p:cBhvr>
                                    </p:animMotion>
                                    <p:animEffect transition="in" filter="fade">
                                      <p:cBhvr>
                                        <p:cTn id="23" dur="1000"/>
                                        <p:tgtEl>
                                          <p:spTgt spid="6"/>
                                        </p:tgtEl>
                                      </p:cBhvr>
                                    </p:animEffect>
                                  </p:childTnLst>
                                </p:cTn>
                              </p:par>
                            </p:childTnLst>
                          </p:cTn>
                        </p:par>
                        <p:par>
                          <p:cTn id="24" fill="hold">
                            <p:stCondLst>
                              <p:cond delay="5000"/>
                            </p:stCondLst>
                            <p:childTnLst>
                              <p:par>
                                <p:cTn id="25" presetID="52"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Scale>
                                      <p:cBhvr>
                                        <p:cTn id="2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5"/>
                                        </p:tgtEl>
                                        <p:attrNameLst>
                                          <p:attrName>ppt_x</p:attrName>
                                          <p:attrName>ppt_y</p:attrName>
                                        </p:attrNameLst>
                                      </p:cBhvr>
                                    </p:animMotion>
                                    <p:animEffect transition="in" filter="fade">
                                      <p:cBhvr>
                                        <p:cTn id="29" dur="1000"/>
                                        <p:tgtEl>
                                          <p:spTgt spid="5"/>
                                        </p:tgtEl>
                                      </p:cBhvr>
                                    </p:animEffect>
                                  </p:childTnLst>
                                </p:cTn>
                              </p:par>
                            </p:childTnLst>
                          </p:cTn>
                        </p:par>
                        <p:par>
                          <p:cTn id="30" fill="hold">
                            <p:stCondLst>
                              <p:cond delay="6000"/>
                            </p:stCondLst>
                            <p:childTnLst>
                              <p:par>
                                <p:cTn id="31" presetID="29"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1000" fill="hold"/>
                                        <p:tgtEl>
                                          <p:spTgt spid="10"/>
                                        </p:tgtEl>
                                        <p:attrNameLst>
                                          <p:attrName>ppt_x</p:attrName>
                                        </p:attrNameLst>
                                      </p:cBhvr>
                                      <p:tavLst>
                                        <p:tav tm="0">
                                          <p:val>
                                            <p:strVal val="#ppt_x-.2"/>
                                          </p:val>
                                        </p:tav>
                                        <p:tav tm="100000">
                                          <p:val>
                                            <p:strVal val="#ppt_x"/>
                                          </p:val>
                                        </p:tav>
                                      </p:tavLst>
                                    </p:anim>
                                    <p:anim calcmode="lin" valueType="num">
                                      <p:cBhvr>
                                        <p:cTn id="34"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35" dur="1000"/>
                                        <p:tgtEl>
                                          <p:spTgt spid="10"/>
                                        </p:tgtEl>
                                      </p:cBhvr>
                                    </p:animEffect>
                                  </p:childTnLst>
                                </p:cTn>
                              </p:par>
                            </p:childTnLst>
                          </p:cTn>
                        </p:par>
                        <p:par>
                          <p:cTn id="36" fill="hold">
                            <p:stCondLst>
                              <p:cond delay="7000"/>
                            </p:stCondLst>
                            <p:childTnLst>
                              <p:par>
                                <p:cTn id="37" presetID="29" presetClass="entr" presetSubtype="0"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1000" fill="hold"/>
                                        <p:tgtEl>
                                          <p:spTgt spid="7"/>
                                        </p:tgtEl>
                                        <p:attrNameLst>
                                          <p:attrName>ppt_x</p:attrName>
                                        </p:attrNameLst>
                                      </p:cBhvr>
                                      <p:tavLst>
                                        <p:tav tm="0">
                                          <p:val>
                                            <p:strVal val="#ppt_x-.2"/>
                                          </p:val>
                                        </p:tav>
                                        <p:tav tm="100000">
                                          <p:val>
                                            <p:strVal val="#ppt_x"/>
                                          </p:val>
                                        </p:tav>
                                      </p:tavLst>
                                    </p:anim>
                                    <p:anim calcmode="lin" valueType="num">
                                      <p:cBhvr>
                                        <p:cTn id="40"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41" dur="1000"/>
                                        <p:tgtEl>
                                          <p:spTgt spid="7"/>
                                        </p:tgtEl>
                                      </p:cBhvr>
                                    </p:animEffect>
                                  </p:childTnLst>
                                </p:cTn>
                              </p:par>
                            </p:childTnLst>
                          </p:cTn>
                        </p:par>
                        <p:par>
                          <p:cTn id="42" fill="hold">
                            <p:stCondLst>
                              <p:cond delay="8000"/>
                            </p:stCondLst>
                            <p:childTnLst>
                              <p:par>
                                <p:cTn id="43" presetID="29" presetClass="entr" presetSubtype="0"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1000" fill="hold"/>
                                        <p:tgtEl>
                                          <p:spTgt spid="9"/>
                                        </p:tgtEl>
                                        <p:attrNameLst>
                                          <p:attrName>ppt_x</p:attrName>
                                        </p:attrNameLst>
                                      </p:cBhvr>
                                      <p:tavLst>
                                        <p:tav tm="0">
                                          <p:val>
                                            <p:strVal val="#ppt_x-.2"/>
                                          </p:val>
                                        </p:tav>
                                        <p:tav tm="100000">
                                          <p:val>
                                            <p:strVal val="#ppt_x"/>
                                          </p:val>
                                        </p:tav>
                                      </p:tavLst>
                                    </p:anim>
                                    <p:anim calcmode="lin" valueType="num">
                                      <p:cBhvr>
                                        <p:cTn id="46"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47" dur="1000"/>
                                        <p:tgtEl>
                                          <p:spTgt spid="9"/>
                                        </p:tgtEl>
                                      </p:cBhvr>
                                    </p:animEffect>
                                  </p:childTnLst>
                                </p:cTn>
                              </p:par>
                            </p:childTnLst>
                          </p:cTn>
                        </p:par>
                        <p:par>
                          <p:cTn id="48" fill="hold">
                            <p:stCondLst>
                              <p:cond delay="9000"/>
                            </p:stCondLst>
                            <p:childTnLst>
                              <p:par>
                                <p:cTn id="49" presetID="5" presetClass="entr" presetSubtype="10"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checkerboard(across)">
                                      <p:cBhvr>
                                        <p:cTn id="51" dur="500"/>
                                        <p:tgtEl>
                                          <p:spTgt spid="8"/>
                                        </p:tgtEl>
                                      </p:cBhvr>
                                    </p:animEffect>
                                  </p:childTnLst>
                                </p:cTn>
                              </p:par>
                            </p:childTnLst>
                          </p:cTn>
                        </p:par>
                        <p:par>
                          <p:cTn id="52" fill="hold">
                            <p:stCondLst>
                              <p:cond delay="9500"/>
                            </p:stCondLst>
                            <p:childTnLst>
                              <p:par>
                                <p:cTn id="53" presetID="29" presetClass="entr" presetSubtype="0"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ppt_x</p:attrName>
                                        </p:attrNameLst>
                                      </p:cBhvr>
                                      <p:tavLst>
                                        <p:tav tm="0">
                                          <p:val>
                                            <p:strVal val="#ppt_x-.2"/>
                                          </p:val>
                                        </p:tav>
                                        <p:tav tm="100000">
                                          <p:val>
                                            <p:strVal val="#ppt_x"/>
                                          </p:val>
                                        </p:tav>
                                      </p:tavLst>
                                    </p:anim>
                                    <p:anim calcmode="lin" valueType="num">
                                      <p:cBhvr>
                                        <p:cTn id="56" dur="10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57" dur="1000"/>
                                        <p:tgtEl>
                                          <p:spTgt spid="11"/>
                                        </p:tgtEl>
                                      </p:cBhvr>
                                    </p:animEffect>
                                  </p:childTnLst>
                                </p:cTn>
                              </p:par>
                            </p:childTnLst>
                          </p:cTn>
                        </p:par>
                        <p:par>
                          <p:cTn id="58" fill="hold">
                            <p:stCondLst>
                              <p:cond delay="10500"/>
                            </p:stCondLst>
                            <p:childTnLst>
                              <p:par>
                                <p:cTn id="59" presetID="8" presetClass="entr" presetSubtype="16"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diamond(in)">
                                      <p:cBhvr>
                                        <p:cTn id="61" dur="2000"/>
                                        <p:tgtEl>
                                          <p:spTgt spid="15"/>
                                        </p:tgtEl>
                                      </p:cBhvr>
                                    </p:animEffect>
                                  </p:childTnLst>
                                </p:cTn>
                              </p:par>
                            </p:childTnLst>
                          </p:cTn>
                        </p:par>
                        <p:par>
                          <p:cTn id="62" fill="hold">
                            <p:stCondLst>
                              <p:cond delay="12500"/>
                            </p:stCondLst>
                            <p:childTnLst>
                              <p:par>
                                <p:cTn id="63" presetID="8" presetClass="entr" presetSubtype="16" fill="hold" nodeType="afterEffect">
                                  <p:stCondLst>
                                    <p:cond delay="0"/>
                                  </p:stCondLst>
                                  <p:childTnLst>
                                    <p:set>
                                      <p:cBhvr>
                                        <p:cTn id="64" dur="1" fill="hold">
                                          <p:stCondLst>
                                            <p:cond delay="0"/>
                                          </p:stCondLst>
                                        </p:cTn>
                                        <p:tgtEl>
                                          <p:spTgt spid="16">
                                            <p:txEl>
                                              <p:pRg st="0" end="0"/>
                                            </p:txEl>
                                          </p:spTgt>
                                        </p:tgtEl>
                                        <p:attrNameLst>
                                          <p:attrName>style.visibility</p:attrName>
                                        </p:attrNameLst>
                                      </p:cBhvr>
                                      <p:to>
                                        <p:strVal val="visible"/>
                                      </p:to>
                                    </p:set>
                                    <p:animEffect transition="in" filter="diamond(in)">
                                      <p:cBhvr>
                                        <p:cTn id="65" dur="20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9" grpId="0"/>
      <p:bldP spid="10" grpId="0"/>
      <p:bldP spid="11" grpId="0"/>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rPr>
              <a:t>Total Variable Cost</a:t>
            </a:r>
          </a:p>
        </p:txBody>
      </p:sp>
      <p:sp>
        <p:nvSpPr>
          <p:cNvPr id="3" name="Content Placeholder 2"/>
          <p:cNvSpPr>
            <a:spLocks noGrp="1"/>
          </p:cNvSpPr>
          <p:nvPr>
            <p:ph idx="1"/>
          </p:nvPr>
        </p:nvSpPr>
        <p:spPr/>
        <p:txBody>
          <a:bodyPr/>
          <a:lstStyle/>
          <a:p>
            <a:r>
              <a:rPr lang="en-US" dirty="0">
                <a:solidFill>
                  <a:srgbClr val="FF0000"/>
                </a:solidFill>
              </a:rPr>
              <a:t>TVC is that component of cost which changes with the level of output.</a:t>
            </a:r>
          </a:p>
          <a:p>
            <a:r>
              <a:rPr lang="en-US" dirty="0">
                <a:solidFill>
                  <a:srgbClr val="260FB1"/>
                </a:solidFill>
              </a:rPr>
              <a:t>It comprises of the payments towards the variable factor inputs in production.</a:t>
            </a:r>
          </a:p>
          <a:p>
            <a:r>
              <a:rPr lang="en-US" dirty="0">
                <a:solidFill>
                  <a:srgbClr val="C00000"/>
                </a:solidFill>
              </a:rPr>
              <a:t>At zero level of output it is nil and at a very high level of output it is very high.</a:t>
            </a:r>
          </a:p>
          <a:p>
            <a:r>
              <a:rPr lang="en-US" dirty="0">
                <a:solidFill>
                  <a:srgbClr val="260FB1"/>
                </a:solidFill>
              </a:rPr>
              <a:t>TVC increases with the level of output.</a:t>
            </a:r>
          </a:p>
          <a:p>
            <a:r>
              <a:rPr lang="en-US" dirty="0">
                <a:solidFill>
                  <a:srgbClr val="C00000"/>
                </a:solidFill>
              </a:rPr>
              <a:t>Example: labor cost, cost of raw materials.</a:t>
            </a:r>
          </a:p>
          <a:p>
            <a:r>
              <a:rPr lang="en-US" dirty="0">
                <a:solidFill>
                  <a:srgbClr val="260FB1"/>
                </a:solidFill>
              </a:rPr>
              <a:t>TVC curve is inverse-S shaped.</a:t>
            </a:r>
          </a:p>
          <a:p>
            <a:endParaRPr lang="en-US" dirty="0"/>
          </a:p>
        </p:txBody>
      </p:sp>
      <p:sp>
        <p:nvSpPr>
          <p:cNvPr id="4" name="Date Placeholder 3"/>
          <p:cNvSpPr>
            <a:spLocks noGrp="1"/>
          </p:cNvSpPr>
          <p:nvPr>
            <p:ph type="dt" sz="half" idx="10"/>
          </p:nvPr>
        </p:nvSpPr>
        <p:spPr/>
        <p:txBody>
          <a:bodyPr/>
          <a:lstStyle/>
          <a:p>
            <a:fld id="{8F1EF0E1-9542-4350-B508-9F3BFF6BA25B}"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20000">
    <p:pull dir="d"/>
    <p:sndAc>
      <p:stSnd>
        <p:snd r:embed="rId2" name="push.wav"/>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rPr>
              <a:t>Total Variable Cost</a:t>
            </a:r>
          </a:p>
        </p:txBody>
      </p:sp>
      <p:graphicFrame>
        <p:nvGraphicFramePr>
          <p:cNvPr id="7" name="Content Placeholder 6"/>
          <p:cNvGraphicFramePr>
            <a:graphicFrameLocks noGrp="1"/>
          </p:cNvGraphicFramePr>
          <p:nvPr>
            <p:ph idx="1"/>
          </p:nvPr>
        </p:nvGraphicFramePr>
        <p:xfrm>
          <a:off x="457200" y="1219200"/>
          <a:ext cx="8229600" cy="5089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EEAAAC91-DDE3-4EA0-87EE-8BB8B6CD31CA}"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5000">
    <p:pull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411162"/>
          </a:xfrm>
        </p:spPr>
        <p:txBody>
          <a:bodyPr>
            <a:normAutofit fontScale="90000"/>
          </a:bodyPr>
          <a:lstStyle/>
          <a:p>
            <a:r>
              <a:rPr lang="en-US" dirty="0">
                <a:solidFill>
                  <a:srgbClr val="C00000"/>
                </a:solidFill>
              </a:rPr>
              <a:t>Total Variable Cost</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p:txBody>
      </p:sp>
      <p:cxnSp>
        <p:nvCxnSpPr>
          <p:cNvPr id="5" name="Straight Connector 4"/>
          <p:cNvCxnSpPr/>
          <p:nvPr/>
        </p:nvCxnSpPr>
        <p:spPr>
          <a:xfrm rot="5400000">
            <a:off x="-1143000" y="3505200"/>
            <a:ext cx="4953000" cy="762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95400" y="6019800"/>
            <a:ext cx="6248400" cy="158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25" name="Curved Connector 24"/>
          <p:cNvCxnSpPr/>
          <p:nvPr/>
        </p:nvCxnSpPr>
        <p:spPr>
          <a:xfrm rot="5400000">
            <a:off x="1219200" y="1752600"/>
            <a:ext cx="4343400" cy="4191000"/>
          </a:xfrm>
          <a:prstGeom prst="curvedConnector3">
            <a:avLst>
              <a:gd name="adj1" fmla="val 50000"/>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7620000" y="5791200"/>
            <a:ext cx="609600" cy="369332"/>
          </a:xfrm>
          <a:prstGeom prst="rect">
            <a:avLst/>
          </a:prstGeom>
          <a:noFill/>
        </p:spPr>
        <p:txBody>
          <a:bodyPr wrap="square" rtlCol="0">
            <a:spAutoFit/>
          </a:bodyPr>
          <a:lstStyle/>
          <a:p>
            <a:r>
              <a:rPr lang="en-US" dirty="0">
                <a:solidFill>
                  <a:srgbClr val="FF0000"/>
                </a:solidFill>
              </a:rPr>
              <a:t>q</a:t>
            </a:r>
          </a:p>
        </p:txBody>
      </p:sp>
      <p:sp>
        <p:nvSpPr>
          <p:cNvPr id="9" name="TextBox 8"/>
          <p:cNvSpPr txBox="1"/>
          <p:nvPr/>
        </p:nvSpPr>
        <p:spPr>
          <a:xfrm>
            <a:off x="914400" y="838200"/>
            <a:ext cx="609600" cy="307777"/>
          </a:xfrm>
          <a:prstGeom prst="rect">
            <a:avLst/>
          </a:prstGeom>
          <a:noFill/>
        </p:spPr>
        <p:txBody>
          <a:bodyPr wrap="square" rtlCol="0">
            <a:spAutoFit/>
          </a:bodyPr>
          <a:lstStyle/>
          <a:p>
            <a:r>
              <a:rPr lang="en-US" sz="1400" dirty="0">
                <a:solidFill>
                  <a:srgbClr val="FF0000"/>
                </a:solidFill>
              </a:rPr>
              <a:t>TVC</a:t>
            </a:r>
          </a:p>
        </p:txBody>
      </p:sp>
      <p:sp>
        <p:nvSpPr>
          <p:cNvPr id="10" name="TextBox 9"/>
          <p:cNvSpPr txBox="1"/>
          <p:nvPr/>
        </p:nvSpPr>
        <p:spPr>
          <a:xfrm>
            <a:off x="914400" y="5867400"/>
            <a:ext cx="609600" cy="369332"/>
          </a:xfrm>
          <a:prstGeom prst="rect">
            <a:avLst/>
          </a:prstGeom>
          <a:noFill/>
        </p:spPr>
        <p:txBody>
          <a:bodyPr wrap="square" rtlCol="0">
            <a:spAutoFit/>
          </a:bodyPr>
          <a:lstStyle/>
          <a:p>
            <a:r>
              <a:rPr lang="en-US" dirty="0">
                <a:solidFill>
                  <a:srgbClr val="FF0000"/>
                </a:solidFill>
              </a:rPr>
              <a:t>O</a:t>
            </a:r>
          </a:p>
        </p:txBody>
      </p:sp>
      <p:sp>
        <p:nvSpPr>
          <p:cNvPr id="11" name="TextBox 10"/>
          <p:cNvSpPr txBox="1"/>
          <p:nvPr/>
        </p:nvSpPr>
        <p:spPr>
          <a:xfrm>
            <a:off x="5334000" y="1371600"/>
            <a:ext cx="609600" cy="307777"/>
          </a:xfrm>
          <a:prstGeom prst="rect">
            <a:avLst/>
          </a:prstGeom>
          <a:noFill/>
        </p:spPr>
        <p:txBody>
          <a:bodyPr wrap="square" rtlCol="0">
            <a:spAutoFit/>
          </a:bodyPr>
          <a:lstStyle/>
          <a:p>
            <a:r>
              <a:rPr lang="en-US" sz="1400" dirty="0">
                <a:solidFill>
                  <a:srgbClr val="FF0000"/>
                </a:solidFill>
              </a:rPr>
              <a:t>TVC</a:t>
            </a:r>
          </a:p>
        </p:txBody>
      </p:sp>
      <p:sp>
        <p:nvSpPr>
          <p:cNvPr id="13" name="Oval Callout 12"/>
          <p:cNvSpPr/>
          <p:nvPr/>
        </p:nvSpPr>
        <p:spPr>
          <a:xfrm rot="3993374">
            <a:off x="5679025" y="1158078"/>
            <a:ext cx="3116002" cy="2896532"/>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5715000" y="1676400"/>
            <a:ext cx="3048000" cy="2031325"/>
          </a:xfrm>
          <a:prstGeom prst="rect">
            <a:avLst/>
          </a:prstGeom>
          <a:noFill/>
        </p:spPr>
        <p:txBody>
          <a:bodyPr wrap="square" rtlCol="0">
            <a:spAutoFit/>
          </a:bodyPr>
          <a:lstStyle/>
          <a:p>
            <a:pPr algn="ctr"/>
            <a:r>
              <a:rPr lang="en-US" dirty="0">
                <a:solidFill>
                  <a:srgbClr val="C00000"/>
                </a:solidFill>
              </a:rPr>
              <a:t>Hey! I change with the </a:t>
            </a:r>
          </a:p>
          <a:p>
            <a:pPr algn="ctr"/>
            <a:r>
              <a:rPr lang="en-US" dirty="0">
                <a:solidFill>
                  <a:srgbClr val="C00000"/>
                </a:solidFill>
              </a:rPr>
              <a:t>level of output. </a:t>
            </a:r>
            <a:r>
              <a:rPr lang="en-US" dirty="0">
                <a:solidFill>
                  <a:srgbClr val="002060"/>
                </a:solidFill>
              </a:rPr>
              <a:t>When </a:t>
            </a:r>
          </a:p>
          <a:p>
            <a:pPr algn="ctr"/>
            <a:r>
              <a:rPr lang="en-US" dirty="0">
                <a:solidFill>
                  <a:srgbClr val="002060"/>
                </a:solidFill>
              </a:rPr>
              <a:t>level of output rises my level goes up.</a:t>
            </a:r>
          </a:p>
          <a:p>
            <a:pPr algn="ctr"/>
            <a:r>
              <a:rPr lang="en-US" dirty="0">
                <a:solidFill>
                  <a:srgbClr val="C00000"/>
                </a:solidFill>
              </a:rPr>
              <a:t>But, sadly, </a:t>
            </a:r>
            <a:r>
              <a:rPr lang="en-US" dirty="0">
                <a:solidFill>
                  <a:srgbClr val="002060"/>
                </a:solidFill>
              </a:rPr>
              <a:t>my presence is not there when firm is </a:t>
            </a:r>
          </a:p>
          <a:p>
            <a:pPr algn="ctr"/>
            <a:r>
              <a:rPr lang="en-US" dirty="0">
                <a:solidFill>
                  <a:srgbClr val="002060"/>
                </a:solidFill>
              </a:rPr>
              <a:t>not producing output</a:t>
            </a:r>
          </a:p>
        </p:txBody>
      </p:sp>
      <p:sp>
        <p:nvSpPr>
          <p:cNvPr id="14" name="Date Placeholder 13"/>
          <p:cNvSpPr>
            <a:spLocks noGrp="1"/>
          </p:cNvSpPr>
          <p:nvPr>
            <p:ph type="dt" sz="half" idx="10"/>
          </p:nvPr>
        </p:nvSpPr>
        <p:spPr/>
        <p:txBody>
          <a:bodyPr/>
          <a:lstStyle/>
          <a:p>
            <a:fld id="{20A4B582-5519-42D2-A663-C6E3C146C5EB}" type="datetime1">
              <a:rPr lang="en-US" smtClean="0"/>
              <a:pPr/>
              <a:t>5/20/2025</a:t>
            </a:fld>
            <a:endParaRPr lang="en-US"/>
          </a:p>
        </p:txBody>
      </p:sp>
      <p:sp>
        <p:nvSpPr>
          <p:cNvPr id="17" name="Footer Placeholder 16"/>
          <p:cNvSpPr>
            <a:spLocks noGrp="1"/>
          </p:cNvSpPr>
          <p:nvPr>
            <p:ph type="ftr" sz="quarter" idx="11"/>
          </p:nvPr>
        </p:nvSpPr>
        <p:spPr/>
        <p:txBody>
          <a:bodyPr/>
          <a:lstStyle/>
          <a:p>
            <a:r>
              <a:rPr lang="en-US" smtClean="0"/>
              <a:t>EE Economics Educator </a:t>
            </a:r>
            <a:endParaRPr lang="en-US"/>
          </a:p>
        </p:txBody>
      </p:sp>
      <p:sp>
        <p:nvSpPr>
          <p:cNvPr id="16" name="Oval Callout 15"/>
          <p:cNvSpPr/>
          <p:nvPr/>
        </p:nvSpPr>
        <p:spPr>
          <a:xfrm rot="3993374">
            <a:off x="2171240" y="847651"/>
            <a:ext cx="2658853" cy="2896532"/>
          </a:xfrm>
          <a:prstGeom prst="wedgeEllipseCallout">
            <a:avLst>
              <a:gd name="adj1" fmla="val 48087"/>
              <a:gd name="adj2" fmla="val 4247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2285984" y="1142984"/>
            <a:ext cx="2357454" cy="2308324"/>
          </a:xfrm>
          <a:prstGeom prst="rect">
            <a:avLst/>
          </a:prstGeom>
          <a:noFill/>
        </p:spPr>
        <p:txBody>
          <a:bodyPr wrap="square" rtlCol="0">
            <a:spAutoFit/>
          </a:bodyPr>
          <a:lstStyle/>
          <a:p>
            <a:pPr algn="ctr"/>
            <a:r>
              <a:rPr lang="en-US" sz="2400" dirty="0" smtClean="0">
                <a:solidFill>
                  <a:srgbClr val="C00000"/>
                </a:solidFill>
              </a:rPr>
              <a:t>My shape is due to the operation of the law of variable proportions in the short run</a:t>
            </a:r>
            <a:endParaRPr lang="en-US" sz="2400" dirty="0">
              <a:solidFill>
                <a:srgbClr val="002060"/>
              </a:solidFill>
            </a:endParaRPr>
          </a:p>
        </p:txBody>
      </p:sp>
    </p:spTree>
  </p:cSld>
  <p:clrMapOvr>
    <a:masterClrMapping/>
  </p:clrMapOvr>
  <p:transition spd="slow" advClick="0" advTm="40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7"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30"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800" decel="100000"/>
                                        <p:tgtEl>
                                          <p:spTgt spid="5"/>
                                        </p:tgtEl>
                                      </p:cBhvr>
                                    </p:animEffect>
                                    <p:anim calcmode="lin" valueType="num">
                                      <p:cBhvr>
                                        <p:cTn id="18" dur="800" decel="100000" fill="hold"/>
                                        <p:tgtEl>
                                          <p:spTgt spid="5"/>
                                        </p:tgtEl>
                                        <p:attrNameLst>
                                          <p:attrName>style.rotation</p:attrName>
                                        </p:attrNameLst>
                                      </p:cBhvr>
                                      <p:tavLst>
                                        <p:tav tm="0">
                                          <p:val>
                                            <p:fltVal val="-90"/>
                                          </p:val>
                                        </p:tav>
                                        <p:tav tm="100000">
                                          <p:val>
                                            <p:fltVal val="0"/>
                                          </p:val>
                                        </p:tav>
                                      </p:tavLst>
                                    </p:anim>
                                    <p:anim calcmode="lin" valueType="num">
                                      <p:cBhvr>
                                        <p:cTn id="19" dur="800" decel="100000" fill="hold"/>
                                        <p:tgtEl>
                                          <p:spTgt spid="5"/>
                                        </p:tgtEl>
                                        <p:attrNameLst>
                                          <p:attrName>ppt_x</p:attrName>
                                        </p:attrNameLst>
                                      </p:cBhvr>
                                      <p:tavLst>
                                        <p:tav tm="0">
                                          <p:val>
                                            <p:strVal val="#ppt_x+0.4"/>
                                          </p:val>
                                        </p:tav>
                                        <p:tav tm="100000">
                                          <p:val>
                                            <p:strVal val="#ppt_x-0.05"/>
                                          </p:val>
                                        </p:tav>
                                      </p:tavLst>
                                    </p:anim>
                                    <p:anim calcmode="lin" valueType="num">
                                      <p:cBhvr>
                                        <p:cTn id="20" dur="800" decel="100000" fill="hold"/>
                                        <p:tgtEl>
                                          <p:spTgt spid="5"/>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23" fill="hold">
                            <p:stCondLst>
                              <p:cond delay="2000"/>
                            </p:stCondLst>
                            <p:childTnLst>
                              <p:par>
                                <p:cTn id="24" presetID="29"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1000" fill="hold"/>
                                        <p:tgtEl>
                                          <p:spTgt spid="10"/>
                                        </p:tgtEl>
                                        <p:attrNameLst>
                                          <p:attrName>ppt_x</p:attrName>
                                        </p:attrNameLst>
                                      </p:cBhvr>
                                      <p:tavLst>
                                        <p:tav tm="0">
                                          <p:val>
                                            <p:strVal val="#ppt_x-.2"/>
                                          </p:val>
                                        </p:tav>
                                        <p:tav tm="100000">
                                          <p:val>
                                            <p:strVal val="#ppt_x"/>
                                          </p:val>
                                        </p:tav>
                                      </p:tavLst>
                                    </p:anim>
                                    <p:anim calcmode="lin" valueType="num">
                                      <p:cBhvr>
                                        <p:cTn id="27"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28" dur="1000"/>
                                        <p:tgtEl>
                                          <p:spTgt spid="10"/>
                                        </p:tgtEl>
                                      </p:cBhvr>
                                    </p:animEffect>
                                  </p:childTnLst>
                                </p:cTn>
                              </p:par>
                            </p:childTnLst>
                          </p:cTn>
                        </p:par>
                        <p:par>
                          <p:cTn id="29" fill="hold">
                            <p:stCondLst>
                              <p:cond delay="3000"/>
                            </p:stCondLst>
                            <p:childTnLst>
                              <p:par>
                                <p:cTn id="30" presetID="29"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1000" fill="hold"/>
                                        <p:tgtEl>
                                          <p:spTgt spid="7"/>
                                        </p:tgtEl>
                                        <p:attrNameLst>
                                          <p:attrName>ppt_x</p:attrName>
                                        </p:attrNameLst>
                                      </p:cBhvr>
                                      <p:tavLst>
                                        <p:tav tm="0">
                                          <p:val>
                                            <p:strVal val="#ppt_x-.2"/>
                                          </p:val>
                                        </p:tav>
                                        <p:tav tm="100000">
                                          <p:val>
                                            <p:strVal val="#ppt_x"/>
                                          </p:val>
                                        </p:tav>
                                      </p:tavLst>
                                    </p:anim>
                                    <p:anim calcmode="lin" valueType="num">
                                      <p:cBhvr>
                                        <p:cTn id="33"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34" dur="1000"/>
                                        <p:tgtEl>
                                          <p:spTgt spid="7"/>
                                        </p:tgtEl>
                                      </p:cBhvr>
                                    </p:animEffect>
                                  </p:childTnLst>
                                </p:cTn>
                              </p:par>
                            </p:childTnLst>
                          </p:cTn>
                        </p:par>
                        <p:par>
                          <p:cTn id="35" fill="hold">
                            <p:stCondLst>
                              <p:cond delay="4000"/>
                            </p:stCondLst>
                            <p:childTnLst>
                              <p:par>
                                <p:cTn id="36" presetID="29" presetClass="entr" presetSubtype="0"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2000" fill="hold"/>
                                        <p:tgtEl>
                                          <p:spTgt spid="9"/>
                                        </p:tgtEl>
                                        <p:attrNameLst>
                                          <p:attrName>ppt_x</p:attrName>
                                        </p:attrNameLst>
                                      </p:cBhvr>
                                      <p:tavLst>
                                        <p:tav tm="0">
                                          <p:val>
                                            <p:strVal val="#ppt_x-.2"/>
                                          </p:val>
                                        </p:tav>
                                        <p:tav tm="100000">
                                          <p:val>
                                            <p:strVal val="#ppt_x"/>
                                          </p:val>
                                        </p:tav>
                                      </p:tavLst>
                                    </p:anim>
                                    <p:anim calcmode="lin" valueType="num">
                                      <p:cBhvr>
                                        <p:cTn id="39" dur="2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40" dur="2000"/>
                                        <p:tgtEl>
                                          <p:spTgt spid="9"/>
                                        </p:tgtEl>
                                      </p:cBhvr>
                                    </p:animEffect>
                                  </p:childTnLst>
                                </p:cTn>
                              </p:par>
                            </p:childTnLst>
                          </p:cTn>
                        </p:par>
                        <p:par>
                          <p:cTn id="41" fill="hold">
                            <p:stCondLst>
                              <p:cond delay="6000"/>
                            </p:stCondLst>
                            <p:childTnLst>
                              <p:par>
                                <p:cTn id="42" presetID="5" presetClass="entr" presetSubtype="10" fill="hold"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checkerboard(across)">
                                      <p:cBhvr>
                                        <p:cTn id="44" dur="2000"/>
                                        <p:tgtEl>
                                          <p:spTgt spid="25"/>
                                        </p:tgtEl>
                                      </p:cBhvr>
                                    </p:animEffect>
                                  </p:childTnLst>
                                </p:cTn>
                              </p:par>
                            </p:childTnLst>
                          </p:cTn>
                        </p:par>
                        <p:par>
                          <p:cTn id="45" fill="hold">
                            <p:stCondLst>
                              <p:cond delay="8000"/>
                            </p:stCondLst>
                            <p:childTnLst>
                              <p:par>
                                <p:cTn id="46" presetID="29" presetClass="entr" presetSubtype="0"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2000" fill="hold"/>
                                        <p:tgtEl>
                                          <p:spTgt spid="11"/>
                                        </p:tgtEl>
                                        <p:attrNameLst>
                                          <p:attrName>ppt_x</p:attrName>
                                        </p:attrNameLst>
                                      </p:cBhvr>
                                      <p:tavLst>
                                        <p:tav tm="0">
                                          <p:val>
                                            <p:strVal val="#ppt_x-.2"/>
                                          </p:val>
                                        </p:tav>
                                        <p:tav tm="100000">
                                          <p:val>
                                            <p:strVal val="#ppt_x"/>
                                          </p:val>
                                        </p:tav>
                                      </p:tavLst>
                                    </p:anim>
                                    <p:anim calcmode="lin" valueType="num">
                                      <p:cBhvr>
                                        <p:cTn id="49" dur="20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50" dur="2000"/>
                                        <p:tgtEl>
                                          <p:spTgt spid="11"/>
                                        </p:tgtEl>
                                      </p:cBhvr>
                                    </p:animEffect>
                                  </p:childTnLst>
                                </p:cTn>
                              </p:par>
                            </p:childTnLst>
                          </p:cTn>
                        </p:par>
                        <p:par>
                          <p:cTn id="51" fill="hold">
                            <p:stCondLst>
                              <p:cond delay="10000"/>
                            </p:stCondLst>
                            <p:childTnLst>
                              <p:par>
                                <p:cTn id="52" presetID="7" presetClass="entr" presetSubtype="4"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additive="base">
                                        <p:cTn id="54" dur="5000" fill="hold"/>
                                        <p:tgtEl>
                                          <p:spTgt spid="13"/>
                                        </p:tgtEl>
                                        <p:attrNameLst>
                                          <p:attrName>ppt_x</p:attrName>
                                        </p:attrNameLst>
                                      </p:cBhvr>
                                      <p:tavLst>
                                        <p:tav tm="0">
                                          <p:val>
                                            <p:strVal val="#ppt_x"/>
                                          </p:val>
                                        </p:tav>
                                        <p:tav tm="100000">
                                          <p:val>
                                            <p:strVal val="#ppt_x"/>
                                          </p:val>
                                        </p:tav>
                                      </p:tavLst>
                                    </p:anim>
                                    <p:anim calcmode="lin" valueType="num">
                                      <p:cBhvr additive="base">
                                        <p:cTn id="55" dur="5000" fill="hold"/>
                                        <p:tgtEl>
                                          <p:spTgt spid="13"/>
                                        </p:tgtEl>
                                        <p:attrNameLst>
                                          <p:attrName>ppt_y</p:attrName>
                                        </p:attrNameLst>
                                      </p:cBhvr>
                                      <p:tavLst>
                                        <p:tav tm="0">
                                          <p:val>
                                            <p:strVal val="1+#ppt_h/2"/>
                                          </p:val>
                                        </p:tav>
                                        <p:tav tm="100000">
                                          <p:val>
                                            <p:strVal val="#ppt_y"/>
                                          </p:val>
                                        </p:tav>
                                      </p:tavLst>
                                    </p:anim>
                                  </p:childTnLst>
                                </p:cTn>
                              </p:par>
                            </p:childTnLst>
                          </p:cTn>
                        </p:par>
                        <p:par>
                          <p:cTn id="56" fill="hold">
                            <p:stCondLst>
                              <p:cond delay="15000"/>
                            </p:stCondLst>
                            <p:childTnLst>
                              <p:par>
                                <p:cTn id="57" presetID="7" presetClass="entr" presetSubtype="4" fill="hold" nodeType="afterEffect">
                                  <p:stCondLst>
                                    <p:cond delay="0"/>
                                  </p:stCondLst>
                                  <p:childTnLst>
                                    <p:set>
                                      <p:cBhvr>
                                        <p:cTn id="58" dur="1" fill="hold">
                                          <p:stCondLst>
                                            <p:cond delay="0"/>
                                          </p:stCondLst>
                                        </p:cTn>
                                        <p:tgtEl>
                                          <p:spTgt spid="15">
                                            <p:txEl>
                                              <p:pRg st="0" end="0"/>
                                            </p:txEl>
                                          </p:spTgt>
                                        </p:tgtEl>
                                        <p:attrNameLst>
                                          <p:attrName>style.visibility</p:attrName>
                                        </p:attrNameLst>
                                      </p:cBhvr>
                                      <p:to>
                                        <p:strVal val="visible"/>
                                      </p:to>
                                    </p:set>
                                    <p:anim calcmode="lin" valueType="num">
                                      <p:cBhvr additive="base">
                                        <p:cTn id="59" dur="50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60" dur="5000" fill="hold"/>
                                        <p:tgtEl>
                                          <p:spTgt spid="15">
                                            <p:txEl>
                                              <p:pRg st="0" end="0"/>
                                            </p:txEl>
                                          </p:spTgt>
                                        </p:tgtEl>
                                        <p:attrNameLst>
                                          <p:attrName>ppt_y</p:attrName>
                                        </p:attrNameLst>
                                      </p:cBhvr>
                                      <p:tavLst>
                                        <p:tav tm="0">
                                          <p:val>
                                            <p:strVal val="1+#ppt_h/2"/>
                                          </p:val>
                                        </p:tav>
                                        <p:tav tm="100000">
                                          <p:val>
                                            <p:strVal val="#ppt_y"/>
                                          </p:val>
                                        </p:tav>
                                      </p:tavLst>
                                    </p:anim>
                                  </p:childTnLst>
                                </p:cTn>
                              </p:par>
                              <p:par>
                                <p:cTn id="61" presetID="7" presetClass="entr" presetSubtype="4" fill="hold" nodeType="withEffect">
                                  <p:stCondLst>
                                    <p:cond delay="0"/>
                                  </p:stCondLst>
                                  <p:childTnLst>
                                    <p:set>
                                      <p:cBhvr>
                                        <p:cTn id="62" dur="1" fill="hold">
                                          <p:stCondLst>
                                            <p:cond delay="0"/>
                                          </p:stCondLst>
                                        </p:cTn>
                                        <p:tgtEl>
                                          <p:spTgt spid="15">
                                            <p:txEl>
                                              <p:pRg st="1" end="1"/>
                                            </p:txEl>
                                          </p:spTgt>
                                        </p:tgtEl>
                                        <p:attrNameLst>
                                          <p:attrName>style.visibility</p:attrName>
                                        </p:attrNameLst>
                                      </p:cBhvr>
                                      <p:to>
                                        <p:strVal val="visible"/>
                                      </p:to>
                                    </p:set>
                                    <p:anim calcmode="lin" valueType="num">
                                      <p:cBhvr additive="base">
                                        <p:cTn id="63" dur="5000" fill="hold"/>
                                        <p:tgtEl>
                                          <p:spTgt spid="15">
                                            <p:txEl>
                                              <p:pRg st="1" end="1"/>
                                            </p:txEl>
                                          </p:spTgt>
                                        </p:tgtEl>
                                        <p:attrNameLst>
                                          <p:attrName>ppt_x</p:attrName>
                                        </p:attrNameLst>
                                      </p:cBhvr>
                                      <p:tavLst>
                                        <p:tav tm="0">
                                          <p:val>
                                            <p:strVal val="#ppt_x"/>
                                          </p:val>
                                        </p:tav>
                                        <p:tav tm="100000">
                                          <p:val>
                                            <p:strVal val="#ppt_x"/>
                                          </p:val>
                                        </p:tav>
                                      </p:tavLst>
                                    </p:anim>
                                    <p:anim calcmode="lin" valueType="num">
                                      <p:cBhvr additive="base">
                                        <p:cTn id="64" dur="5000" fill="hold"/>
                                        <p:tgtEl>
                                          <p:spTgt spid="15">
                                            <p:txEl>
                                              <p:pRg st="1" end="1"/>
                                            </p:txEl>
                                          </p:spTgt>
                                        </p:tgtEl>
                                        <p:attrNameLst>
                                          <p:attrName>ppt_y</p:attrName>
                                        </p:attrNameLst>
                                      </p:cBhvr>
                                      <p:tavLst>
                                        <p:tav tm="0">
                                          <p:val>
                                            <p:strVal val="1+#ppt_h/2"/>
                                          </p:val>
                                        </p:tav>
                                        <p:tav tm="100000">
                                          <p:val>
                                            <p:strVal val="#ppt_y"/>
                                          </p:val>
                                        </p:tav>
                                      </p:tavLst>
                                    </p:anim>
                                  </p:childTnLst>
                                </p:cTn>
                              </p:par>
                              <p:par>
                                <p:cTn id="65" presetID="7" presetClass="entr" presetSubtype="4" fill="hold" nodeType="withEffect">
                                  <p:stCondLst>
                                    <p:cond delay="0"/>
                                  </p:stCondLst>
                                  <p:childTnLst>
                                    <p:set>
                                      <p:cBhvr>
                                        <p:cTn id="66" dur="1" fill="hold">
                                          <p:stCondLst>
                                            <p:cond delay="0"/>
                                          </p:stCondLst>
                                        </p:cTn>
                                        <p:tgtEl>
                                          <p:spTgt spid="15">
                                            <p:txEl>
                                              <p:pRg st="2" end="2"/>
                                            </p:txEl>
                                          </p:spTgt>
                                        </p:tgtEl>
                                        <p:attrNameLst>
                                          <p:attrName>style.visibility</p:attrName>
                                        </p:attrNameLst>
                                      </p:cBhvr>
                                      <p:to>
                                        <p:strVal val="visible"/>
                                      </p:to>
                                    </p:set>
                                    <p:anim calcmode="lin" valueType="num">
                                      <p:cBhvr additive="base">
                                        <p:cTn id="67" dur="5000" fill="hold"/>
                                        <p:tgtEl>
                                          <p:spTgt spid="15">
                                            <p:txEl>
                                              <p:pRg st="2" end="2"/>
                                            </p:txEl>
                                          </p:spTgt>
                                        </p:tgtEl>
                                        <p:attrNameLst>
                                          <p:attrName>ppt_x</p:attrName>
                                        </p:attrNameLst>
                                      </p:cBhvr>
                                      <p:tavLst>
                                        <p:tav tm="0">
                                          <p:val>
                                            <p:strVal val="#ppt_x"/>
                                          </p:val>
                                        </p:tav>
                                        <p:tav tm="100000">
                                          <p:val>
                                            <p:strVal val="#ppt_x"/>
                                          </p:val>
                                        </p:tav>
                                      </p:tavLst>
                                    </p:anim>
                                    <p:anim calcmode="lin" valueType="num">
                                      <p:cBhvr additive="base">
                                        <p:cTn id="68" dur="5000" fill="hold"/>
                                        <p:tgtEl>
                                          <p:spTgt spid="15">
                                            <p:txEl>
                                              <p:pRg st="2" end="2"/>
                                            </p:txEl>
                                          </p:spTgt>
                                        </p:tgtEl>
                                        <p:attrNameLst>
                                          <p:attrName>ppt_y</p:attrName>
                                        </p:attrNameLst>
                                      </p:cBhvr>
                                      <p:tavLst>
                                        <p:tav tm="0">
                                          <p:val>
                                            <p:strVal val="1+#ppt_h/2"/>
                                          </p:val>
                                        </p:tav>
                                        <p:tav tm="100000">
                                          <p:val>
                                            <p:strVal val="#ppt_y"/>
                                          </p:val>
                                        </p:tav>
                                      </p:tavLst>
                                    </p:anim>
                                  </p:childTnLst>
                                </p:cTn>
                              </p:par>
                              <p:par>
                                <p:cTn id="69" presetID="7" presetClass="entr" presetSubtype="4" fill="hold" nodeType="withEffect">
                                  <p:stCondLst>
                                    <p:cond delay="0"/>
                                  </p:stCondLst>
                                  <p:childTnLst>
                                    <p:set>
                                      <p:cBhvr>
                                        <p:cTn id="70" dur="1" fill="hold">
                                          <p:stCondLst>
                                            <p:cond delay="0"/>
                                          </p:stCondLst>
                                        </p:cTn>
                                        <p:tgtEl>
                                          <p:spTgt spid="15">
                                            <p:txEl>
                                              <p:pRg st="3" end="3"/>
                                            </p:txEl>
                                          </p:spTgt>
                                        </p:tgtEl>
                                        <p:attrNameLst>
                                          <p:attrName>style.visibility</p:attrName>
                                        </p:attrNameLst>
                                      </p:cBhvr>
                                      <p:to>
                                        <p:strVal val="visible"/>
                                      </p:to>
                                    </p:set>
                                    <p:anim calcmode="lin" valueType="num">
                                      <p:cBhvr additive="base">
                                        <p:cTn id="71" dur="5000" fill="hold"/>
                                        <p:tgtEl>
                                          <p:spTgt spid="15">
                                            <p:txEl>
                                              <p:pRg st="3" end="3"/>
                                            </p:txEl>
                                          </p:spTgt>
                                        </p:tgtEl>
                                        <p:attrNameLst>
                                          <p:attrName>ppt_x</p:attrName>
                                        </p:attrNameLst>
                                      </p:cBhvr>
                                      <p:tavLst>
                                        <p:tav tm="0">
                                          <p:val>
                                            <p:strVal val="#ppt_x"/>
                                          </p:val>
                                        </p:tav>
                                        <p:tav tm="100000">
                                          <p:val>
                                            <p:strVal val="#ppt_x"/>
                                          </p:val>
                                        </p:tav>
                                      </p:tavLst>
                                    </p:anim>
                                    <p:anim calcmode="lin" valueType="num">
                                      <p:cBhvr additive="base">
                                        <p:cTn id="72" dur="5000" fill="hold"/>
                                        <p:tgtEl>
                                          <p:spTgt spid="15">
                                            <p:txEl>
                                              <p:pRg st="3" end="3"/>
                                            </p:txEl>
                                          </p:spTgt>
                                        </p:tgtEl>
                                        <p:attrNameLst>
                                          <p:attrName>ppt_y</p:attrName>
                                        </p:attrNameLst>
                                      </p:cBhvr>
                                      <p:tavLst>
                                        <p:tav tm="0">
                                          <p:val>
                                            <p:strVal val="1+#ppt_h/2"/>
                                          </p:val>
                                        </p:tav>
                                        <p:tav tm="100000">
                                          <p:val>
                                            <p:strVal val="#ppt_y"/>
                                          </p:val>
                                        </p:tav>
                                      </p:tavLst>
                                    </p:anim>
                                  </p:childTnLst>
                                </p:cTn>
                              </p:par>
                              <p:par>
                                <p:cTn id="73" presetID="7" presetClass="entr" presetSubtype="4" fill="hold" nodeType="withEffect">
                                  <p:stCondLst>
                                    <p:cond delay="0"/>
                                  </p:stCondLst>
                                  <p:childTnLst>
                                    <p:set>
                                      <p:cBhvr>
                                        <p:cTn id="74" dur="1" fill="hold">
                                          <p:stCondLst>
                                            <p:cond delay="0"/>
                                          </p:stCondLst>
                                        </p:cTn>
                                        <p:tgtEl>
                                          <p:spTgt spid="15">
                                            <p:txEl>
                                              <p:pRg st="4" end="4"/>
                                            </p:txEl>
                                          </p:spTgt>
                                        </p:tgtEl>
                                        <p:attrNameLst>
                                          <p:attrName>style.visibility</p:attrName>
                                        </p:attrNameLst>
                                      </p:cBhvr>
                                      <p:to>
                                        <p:strVal val="visible"/>
                                      </p:to>
                                    </p:set>
                                    <p:anim calcmode="lin" valueType="num">
                                      <p:cBhvr additive="base">
                                        <p:cTn id="75" dur="5000" fill="hold"/>
                                        <p:tgtEl>
                                          <p:spTgt spid="15">
                                            <p:txEl>
                                              <p:pRg st="4" end="4"/>
                                            </p:txEl>
                                          </p:spTgt>
                                        </p:tgtEl>
                                        <p:attrNameLst>
                                          <p:attrName>ppt_x</p:attrName>
                                        </p:attrNameLst>
                                      </p:cBhvr>
                                      <p:tavLst>
                                        <p:tav tm="0">
                                          <p:val>
                                            <p:strVal val="#ppt_x"/>
                                          </p:val>
                                        </p:tav>
                                        <p:tav tm="100000">
                                          <p:val>
                                            <p:strVal val="#ppt_x"/>
                                          </p:val>
                                        </p:tav>
                                      </p:tavLst>
                                    </p:anim>
                                    <p:anim calcmode="lin" valueType="num">
                                      <p:cBhvr additive="base">
                                        <p:cTn id="76" dur="5000" fill="hold"/>
                                        <p:tgtEl>
                                          <p:spTgt spid="15">
                                            <p:txEl>
                                              <p:pRg st="4" end="4"/>
                                            </p:txEl>
                                          </p:spTgt>
                                        </p:tgtEl>
                                        <p:attrNameLst>
                                          <p:attrName>ppt_y</p:attrName>
                                        </p:attrNameLst>
                                      </p:cBhvr>
                                      <p:tavLst>
                                        <p:tav tm="0">
                                          <p:val>
                                            <p:strVal val="1+#ppt_h/2"/>
                                          </p:val>
                                        </p:tav>
                                        <p:tav tm="100000">
                                          <p:val>
                                            <p:strVal val="#ppt_y"/>
                                          </p:val>
                                        </p:tav>
                                      </p:tavLst>
                                    </p:anim>
                                  </p:childTnLst>
                                </p:cTn>
                              </p:par>
                            </p:childTnLst>
                          </p:cTn>
                        </p:par>
                        <p:par>
                          <p:cTn id="77" fill="hold">
                            <p:stCondLst>
                              <p:cond delay="20000"/>
                            </p:stCondLst>
                            <p:childTnLst>
                              <p:par>
                                <p:cTn id="78" presetID="7" presetClass="entr" presetSubtype="4" fill="hold" grpId="0" nodeType="afterEffect">
                                  <p:stCondLst>
                                    <p:cond delay="0"/>
                                  </p:stCondLst>
                                  <p:childTnLst>
                                    <p:set>
                                      <p:cBhvr>
                                        <p:cTn id="79" dur="1" fill="hold">
                                          <p:stCondLst>
                                            <p:cond delay="0"/>
                                          </p:stCondLst>
                                        </p:cTn>
                                        <p:tgtEl>
                                          <p:spTgt spid="16"/>
                                        </p:tgtEl>
                                        <p:attrNameLst>
                                          <p:attrName>style.visibility</p:attrName>
                                        </p:attrNameLst>
                                      </p:cBhvr>
                                      <p:to>
                                        <p:strVal val="visible"/>
                                      </p:to>
                                    </p:set>
                                    <p:anim calcmode="lin" valueType="num">
                                      <p:cBhvr additive="base">
                                        <p:cTn id="80" dur="5000" fill="hold"/>
                                        <p:tgtEl>
                                          <p:spTgt spid="16"/>
                                        </p:tgtEl>
                                        <p:attrNameLst>
                                          <p:attrName>ppt_x</p:attrName>
                                        </p:attrNameLst>
                                      </p:cBhvr>
                                      <p:tavLst>
                                        <p:tav tm="0">
                                          <p:val>
                                            <p:strVal val="#ppt_x"/>
                                          </p:val>
                                        </p:tav>
                                        <p:tav tm="100000">
                                          <p:val>
                                            <p:strVal val="#ppt_x"/>
                                          </p:val>
                                        </p:tav>
                                      </p:tavLst>
                                    </p:anim>
                                    <p:anim calcmode="lin" valueType="num">
                                      <p:cBhvr additive="base">
                                        <p:cTn id="81" dur="5000" fill="hold"/>
                                        <p:tgtEl>
                                          <p:spTgt spid="16"/>
                                        </p:tgtEl>
                                        <p:attrNameLst>
                                          <p:attrName>ppt_y</p:attrName>
                                        </p:attrNameLst>
                                      </p:cBhvr>
                                      <p:tavLst>
                                        <p:tav tm="0">
                                          <p:val>
                                            <p:strVal val="1+#ppt_h/2"/>
                                          </p:val>
                                        </p:tav>
                                        <p:tav tm="100000">
                                          <p:val>
                                            <p:strVal val="#ppt_y"/>
                                          </p:val>
                                        </p:tav>
                                      </p:tavLst>
                                    </p:anim>
                                  </p:childTnLst>
                                </p:cTn>
                              </p:par>
                            </p:childTnLst>
                          </p:cTn>
                        </p:par>
                        <p:par>
                          <p:cTn id="82" fill="hold">
                            <p:stCondLst>
                              <p:cond delay="25000"/>
                            </p:stCondLst>
                            <p:childTnLst>
                              <p:par>
                                <p:cTn id="83" presetID="7" presetClass="entr" presetSubtype="4" fill="hold" nodeType="afterEffect">
                                  <p:stCondLst>
                                    <p:cond delay="0"/>
                                  </p:stCondLst>
                                  <p:childTnLst>
                                    <p:set>
                                      <p:cBhvr>
                                        <p:cTn id="84" dur="1" fill="hold">
                                          <p:stCondLst>
                                            <p:cond delay="0"/>
                                          </p:stCondLst>
                                        </p:cTn>
                                        <p:tgtEl>
                                          <p:spTgt spid="18">
                                            <p:txEl>
                                              <p:pRg st="0" end="0"/>
                                            </p:txEl>
                                          </p:spTgt>
                                        </p:tgtEl>
                                        <p:attrNameLst>
                                          <p:attrName>style.visibility</p:attrName>
                                        </p:attrNameLst>
                                      </p:cBhvr>
                                      <p:to>
                                        <p:strVal val="visible"/>
                                      </p:to>
                                    </p:set>
                                    <p:anim calcmode="lin" valueType="num">
                                      <p:cBhvr additive="base">
                                        <p:cTn id="85" dur="50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86" dur="5000" fill="hold"/>
                                        <p:tgtEl>
                                          <p:spTgt spid="1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9" grpId="0"/>
      <p:bldP spid="10" grpId="0"/>
      <p:bldP spid="11" grpId="0"/>
      <p:bldP spid="13" grpId="0" animBg="1"/>
      <p:bldP spid="1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39762"/>
          </a:xfrm>
        </p:spPr>
        <p:txBody>
          <a:bodyPr>
            <a:normAutofit fontScale="90000"/>
          </a:bodyPr>
          <a:lstStyle/>
          <a:p>
            <a:r>
              <a:rPr lang="en-US" dirty="0"/>
              <a:t>Total Cost</a:t>
            </a:r>
          </a:p>
        </p:txBody>
      </p:sp>
      <p:sp>
        <p:nvSpPr>
          <p:cNvPr id="3" name="Content Placeholder 2"/>
          <p:cNvSpPr>
            <a:spLocks noGrp="1"/>
          </p:cNvSpPr>
          <p:nvPr>
            <p:ph idx="1"/>
          </p:nvPr>
        </p:nvSpPr>
        <p:spPr>
          <a:xfrm>
            <a:off x="457200" y="1143000"/>
            <a:ext cx="8229600" cy="5486400"/>
          </a:xfrm>
        </p:spPr>
        <p:txBody>
          <a:bodyPr/>
          <a:lstStyle/>
          <a:p>
            <a:pPr>
              <a:buNone/>
            </a:pPr>
            <a:endParaRPr lang="en-US" dirty="0"/>
          </a:p>
          <a:p>
            <a:pPr>
              <a:buNone/>
            </a:pPr>
            <a:endParaRPr lang="en-US"/>
          </a:p>
          <a:p>
            <a:pPr>
              <a:buNone/>
            </a:pPr>
            <a:endParaRPr lang="en-US" dirty="0"/>
          </a:p>
          <a:p>
            <a:pPr>
              <a:buNone/>
            </a:pPr>
            <a:endParaRPr lang="en-US" dirty="0"/>
          </a:p>
          <a:p>
            <a:pPr>
              <a:buNone/>
            </a:pPr>
            <a:endParaRPr lang="en-US" dirty="0"/>
          </a:p>
        </p:txBody>
      </p:sp>
      <p:cxnSp>
        <p:nvCxnSpPr>
          <p:cNvPr id="5" name="Straight Connector 4"/>
          <p:cNvCxnSpPr/>
          <p:nvPr/>
        </p:nvCxnSpPr>
        <p:spPr>
          <a:xfrm rot="5400000">
            <a:off x="-1791097" y="3772297"/>
            <a:ext cx="5715794" cy="158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flipV="1">
            <a:off x="1066800" y="6553200"/>
            <a:ext cx="6400800" cy="762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1066800" y="5257800"/>
            <a:ext cx="5791200" cy="7620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60" name="Curved Connector 59"/>
          <p:cNvCxnSpPr/>
          <p:nvPr/>
        </p:nvCxnSpPr>
        <p:spPr>
          <a:xfrm rot="5400000">
            <a:off x="990600" y="1066800"/>
            <a:ext cx="4343400" cy="4191000"/>
          </a:xfrm>
          <a:prstGeom prst="curvedConnector3">
            <a:avLst>
              <a:gd name="adj1" fmla="val 50000"/>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Curved Connector 7"/>
          <p:cNvCxnSpPr/>
          <p:nvPr/>
        </p:nvCxnSpPr>
        <p:spPr>
          <a:xfrm rot="5400000">
            <a:off x="838200" y="1295400"/>
            <a:ext cx="5562600" cy="5105400"/>
          </a:xfrm>
          <a:prstGeom prst="curvedConnector3">
            <a:avLst>
              <a:gd name="adj1" fmla="val 50000"/>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09600" y="6488668"/>
            <a:ext cx="609600" cy="369332"/>
          </a:xfrm>
          <a:prstGeom prst="rect">
            <a:avLst/>
          </a:prstGeom>
          <a:noFill/>
        </p:spPr>
        <p:txBody>
          <a:bodyPr wrap="square" rtlCol="0">
            <a:spAutoFit/>
          </a:bodyPr>
          <a:lstStyle/>
          <a:p>
            <a:r>
              <a:rPr lang="en-US" dirty="0">
                <a:solidFill>
                  <a:srgbClr val="FF0000"/>
                </a:solidFill>
              </a:rPr>
              <a:t>O</a:t>
            </a:r>
          </a:p>
        </p:txBody>
      </p:sp>
      <p:sp>
        <p:nvSpPr>
          <p:cNvPr id="17" name="TextBox 16"/>
          <p:cNvSpPr txBox="1"/>
          <p:nvPr/>
        </p:nvSpPr>
        <p:spPr>
          <a:xfrm>
            <a:off x="7543800" y="6488668"/>
            <a:ext cx="609600" cy="369332"/>
          </a:xfrm>
          <a:prstGeom prst="rect">
            <a:avLst/>
          </a:prstGeom>
          <a:noFill/>
        </p:spPr>
        <p:txBody>
          <a:bodyPr wrap="square" rtlCol="0">
            <a:spAutoFit/>
          </a:bodyPr>
          <a:lstStyle/>
          <a:p>
            <a:r>
              <a:rPr lang="en-US" dirty="0">
                <a:solidFill>
                  <a:srgbClr val="FF0000"/>
                </a:solidFill>
              </a:rPr>
              <a:t>q</a:t>
            </a:r>
          </a:p>
        </p:txBody>
      </p:sp>
      <p:sp>
        <p:nvSpPr>
          <p:cNvPr id="18" name="TextBox 17"/>
          <p:cNvSpPr txBox="1"/>
          <p:nvPr/>
        </p:nvSpPr>
        <p:spPr>
          <a:xfrm>
            <a:off x="228600" y="762000"/>
            <a:ext cx="762000" cy="923330"/>
          </a:xfrm>
          <a:prstGeom prst="rect">
            <a:avLst/>
          </a:prstGeom>
          <a:noFill/>
        </p:spPr>
        <p:txBody>
          <a:bodyPr wrap="square" rtlCol="0">
            <a:spAutoFit/>
          </a:bodyPr>
          <a:lstStyle/>
          <a:p>
            <a:r>
              <a:rPr lang="en-US" dirty="0">
                <a:solidFill>
                  <a:srgbClr val="FF0000"/>
                </a:solidFill>
              </a:rPr>
              <a:t>TFC</a:t>
            </a:r>
          </a:p>
          <a:p>
            <a:r>
              <a:rPr lang="en-US" dirty="0">
                <a:solidFill>
                  <a:srgbClr val="FF0000"/>
                </a:solidFill>
              </a:rPr>
              <a:t>TVC</a:t>
            </a:r>
          </a:p>
          <a:p>
            <a:r>
              <a:rPr lang="en-US" dirty="0">
                <a:solidFill>
                  <a:srgbClr val="FF0000"/>
                </a:solidFill>
              </a:rPr>
              <a:t>TC</a:t>
            </a:r>
          </a:p>
        </p:txBody>
      </p:sp>
      <p:sp>
        <p:nvSpPr>
          <p:cNvPr id="19" name="TextBox 18"/>
          <p:cNvSpPr txBox="1"/>
          <p:nvPr/>
        </p:nvSpPr>
        <p:spPr>
          <a:xfrm>
            <a:off x="6934200" y="5029200"/>
            <a:ext cx="762000" cy="369332"/>
          </a:xfrm>
          <a:prstGeom prst="rect">
            <a:avLst/>
          </a:prstGeom>
          <a:noFill/>
        </p:spPr>
        <p:txBody>
          <a:bodyPr wrap="square" rtlCol="0">
            <a:spAutoFit/>
          </a:bodyPr>
          <a:lstStyle/>
          <a:p>
            <a:r>
              <a:rPr lang="en-US" dirty="0">
                <a:solidFill>
                  <a:srgbClr val="FF0000"/>
                </a:solidFill>
              </a:rPr>
              <a:t>TFC</a:t>
            </a:r>
          </a:p>
        </p:txBody>
      </p:sp>
      <p:sp>
        <p:nvSpPr>
          <p:cNvPr id="20" name="TextBox 19"/>
          <p:cNvSpPr txBox="1"/>
          <p:nvPr/>
        </p:nvSpPr>
        <p:spPr>
          <a:xfrm>
            <a:off x="5334000" y="762000"/>
            <a:ext cx="762000" cy="369332"/>
          </a:xfrm>
          <a:prstGeom prst="rect">
            <a:avLst/>
          </a:prstGeom>
          <a:noFill/>
        </p:spPr>
        <p:txBody>
          <a:bodyPr wrap="square" rtlCol="0">
            <a:spAutoFit/>
          </a:bodyPr>
          <a:lstStyle/>
          <a:p>
            <a:r>
              <a:rPr lang="en-US" dirty="0">
                <a:solidFill>
                  <a:srgbClr val="FF0000"/>
                </a:solidFill>
              </a:rPr>
              <a:t>TC</a:t>
            </a:r>
          </a:p>
        </p:txBody>
      </p:sp>
      <p:sp>
        <p:nvSpPr>
          <p:cNvPr id="21" name="TextBox 20"/>
          <p:cNvSpPr txBox="1"/>
          <p:nvPr/>
        </p:nvSpPr>
        <p:spPr>
          <a:xfrm>
            <a:off x="6248400" y="838200"/>
            <a:ext cx="762000" cy="369332"/>
          </a:xfrm>
          <a:prstGeom prst="rect">
            <a:avLst/>
          </a:prstGeom>
          <a:noFill/>
        </p:spPr>
        <p:txBody>
          <a:bodyPr wrap="square" rtlCol="0">
            <a:spAutoFit/>
          </a:bodyPr>
          <a:lstStyle/>
          <a:p>
            <a:r>
              <a:rPr lang="en-US" dirty="0">
                <a:solidFill>
                  <a:srgbClr val="FF0000"/>
                </a:solidFill>
              </a:rPr>
              <a:t>TVC</a:t>
            </a:r>
          </a:p>
        </p:txBody>
      </p:sp>
      <p:sp>
        <p:nvSpPr>
          <p:cNvPr id="22" name="Explosion 1 21"/>
          <p:cNvSpPr/>
          <p:nvPr/>
        </p:nvSpPr>
        <p:spPr>
          <a:xfrm>
            <a:off x="6172200" y="1828800"/>
            <a:ext cx="2971800" cy="27432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6629400" y="2971800"/>
            <a:ext cx="2057400" cy="400110"/>
          </a:xfrm>
          <a:prstGeom prst="rect">
            <a:avLst/>
          </a:prstGeom>
          <a:noFill/>
        </p:spPr>
        <p:txBody>
          <a:bodyPr wrap="square" rtlCol="0">
            <a:spAutoFit/>
          </a:bodyPr>
          <a:lstStyle/>
          <a:p>
            <a:r>
              <a:rPr lang="en-US" sz="2000" dirty="0">
                <a:solidFill>
                  <a:srgbClr val="C00000"/>
                </a:solidFill>
              </a:rPr>
              <a:t>TC </a:t>
            </a:r>
            <a:r>
              <a:rPr lang="en-US" sz="2000" dirty="0">
                <a:solidFill>
                  <a:srgbClr val="1A0000"/>
                </a:solidFill>
              </a:rPr>
              <a:t>= TFC +</a:t>
            </a:r>
            <a:r>
              <a:rPr lang="en-US" sz="2000" dirty="0">
                <a:solidFill>
                  <a:srgbClr val="260FB1"/>
                </a:solidFill>
              </a:rPr>
              <a:t>TVC </a:t>
            </a:r>
            <a:endParaRPr lang="en-US" sz="2000" dirty="0">
              <a:solidFill>
                <a:srgbClr val="C00000"/>
              </a:solidFill>
            </a:endParaRPr>
          </a:p>
        </p:txBody>
      </p:sp>
      <p:cxnSp>
        <p:nvCxnSpPr>
          <p:cNvPr id="25" name="Straight Arrow Connector 24"/>
          <p:cNvCxnSpPr/>
          <p:nvPr/>
        </p:nvCxnSpPr>
        <p:spPr>
          <a:xfrm rot="5400000">
            <a:off x="1295400" y="4267200"/>
            <a:ext cx="1066800" cy="1588"/>
          </a:xfrm>
          <a:prstGeom prst="straightConnector1">
            <a:avLst/>
          </a:prstGeom>
          <a:ln w="57150">
            <a:solidFill>
              <a:srgbClr val="00051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5400000">
            <a:off x="2096294" y="3694906"/>
            <a:ext cx="990600" cy="1588"/>
          </a:xfrm>
          <a:prstGeom prst="straightConnector1">
            <a:avLst/>
          </a:prstGeom>
          <a:ln w="57150">
            <a:solidFill>
              <a:srgbClr val="00051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8" name="Right Brace 27"/>
          <p:cNvSpPr/>
          <p:nvPr/>
        </p:nvSpPr>
        <p:spPr>
          <a:xfrm>
            <a:off x="5181600" y="1752600"/>
            <a:ext cx="381000" cy="1295400"/>
          </a:xfrm>
          <a:prstGeom prst="rightBrace">
            <a:avLst/>
          </a:prstGeom>
          <a:ln w="57150">
            <a:solidFill>
              <a:srgbClr val="00051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Date Placeholder 23"/>
          <p:cNvSpPr>
            <a:spLocks noGrp="1"/>
          </p:cNvSpPr>
          <p:nvPr>
            <p:ph type="dt" sz="half" idx="10"/>
          </p:nvPr>
        </p:nvSpPr>
        <p:spPr/>
        <p:txBody>
          <a:bodyPr/>
          <a:lstStyle/>
          <a:p>
            <a:fld id="{AB9BCA72-E766-4726-BE8A-5307864A2102}" type="datetime1">
              <a:rPr lang="en-US" smtClean="0"/>
              <a:pPr/>
              <a:t>5/20/2025</a:t>
            </a:fld>
            <a:endParaRPr lang="en-US"/>
          </a:p>
        </p:txBody>
      </p:sp>
      <p:sp>
        <p:nvSpPr>
          <p:cNvPr id="29" name="Footer Placeholder 28"/>
          <p:cNvSpPr>
            <a:spLocks noGrp="1"/>
          </p:cNvSpPr>
          <p:nvPr>
            <p:ph type="ftr" sz="quarter" idx="11"/>
          </p:nvPr>
        </p:nvSpPr>
        <p:spPr/>
        <p:txBody>
          <a:bodyPr/>
          <a:lstStyle/>
          <a:p>
            <a:r>
              <a:rPr lang="en-US" smtClean="0"/>
              <a:t>EE Economics Educator </a:t>
            </a:r>
            <a:endParaRPr lang="en-US"/>
          </a:p>
        </p:txBody>
      </p:sp>
      <p:sp>
        <p:nvSpPr>
          <p:cNvPr id="30" name="Left Brace 29"/>
          <p:cNvSpPr/>
          <p:nvPr/>
        </p:nvSpPr>
        <p:spPr>
          <a:xfrm>
            <a:off x="642910" y="5357826"/>
            <a:ext cx="357190" cy="1214446"/>
          </a:xfrm>
          <a:prstGeom prst="leftBrace">
            <a:avLst/>
          </a:prstGeom>
          <a:ln w="57150">
            <a:solidFill>
              <a:srgbClr val="1A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dirty="0">
              <a:solidFill>
                <a:srgbClr val="0B0755"/>
              </a:solidFill>
            </a:endParaRPr>
          </a:p>
        </p:txBody>
      </p:sp>
      <p:cxnSp>
        <p:nvCxnSpPr>
          <p:cNvPr id="27" name="Straight Arrow Connector 26"/>
          <p:cNvCxnSpPr/>
          <p:nvPr/>
        </p:nvCxnSpPr>
        <p:spPr>
          <a:xfrm rot="5400000">
            <a:off x="1324750" y="6033308"/>
            <a:ext cx="1066800" cy="1588"/>
          </a:xfrm>
          <a:prstGeom prst="straightConnector1">
            <a:avLst/>
          </a:prstGeom>
          <a:ln w="57150">
            <a:solidFill>
              <a:srgbClr val="00051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a:off x="2148668" y="5995208"/>
            <a:ext cx="990600" cy="1588"/>
          </a:xfrm>
          <a:prstGeom prst="straightConnector1">
            <a:avLst/>
          </a:prstGeom>
          <a:ln w="57150">
            <a:solidFill>
              <a:srgbClr val="000510"/>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48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2" presetClass="entr" presetSubtype="0"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Scale>
                                      <p:cBhvr>
                                        <p:cTn id="12"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9"/>
                                        </p:tgtEl>
                                        <p:attrNameLst>
                                          <p:attrName>ppt_x</p:attrName>
                                          <p:attrName>ppt_y</p:attrName>
                                        </p:attrNameLst>
                                      </p:cBhvr>
                                    </p:animMotion>
                                    <p:animEffect transition="in" filter="fade">
                                      <p:cBhvr>
                                        <p:cTn id="14" dur="1000"/>
                                        <p:tgtEl>
                                          <p:spTgt spid="9"/>
                                        </p:tgtEl>
                                      </p:cBhvr>
                                    </p:animEffect>
                                  </p:childTnLst>
                                </p:cTn>
                              </p:par>
                            </p:childTnLst>
                          </p:cTn>
                        </p:par>
                        <p:par>
                          <p:cTn id="15" fill="hold">
                            <p:stCondLst>
                              <p:cond delay="1500"/>
                            </p:stCondLst>
                            <p:childTnLst>
                              <p:par>
                                <p:cTn id="16" presetID="7"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1000" fill="hold"/>
                                        <p:tgtEl>
                                          <p:spTgt spid="5"/>
                                        </p:tgtEl>
                                        <p:attrNameLst>
                                          <p:attrName>ppt_x</p:attrName>
                                        </p:attrNameLst>
                                      </p:cBhvr>
                                      <p:tavLst>
                                        <p:tav tm="0">
                                          <p:val>
                                            <p:strVal val="#ppt_x"/>
                                          </p:val>
                                        </p:tav>
                                        <p:tav tm="100000">
                                          <p:val>
                                            <p:strVal val="#ppt_x"/>
                                          </p:val>
                                        </p:tav>
                                      </p:tavLst>
                                    </p:anim>
                                    <p:anim calcmode="lin" valueType="num">
                                      <p:cBhvr additive="base">
                                        <p:cTn id="19" dur="1000" fill="hold"/>
                                        <p:tgtEl>
                                          <p:spTgt spid="5"/>
                                        </p:tgtEl>
                                        <p:attrNameLst>
                                          <p:attrName>ppt_y</p:attrName>
                                        </p:attrNameLst>
                                      </p:cBhvr>
                                      <p:tavLst>
                                        <p:tav tm="0">
                                          <p:val>
                                            <p:strVal val="1+#ppt_h/2"/>
                                          </p:val>
                                        </p:tav>
                                        <p:tav tm="100000">
                                          <p:val>
                                            <p:strVal val="#ppt_y"/>
                                          </p:val>
                                        </p:tav>
                                      </p:tavLst>
                                    </p:anim>
                                  </p:childTnLst>
                                </p:cTn>
                              </p:par>
                            </p:childTnLst>
                          </p:cTn>
                        </p:par>
                        <p:par>
                          <p:cTn id="20" fill="hold">
                            <p:stCondLst>
                              <p:cond delay="2500"/>
                            </p:stCondLst>
                            <p:childTnLst>
                              <p:par>
                                <p:cTn id="21" presetID="29"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ppt_x</p:attrName>
                                        </p:attrNameLst>
                                      </p:cBhvr>
                                      <p:tavLst>
                                        <p:tav tm="0">
                                          <p:val>
                                            <p:strVal val="#ppt_x-.2"/>
                                          </p:val>
                                        </p:tav>
                                        <p:tav tm="100000">
                                          <p:val>
                                            <p:strVal val="#ppt_x"/>
                                          </p:val>
                                        </p:tav>
                                      </p:tavLst>
                                    </p:anim>
                                    <p:anim calcmode="lin" valueType="num">
                                      <p:cBhvr>
                                        <p:cTn id="24" dur="500" fill="hold"/>
                                        <p:tgtEl>
                                          <p:spTgt spid="16"/>
                                        </p:tgtEl>
                                        <p:attrNameLst>
                                          <p:attrName>ppt_y</p:attrName>
                                        </p:attrNameLst>
                                      </p:cBhvr>
                                      <p:tavLst>
                                        <p:tav tm="0">
                                          <p:val>
                                            <p:strVal val="#ppt_y"/>
                                          </p:val>
                                        </p:tav>
                                        <p:tav tm="100000">
                                          <p:val>
                                            <p:strVal val="#ppt_y"/>
                                          </p:val>
                                        </p:tav>
                                      </p:tavLst>
                                    </p:anim>
                                    <p:animEffect transition="in" filter="wipe(right)" prLst="gradientSize: 0.1">
                                      <p:cBhvr>
                                        <p:cTn id="25" dur="500"/>
                                        <p:tgtEl>
                                          <p:spTgt spid="16"/>
                                        </p:tgtEl>
                                      </p:cBhvr>
                                    </p:animEffect>
                                  </p:childTnLst>
                                </p:cTn>
                              </p:par>
                            </p:childTnLst>
                          </p:cTn>
                        </p:par>
                        <p:par>
                          <p:cTn id="26" fill="hold">
                            <p:stCondLst>
                              <p:cond delay="3000"/>
                            </p:stCondLst>
                            <p:childTnLst>
                              <p:par>
                                <p:cTn id="27" presetID="29"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ppt_x</p:attrName>
                                        </p:attrNameLst>
                                      </p:cBhvr>
                                      <p:tavLst>
                                        <p:tav tm="0">
                                          <p:val>
                                            <p:strVal val="#ppt_x-.2"/>
                                          </p:val>
                                        </p:tav>
                                        <p:tav tm="100000">
                                          <p:val>
                                            <p:strVal val="#ppt_x"/>
                                          </p:val>
                                        </p:tav>
                                      </p:tavLst>
                                    </p:anim>
                                    <p:anim calcmode="lin" valueType="num">
                                      <p:cBhvr>
                                        <p:cTn id="30" dur="500" fill="hold"/>
                                        <p:tgtEl>
                                          <p:spTgt spid="17"/>
                                        </p:tgtEl>
                                        <p:attrNameLst>
                                          <p:attrName>ppt_y</p:attrName>
                                        </p:attrNameLst>
                                      </p:cBhvr>
                                      <p:tavLst>
                                        <p:tav tm="0">
                                          <p:val>
                                            <p:strVal val="#ppt_y"/>
                                          </p:val>
                                        </p:tav>
                                        <p:tav tm="100000">
                                          <p:val>
                                            <p:strVal val="#ppt_y"/>
                                          </p:val>
                                        </p:tav>
                                      </p:tavLst>
                                    </p:anim>
                                    <p:animEffect transition="in" filter="wipe(right)" prLst="gradientSize: 0.1">
                                      <p:cBhvr>
                                        <p:cTn id="31" dur="500"/>
                                        <p:tgtEl>
                                          <p:spTgt spid="17"/>
                                        </p:tgtEl>
                                      </p:cBhvr>
                                    </p:animEffect>
                                  </p:childTnLst>
                                </p:cTn>
                              </p:par>
                            </p:childTnLst>
                          </p:cTn>
                        </p:par>
                        <p:par>
                          <p:cTn id="32" fill="hold">
                            <p:stCondLst>
                              <p:cond delay="3500"/>
                            </p:stCondLst>
                            <p:childTnLst>
                              <p:par>
                                <p:cTn id="33" presetID="29"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p:cTn id="35" dur="2000" fill="hold"/>
                                        <p:tgtEl>
                                          <p:spTgt spid="18"/>
                                        </p:tgtEl>
                                        <p:attrNameLst>
                                          <p:attrName>ppt_x</p:attrName>
                                        </p:attrNameLst>
                                      </p:cBhvr>
                                      <p:tavLst>
                                        <p:tav tm="0">
                                          <p:val>
                                            <p:strVal val="#ppt_x-.2"/>
                                          </p:val>
                                        </p:tav>
                                        <p:tav tm="100000">
                                          <p:val>
                                            <p:strVal val="#ppt_x"/>
                                          </p:val>
                                        </p:tav>
                                      </p:tavLst>
                                    </p:anim>
                                    <p:anim calcmode="lin" valueType="num">
                                      <p:cBhvr>
                                        <p:cTn id="36" dur="2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37" dur="2000"/>
                                        <p:tgtEl>
                                          <p:spTgt spid="18"/>
                                        </p:tgtEl>
                                      </p:cBhvr>
                                    </p:animEffect>
                                  </p:childTnLst>
                                </p:cTn>
                              </p:par>
                            </p:childTnLst>
                          </p:cTn>
                        </p:par>
                        <p:par>
                          <p:cTn id="38" fill="hold">
                            <p:stCondLst>
                              <p:cond delay="5500"/>
                            </p:stCondLst>
                            <p:childTnLst>
                              <p:par>
                                <p:cTn id="39" presetID="8" presetClass="entr" presetSubtype="16"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diamond(in)">
                                      <p:cBhvr>
                                        <p:cTn id="41" dur="2000"/>
                                        <p:tgtEl>
                                          <p:spTgt spid="30"/>
                                        </p:tgtEl>
                                      </p:cBhvr>
                                    </p:animEffect>
                                  </p:childTnLst>
                                </p:cTn>
                              </p:par>
                            </p:childTnLst>
                          </p:cTn>
                        </p:par>
                        <p:par>
                          <p:cTn id="42" fill="hold">
                            <p:stCondLst>
                              <p:cond delay="7500"/>
                            </p:stCondLst>
                            <p:childTnLst>
                              <p:par>
                                <p:cTn id="43" presetID="8" presetClass="entr" presetSubtype="16" fill="hold" nodeType="after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diamond(in)">
                                      <p:cBhvr>
                                        <p:cTn id="45" dur="2000"/>
                                        <p:tgtEl>
                                          <p:spTgt spid="55"/>
                                        </p:tgtEl>
                                      </p:cBhvr>
                                    </p:animEffect>
                                  </p:childTnLst>
                                </p:cTn>
                              </p:par>
                            </p:childTnLst>
                          </p:cTn>
                        </p:par>
                        <p:par>
                          <p:cTn id="46" fill="hold">
                            <p:stCondLst>
                              <p:cond delay="9500"/>
                            </p:stCondLst>
                            <p:childTnLst>
                              <p:par>
                                <p:cTn id="47" presetID="29" presetClass="entr" presetSubtype="0"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2000" fill="hold"/>
                                        <p:tgtEl>
                                          <p:spTgt spid="19"/>
                                        </p:tgtEl>
                                        <p:attrNameLst>
                                          <p:attrName>ppt_x</p:attrName>
                                        </p:attrNameLst>
                                      </p:cBhvr>
                                      <p:tavLst>
                                        <p:tav tm="0">
                                          <p:val>
                                            <p:strVal val="#ppt_x-.2"/>
                                          </p:val>
                                        </p:tav>
                                        <p:tav tm="100000">
                                          <p:val>
                                            <p:strVal val="#ppt_x"/>
                                          </p:val>
                                        </p:tav>
                                      </p:tavLst>
                                    </p:anim>
                                    <p:anim calcmode="lin" valueType="num">
                                      <p:cBhvr>
                                        <p:cTn id="50" dur="2000" fill="hold"/>
                                        <p:tgtEl>
                                          <p:spTgt spid="19"/>
                                        </p:tgtEl>
                                        <p:attrNameLst>
                                          <p:attrName>ppt_y</p:attrName>
                                        </p:attrNameLst>
                                      </p:cBhvr>
                                      <p:tavLst>
                                        <p:tav tm="0">
                                          <p:val>
                                            <p:strVal val="#ppt_y"/>
                                          </p:val>
                                        </p:tav>
                                        <p:tav tm="100000">
                                          <p:val>
                                            <p:strVal val="#ppt_y"/>
                                          </p:val>
                                        </p:tav>
                                      </p:tavLst>
                                    </p:anim>
                                    <p:animEffect transition="in" filter="wipe(right)" prLst="gradientSize: 0.1">
                                      <p:cBhvr>
                                        <p:cTn id="51" dur="2000"/>
                                        <p:tgtEl>
                                          <p:spTgt spid="19"/>
                                        </p:tgtEl>
                                      </p:cBhvr>
                                    </p:animEffect>
                                  </p:childTnLst>
                                </p:cTn>
                              </p:par>
                            </p:childTnLst>
                          </p:cTn>
                        </p:par>
                        <p:par>
                          <p:cTn id="52" fill="hold">
                            <p:stCondLst>
                              <p:cond delay="11500"/>
                            </p:stCondLst>
                            <p:childTnLst>
                              <p:par>
                                <p:cTn id="53" presetID="30" presetClass="entr" presetSubtype="0" fill="hold"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1600" decel="100000"/>
                                        <p:tgtEl>
                                          <p:spTgt spid="8"/>
                                        </p:tgtEl>
                                      </p:cBhvr>
                                    </p:animEffect>
                                    <p:anim calcmode="lin" valueType="num">
                                      <p:cBhvr>
                                        <p:cTn id="56" dur="1600" decel="100000" fill="hold"/>
                                        <p:tgtEl>
                                          <p:spTgt spid="8"/>
                                        </p:tgtEl>
                                        <p:attrNameLst>
                                          <p:attrName>style.rotation</p:attrName>
                                        </p:attrNameLst>
                                      </p:cBhvr>
                                      <p:tavLst>
                                        <p:tav tm="0">
                                          <p:val>
                                            <p:fltVal val="-90"/>
                                          </p:val>
                                        </p:tav>
                                        <p:tav tm="100000">
                                          <p:val>
                                            <p:fltVal val="0"/>
                                          </p:val>
                                        </p:tav>
                                      </p:tavLst>
                                    </p:anim>
                                    <p:anim calcmode="lin" valueType="num">
                                      <p:cBhvr>
                                        <p:cTn id="57" dur="1600" decel="100000" fill="hold"/>
                                        <p:tgtEl>
                                          <p:spTgt spid="8"/>
                                        </p:tgtEl>
                                        <p:attrNameLst>
                                          <p:attrName>ppt_x</p:attrName>
                                        </p:attrNameLst>
                                      </p:cBhvr>
                                      <p:tavLst>
                                        <p:tav tm="0">
                                          <p:val>
                                            <p:strVal val="#ppt_x+0.4"/>
                                          </p:val>
                                        </p:tav>
                                        <p:tav tm="100000">
                                          <p:val>
                                            <p:strVal val="#ppt_x-0.05"/>
                                          </p:val>
                                        </p:tav>
                                      </p:tavLst>
                                    </p:anim>
                                    <p:anim calcmode="lin" valueType="num">
                                      <p:cBhvr>
                                        <p:cTn id="58" dur="1600" decel="100000" fill="hold"/>
                                        <p:tgtEl>
                                          <p:spTgt spid="8"/>
                                        </p:tgtEl>
                                        <p:attrNameLst>
                                          <p:attrName>ppt_y</p:attrName>
                                        </p:attrNameLst>
                                      </p:cBhvr>
                                      <p:tavLst>
                                        <p:tav tm="0">
                                          <p:val>
                                            <p:strVal val="#ppt_y-0.4"/>
                                          </p:val>
                                        </p:tav>
                                        <p:tav tm="100000">
                                          <p:val>
                                            <p:strVal val="#ppt_y+0.1"/>
                                          </p:val>
                                        </p:tav>
                                      </p:tavLst>
                                    </p:anim>
                                    <p:anim calcmode="lin" valueType="num">
                                      <p:cBhvr>
                                        <p:cTn id="59" dur="400" accel="100000" fill="hold">
                                          <p:stCondLst>
                                            <p:cond delay="1600"/>
                                          </p:stCondLst>
                                        </p:cTn>
                                        <p:tgtEl>
                                          <p:spTgt spid="8"/>
                                        </p:tgtEl>
                                        <p:attrNameLst>
                                          <p:attrName>ppt_x</p:attrName>
                                        </p:attrNameLst>
                                      </p:cBhvr>
                                      <p:tavLst>
                                        <p:tav tm="0">
                                          <p:val>
                                            <p:strVal val="#ppt_x-0.05"/>
                                          </p:val>
                                        </p:tav>
                                        <p:tav tm="100000">
                                          <p:val>
                                            <p:strVal val="#ppt_x"/>
                                          </p:val>
                                        </p:tav>
                                      </p:tavLst>
                                    </p:anim>
                                    <p:anim calcmode="lin" valueType="num">
                                      <p:cBhvr>
                                        <p:cTn id="60" dur="400" accel="100000" fill="hold">
                                          <p:stCondLst>
                                            <p:cond delay="1600"/>
                                          </p:stCondLst>
                                        </p:cTn>
                                        <p:tgtEl>
                                          <p:spTgt spid="8"/>
                                        </p:tgtEl>
                                        <p:attrNameLst>
                                          <p:attrName>ppt_y</p:attrName>
                                        </p:attrNameLst>
                                      </p:cBhvr>
                                      <p:tavLst>
                                        <p:tav tm="0">
                                          <p:val>
                                            <p:strVal val="#ppt_y+0.1"/>
                                          </p:val>
                                        </p:tav>
                                        <p:tav tm="100000">
                                          <p:val>
                                            <p:strVal val="#ppt_y"/>
                                          </p:val>
                                        </p:tav>
                                      </p:tavLst>
                                    </p:anim>
                                  </p:childTnLst>
                                </p:cTn>
                              </p:par>
                            </p:childTnLst>
                          </p:cTn>
                        </p:par>
                        <p:par>
                          <p:cTn id="61" fill="hold">
                            <p:stCondLst>
                              <p:cond delay="13500"/>
                            </p:stCondLst>
                            <p:childTnLst>
                              <p:par>
                                <p:cTn id="62" presetID="29" presetClass="entr" presetSubtype="0" fill="hold" grpId="0" nodeType="afterEffect">
                                  <p:stCondLst>
                                    <p:cond delay="0"/>
                                  </p:stCondLst>
                                  <p:childTnLst>
                                    <p:set>
                                      <p:cBhvr>
                                        <p:cTn id="63" dur="1" fill="hold">
                                          <p:stCondLst>
                                            <p:cond delay="0"/>
                                          </p:stCondLst>
                                        </p:cTn>
                                        <p:tgtEl>
                                          <p:spTgt spid="21"/>
                                        </p:tgtEl>
                                        <p:attrNameLst>
                                          <p:attrName>style.visibility</p:attrName>
                                        </p:attrNameLst>
                                      </p:cBhvr>
                                      <p:to>
                                        <p:strVal val="visible"/>
                                      </p:to>
                                    </p:set>
                                    <p:anim calcmode="lin" valueType="num">
                                      <p:cBhvr>
                                        <p:cTn id="64" dur="2000" fill="hold"/>
                                        <p:tgtEl>
                                          <p:spTgt spid="21"/>
                                        </p:tgtEl>
                                        <p:attrNameLst>
                                          <p:attrName>ppt_x</p:attrName>
                                        </p:attrNameLst>
                                      </p:cBhvr>
                                      <p:tavLst>
                                        <p:tav tm="0">
                                          <p:val>
                                            <p:strVal val="#ppt_x-.2"/>
                                          </p:val>
                                        </p:tav>
                                        <p:tav tm="100000">
                                          <p:val>
                                            <p:strVal val="#ppt_x"/>
                                          </p:val>
                                        </p:tav>
                                      </p:tavLst>
                                    </p:anim>
                                    <p:anim calcmode="lin" valueType="num">
                                      <p:cBhvr>
                                        <p:cTn id="65" dur="2000" fill="hold"/>
                                        <p:tgtEl>
                                          <p:spTgt spid="21"/>
                                        </p:tgtEl>
                                        <p:attrNameLst>
                                          <p:attrName>ppt_y</p:attrName>
                                        </p:attrNameLst>
                                      </p:cBhvr>
                                      <p:tavLst>
                                        <p:tav tm="0">
                                          <p:val>
                                            <p:strVal val="#ppt_y"/>
                                          </p:val>
                                        </p:tav>
                                        <p:tav tm="100000">
                                          <p:val>
                                            <p:strVal val="#ppt_y"/>
                                          </p:val>
                                        </p:tav>
                                      </p:tavLst>
                                    </p:anim>
                                    <p:animEffect transition="in" filter="wipe(right)" prLst="gradientSize: 0.1">
                                      <p:cBhvr>
                                        <p:cTn id="66" dur="2000"/>
                                        <p:tgtEl>
                                          <p:spTgt spid="21"/>
                                        </p:tgtEl>
                                      </p:cBhvr>
                                    </p:animEffect>
                                  </p:childTnLst>
                                </p:cTn>
                              </p:par>
                            </p:childTnLst>
                          </p:cTn>
                        </p:par>
                        <p:par>
                          <p:cTn id="67" fill="hold">
                            <p:stCondLst>
                              <p:cond delay="15500"/>
                            </p:stCondLst>
                            <p:childTnLst>
                              <p:par>
                                <p:cTn id="68" presetID="8" presetClass="entr" presetSubtype="32" fill="hold" nodeType="afterEffect">
                                  <p:stCondLst>
                                    <p:cond delay="0"/>
                                  </p:stCondLst>
                                  <p:childTnLst>
                                    <p:set>
                                      <p:cBhvr>
                                        <p:cTn id="69" dur="1" fill="hold">
                                          <p:stCondLst>
                                            <p:cond delay="0"/>
                                          </p:stCondLst>
                                        </p:cTn>
                                        <p:tgtEl>
                                          <p:spTgt spid="60"/>
                                        </p:tgtEl>
                                        <p:attrNameLst>
                                          <p:attrName>style.visibility</p:attrName>
                                        </p:attrNameLst>
                                      </p:cBhvr>
                                      <p:to>
                                        <p:strVal val="visible"/>
                                      </p:to>
                                    </p:set>
                                    <p:animEffect transition="in" filter="diamond(out)">
                                      <p:cBhvr>
                                        <p:cTn id="70" dur="2000"/>
                                        <p:tgtEl>
                                          <p:spTgt spid="60"/>
                                        </p:tgtEl>
                                      </p:cBhvr>
                                    </p:animEffect>
                                  </p:childTnLst>
                                </p:cTn>
                              </p:par>
                            </p:childTnLst>
                          </p:cTn>
                        </p:par>
                        <p:par>
                          <p:cTn id="71" fill="hold">
                            <p:stCondLst>
                              <p:cond delay="17500"/>
                            </p:stCondLst>
                            <p:childTnLst>
                              <p:par>
                                <p:cTn id="72" presetID="29" presetClass="entr" presetSubtype="0" fill="hold" grpId="0" nodeType="afterEffect">
                                  <p:stCondLst>
                                    <p:cond delay="0"/>
                                  </p:stCondLst>
                                  <p:childTnLst>
                                    <p:set>
                                      <p:cBhvr>
                                        <p:cTn id="73" dur="1" fill="hold">
                                          <p:stCondLst>
                                            <p:cond delay="0"/>
                                          </p:stCondLst>
                                        </p:cTn>
                                        <p:tgtEl>
                                          <p:spTgt spid="20"/>
                                        </p:tgtEl>
                                        <p:attrNameLst>
                                          <p:attrName>style.visibility</p:attrName>
                                        </p:attrNameLst>
                                      </p:cBhvr>
                                      <p:to>
                                        <p:strVal val="visible"/>
                                      </p:to>
                                    </p:set>
                                    <p:anim calcmode="lin" valueType="num">
                                      <p:cBhvr>
                                        <p:cTn id="74" dur="2000" fill="hold"/>
                                        <p:tgtEl>
                                          <p:spTgt spid="20"/>
                                        </p:tgtEl>
                                        <p:attrNameLst>
                                          <p:attrName>ppt_x</p:attrName>
                                        </p:attrNameLst>
                                      </p:cBhvr>
                                      <p:tavLst>
                                        <p:tav tm="0">
                                          <p:val>
                                            <p:strVal val="#ppt_x-.2"/>
                                          </p:val>
                                        </p:tav>
                                        <p:tav tm="100000">
                                          <p:val>
                                            <p:strVal val="#ppt_x"/>
                                          </p:val>
                                        </p:tav>
                                      </p:tavLst>
                                    </p:anim>
                                    <p:anim calcmode="lin" valueType="num">
                                      <p:cBhvr>
                                        <p:cTn id="75" dur="2000" fill="hold"/>
                                        <p:tgtEl>
                                          <p:spTgt spid="20"/>
                                        </p:tgtEl>
                                        <p:attrNameLst>
                                          <p:attrName>ppt_y</p:attrName>
                                        </p:attrNameLst>
                                      </p:cBhvr>
                                      <p:tavLst>
                                        <p:tav tm="0">
                                          <p:val>
                                            <p:strVal val="#ppt_y"/>
                                          </p:val>
                                        </p:tav>
                                        <p:tav tm="100000">
                                          <p:val>
                                            <p:strVal val="#ppt_y"/>
                                          </p:val>
                                        </p:tav>
                                      </p:tavLst>
                                    </p:anim>
                                    <p:animEffect transition="in" filter="wipe(right)" prLst="gradientSize: 0.1">
                                      <p:cBhvr>
                                        <p:cTn id="76" dur="2000"/>
                                        <p:tgtEl>
                                          <p:spTgt spid="20"/>
                                        </p:tgtEl>
                                      </p:cBhvr>
                                    </p:animEffect>
                                  </p:childTnLst>
                                </p:cTn>
                              </p:par>
                            </p:childTnLst>
                          </p:cTn>
                        </p:par>
                        <p:par>
                          <p:cTn id="77" fill="hold">
                            <p:stCondLst>
                              <p:cond delay="19500"/>
                            </p:stCondLst>
                            <p:childTnLst>
                              <p:par>
                                <p:cTn id="78" presetID="29" presetClass="entr" presetSubtype="0" fill="hold" nodeType="afterEffect">
                                  <p:stCondLst>
                                    <p:cond delay="0"/>
                                  </p:stCondLst>
                                  <p:childTnLst>
                                    <p:set>
                                      <p:cBhvr>
                                        <p:cTn id="79" dur="1" fill="hold">
                                          <p:stCondLst>
                                            <p:cond delay="0"/>
                                          </p:stCondLst>
                                        </p:cTn>
                                        <p:tgtEl>
                                          <p:spTgt spid="25"/>
                                        </p:tgtEl>
                                        <p:attrNameLst>
                                          <p:attrName>style.visibility</p:attrName>
                                        </p:attrNameLst>
                                      </p:cBhvr>
                                      <p:to>
                                        <p:strVal val="visible"/>
                                      </p:to>
                                    </p:set>
                                    <p:anim calcmode="lin" valueType="num">
                                      <p:cBhvr>
                                        <p:cTn id="80" dur="2000" fill="hold"/>
                                        <p:tgtEl>
                                          <p:spTgt spid="25"/>
                                        </p:tgtEl>
                                        <p:attrNameLst>
                                          <p:attrName>ppt_x</p:attrName>
                                        </p:attrNameLst>
                                      </p:cBhvr>
                                      <p:tavLst>
                                        <p:tav tm="0">
                                          <p:val>
                                            <p:strVal val="#ppt_x-.2"/>
                                          </p:val>
                                        </p:tav>
                                        <p:tav tm="100000">
                                          <p:val>
                                            <p:strVal val="#ppt_x"/>
                                          </p:val>
                                        </p:tav>
                                      </p:tavLst>
                                    </p:anim>
                                    <p:anim calcmode="lin" valueType="num">
                                      <p:cBhvr>
                                        <p:cTn id="81" dur="20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82" dur="2000"/>
                                        <p:tgtEl>
                                          <p:spTgt spid="25"/>
                                        </p:tgtEl>
                                      </p:cBhvr>
                                    </p:animEffect>
                                  </p:childTnLst>
                                </p:cTn>
                              </p:par>
                            </p:childTnLst>
                          </p:cTn>
                        </p:par>
                        <p:par>
                          <p:cTn id="83" fill="hold">
                            <p:stCondLst>
                              <p:cond delay="21500"/>
                            </p:stCondLst>
                            <p:childTnLst>
                              <p:par>
                                <p:cTn id="84" presetID="2" presetClass="entr" presetSubtype="1" fill="hold" nodeType="afterEffect">
                                  <p:stCondLst>
                                    <p:cond delay="0"/>
                                  </p:stCondLst>
                                  <p:childTnLst>
                                    <p:set>
                                      <p:cBhvr>
                                        <p:cTn id="85" dur="1" fill="hold">
                                          <p:stCondLst>
                                            <p:cond delay="0"/>
                                          </p:stCondLst>
                                        </p:cTn>
                                        <p:tgtEl>
                                          <p:spTgt spid="27"/>
                                        </p:tgtEl>
                                        <p:attrNameLst>
                                          <p:attrName>style.visibility</p:attrName>
                                        </p:attrNameLst>
                                      </p:cBhvr>
                                      <p:to>
                                        <p:strVal val="visible"/>
                                      </p:to>
                                    </p:set>
                                    <p:anim calcmode="lin" valueType="num">
                                      <p:cBhvr additive="base">
                                        <p:cTn id="86" dur="5000" fill="hold"/>
                                        <p:tgtEl>
                                          <p:spTgt spid="27"/>
                                        </p:tgtEl>
                                        <p:attrNameLst>
                                          <p:attrName>ppt_x</p:attrName>
                                        </p:attrNameLst>
                                      </p:cBhvr>
                                      <p:tavLst>
                                        <p:tav tm="0">
                                          <p:val>
                                            <p:strVal val="#ppt_x"/>
                                          </p:val>
                                        </p:tav>
                                        <p:tav tm="100000">
                                          <p:val>
                                            <p:strVal val="#ppt_x"/>
                                          </p:val>
                                        </p:tav>
                                      </p:tavLst>
                                    </p:anim>
                                    <p:anim calcmode="lin" valueType="num">
                                      <p:cBhvr additive="base">
                                        <p:cTn id="87" dur="5000" fill="hold"/>
                                        <p:tgtEl>
                                          <p:spTgt spid="27"/>
                                        </p:tgtEl>
                                        <p:attrNameLst>
                                          <p:attrName>ppt_y</p:attrName>
                                        </p:attrNameLst>
                                      </p:cBhvr>
                                      <p:tavLst>
                                        <p:tav tm="0">
                                          <p:val>
                                            <p:strVal val="0-#ppt_h/2"/>
                                          </p:val>
                                        </p:tav>
                                        <p:tav tm="100000">
                                          <p:val>
                                            <p:strVal val="#ppt_y"/>
                                          </p:val>
                                        </p:tav>
                                      </p:tavLst>
                                    </p:anim>
                                  </p:childTnLst>
                                </p:cTn>
                              </p:par>
                            </p:childTnLst>
                          </p:cTn>
                        </p:par>
                        <p:par>
                          <p:cTn id="88" fill="hold">
                            <p:stCondLst>
                              <p:cond delay="26500"/>
                            </p:stCondLst>
                            <p:childTnLst>
                              <p:par>
                                <p:cTn id="89" presetID="29" presetClass="entr" presetSubtype="0" fill="hold"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p:cTn id="91" dur="2000" fill="hold"/>
                                        <p:tgtEl>
                                          <p:spTgt spid="26"/>
                                        </p:tgtEl>
                                        <p:attrNameLst>
                                          <p:attrName>ppt_x</p:attrName>
                                        </p:attrNameLst>
                                      </p:cBhvr>
                                      <p:tavLst>
                                        <p:tav tm="0">
                                          <p:val>
                                            <p:strVal val="#ppt_x-.2"/>
                                          </p:val>
                                        </p:tav>
                                        <p:tav tm="100000">
                                          <p:val>
                                            <p:strVal val="#ppt_x"/>
                                          </p:val>
                                        </p:tav>
                                      </p:tavLst>
                                    </p:anim>
                                    <p:anim calcmode="lin" valueType="num">
                                      <p:cBhvr>
                                        <p:cTn id="92" dur="2000" fill="hold"/>
                                        <p:tgtEl>
                                          <p:spTgt spid="26"/>
                                        </p:tgtEl>
                                        <p:attrNameLst>
                                          <p:attrName>ppt_y</p:attrName>
                                        </p:attrNameLst>
                                      </p:cBhvr>
                                      <p:tavLst>
                                        <p:tav tm="0">
                                          <p:val>
                                            <p:strVal val="#ppt_y"/>
                                          </p:val>
                                        </p:tav>
                                        <p:tav tm="100000">
                                          <p:val>
                                            <p:strVal val="#ppt_y"/>
                                          </p:val>
                                        </p:tav>
                                      </p:tavLst>
                                    </p:anim>
                                    <p:animEffect transition="in" filter="wipe(right)" prLst="gradientSize: 0.1">
                                      <p:cBhvr>
                                        <p:cTn id="93" dur="2000"/>
                                        <p:tgtEl>
                                          <p:spTgt spid="26"/>
                                        </p:tgtEl>
                                      </p:cBhvr>
                                    </p:animEffect>
                                  </p:childTnLst>
                                </p:cTn>
                              </p:par>
                            </p:childTnLst>
                          </p:cTn>
                        </p:par>
                        <p:par>
                          <p:cTn id="94" fill="hold">
                            <p:stCondLst>
                              <p:cond delay="28500"/>
                            </p:stCondLst>
                            <p:childTnLst>
                              <p:par>
                                <p:cTn id="95" presetID="2" presetClass="entr" presetSubtype="1" fill="hold" nodeType="afterEffect">
                                  <p:stCondLst>
                                    <p:cond delay="0"/>
                                  </p:stCondLst>
                                  <p:childTnLst>
                                    <p:set>
                                      <p:cBhvr>
                                        <p:cTn id="96" dur="1" fill="hold">
                                          <p:stCondLst>
                                            <p:cond delay="0"/>
                                          </p:stCondLst>
                                        </p:cTn>
                                        <p:tgtEl>
                                          <p:spTgt spid="31"/>
                                        </p:tgtEl>
                                        <p:attrNameLst>
                                          <p:attrName>style.visibility</p:attrName>
                                        </p:attrNameLst>
                                      </p:cBhvr>
                                      <p:to>
                                        <p:strVal val="visible"/>
                                      </p:to>
                                    </p:set>
                                    <p:anim calcmode="lin" valueType="num">
                                      <p:cBhvr additive="base">
                                        <p:cTn id="97" dur="5000" fill="hold"/>
                                        <p:tgtEl>
                                          <p:spTgt spid="31"/>
                                        </p:tgtEl>
                                        <p:attrNameLst>
                                          <p:attrName>ppt_x</p:attrName>
                                        </p:attrNameLst>
                                      </p:cBhvr>
                                      <p:tavLst>
                                        <p:tav tm="0">
                                          <p:val>
                                            <p:strVal val="#ppt_x"/>
                                          </p:val>
                                        </p:tav>
                                        <p:tav tm="100000">
                                          <p:val>
                                            <p:strVal val="#ppt_x"/>
                                          </p:val>
                                        </p:tav>
                                      </p:tavLst>
                                    </p:anim>
                                    <p:anim calcmode="lin" valueType="num">
                                      <p:cBhvr additive="base">
                                        <p:cTn id="98" dur="5000" fill="hold"/>
                                        <p:tgtEl>
                                          <p:spTgt spid="31"/>
                                        </p:tgtEl>
                                        <p:attrNameLst>
                                          <p:attrName>ppt_y</p:attrName>
                                        </p:attrNameLst>
                                      </p:cBhvr>
                                      <p:tavLst>
                                        <p:tav tm="0">
                                          <p:val>
                                            <p:strVal val="0-#ppt_h/2"/>
                                          </p:val>
                                        </p:tav>
                                        <p:tav tm="100000">
                                          <p:val>
                                            <p:strVal val="#ppt_y"/>
                                          </p:val>
                                        </p:tav>
                                      </p:tavLst>
                                    </p:anim>
                                  </p:childTnLst>
                                </p:cTn>
                              </p:par>
                            </p:childTnLst>
                          </p:cTn>
                        </p:par>
                        <p:par>
                          <p:cTn id="99" fill="hold">
                            <p:stCondLst>
                              <p:cond delay="33500"/>
                            </p:stCondLst>
                            <p:childTnLst>
                              <p:par>
                                <p:cTn id="100" presetID="5" presetClass="entr" presetSubtype="10" fill="hold" grpId="0" nodeType="afterEffect">
                                  <p:stCondLst>
                                    <p:cond delay="0"/>
                                  </p:stCondLst>
                                  <p:childTnLst>
                                    <p:set>
                                      <p:cBhvr>
                                        <p:cTn id="101" dur="1" fill="hold">
                                          <p:stCondLst>
                                            <p:cond delay="0"/>
                                          </p:stCondLst>
                                        </p:cTn>
                                        <p:tgtEl>
                                          <p:spTgt spid="22"/>
                                        </p:tgtEl>
                                        <p:attrNameLst>
                                          <p:attrName>style.visibility</p:attrName>
                                        </p:attrNameLst>
                                      </p:cBhvr>
                                      <p:to>
                                        <p:strVal val="visible"/>
                                      </p:to>
                                    </p:set>
                                    <p:animEffect transition="in" filter="checkerboard(across)">
                                      <p:cBhvr>
                                        <p:cTn id="102" dur="3000"/>
                                        <p:tgtEl>
                                          <p:spTgt spid="22"/>
                                        </p:tgtEl>
                                      </p:cBhvr>
                                    </p:animEffect>
                                  </p:childTnLst>
                                </p:cTn>
                              </p:par>
                            </p:childTnLst>
                          </p:cTn>
                        </p:par>
                        <p:par>
                          <p:cTn id="103" fill="hold">
                            <p:stCondLst>
                              <p:cond delay="36500"/>
                            </p:stCondLst>
                            <p:childTnLst>
                              <p:par>
                                <p:cTn id="104" presetID="30" presetClass="entr" presetSubtype="0" fill="hold" nodeType="afterEffect">
                                  <p:stCondLst>
                                    <p:cond delay="0"/>
                                  </p:stCondLst>
                                  <p:childTnLst>
                                    <p:set>
                                      <p:cBhvr>
                                        <p:cTn id="105" dur="1" fill="hold">
                                          <p:stCondLst>
                                            <p:cond delay="0"/>
                                          </p:stCondLst>
                                        </p:cTn>
                                        <p:tgtEl>
                                          <p:spTgt spid="23">
                                            <p:txEl>
                                              <p:pRg st="0" end="0"/>
                                            </p:txEl>
                                          </p:spTgt>
                                        </p:tgtEl>
                                        <p:attrNameLst>
                                          <p:attrName>style.visibility</p:attrName>
                                        </p:attrNameLst>
                                      </p:cBhvr>
                                      <p:to>
                                        <p:strVal val="visible"/>
                                      </p:to>
                                    </p:set>
                                    <p:animEffect transition="in" filter="fade">
                                      <p:cBhvr>
                                        <p:cTn id="106" dur="4000" decel="100000"/>
                                        <p:tgtEl>
                                          <p:spTgt spid="23">
                                            <p:txEl>
                                              <p:pRg st="0" end="0"/>
                                            </p:txEl>
                                          </p:spTgt>
                                        </p:tgtEl>
                                      </p:cBhvr>
                                    </p:animEffect>
                                    <p:anim calcmode="lin" valueType="num">
                                      <p:cBhvr>
                                        <p:cTn id="107" dur="4000" decel="100000" fill="hold"/>
                                        <p:tgtEl>
                                          <p:spTgt spid="23">
                                            <p:txEl>
                                              <p:pRg st="0" end="0"/>
                                            </p:txEl>
                                          </p:spTgt>
                                        </p:tgtEl>
                                        <p:attrNameLst>
                                          <p:attrName>style.rotation</p:attrName>
                                        </p:attrNameLst>
                                      </p:cBhvr>
                                      <p:tavLst>
                                        <p:tav tm="0">
                                          <p:val>
                                            <p:fltVal val="-90"/>
                                          </p:val>
                                        </p:tav>
                                        <p:tav tm="100000">
                                          <p:val>
                                            <p:fltVal val="0"/>
                                          </p:val>
                                        </p:tav>
                                      </p:tavLst>
                                    </p:anim>
                                    <p:anim calcmode="lin" valueType="num">
                                      <p:cBhvr>
                                        <p:cTn id="108" dur="4000" decel="100000" fill="hold"/>
                                        <p:tgtEl>
                                          <p:spTgt spid="23">
                                            <p:txEl>
                                              <p:pRg st="0" end="0"/>
                                            </p:txEl>
                                          </p:spTgt>
                                        </p:tgtEl>
                                        <p:attrNameLst>
                                          <p:attrName>ppt_x</p:attrName>
                                        </p:attrNameLst>
                                      </p:cBhvr>
                                      <p:tavLst>
                                        <p:tav tm="0">
                                          <p:val>
                                            <p:strVal val="#ppt_x+0.4"/>
                                          </p:val>
                                        </p:tav>
                                        <p:tav tm="100000">
                                          <p:val>
                                            <p:strVal val="#ppt_x-0.05"/>
                                          </p:val>
                                        </p:tav>
                                      </p:tavLst>
                                    </p:anim>
                                    <p:anim calcmode="lin" valueType="num">
                                      <p:cBhvr>
                                        <p:cTn id="109" dur="4000" decel="100000" fill="hold"/>
                                        <p:tgtEl>
                                          <p:spTgt spid="23">
                                            <p:txEl>
                                              <p:pRg st="0" end="0"/>
                                            </p:txEl>
                                          </p:spTgt>
                                        </p:tgtEl>
                                        <p:attrNameLst>
                                          <p:attrName>ppt_y</p:attrName>
                                        </p:attrNameLst>
                                      </p:cBhvr>
                                      <p:tavLst>
                                        <p:tav tm="0">
                                          <p:val>
                                            <p:strVal val="#ppt_y-0.4"/>
                                          </p:val>
                                        </p:tav>
                                        <p:tav tm="100000">
                                          <p:val>
                                            <p:strVal val="#ppt_y+0.1"/>
                                          </p:val>
                                        </p:tav>
                                      </p:tavLst>
                                    </p:anim>
                                    <p:anim calcmode="lin" valueType="num">
                                      <p:cBhvr>
                                        <p:cTn id="110" dur="1000" accel="100000" fill="hold">
                                          <p:stCondLst>
                                            <p:cond delay="4000"/>
                                          </p:stCondLst>
                                        </p:cTn>
                                        <p:tgtEl>
                                          <p:spTgt spid="23">
                                            <p:txEl>
                                              <p:pRg st="0" end="0"/>
                                            </p:txEl>
                                          </p:spTgt>
                                        </p:tgtEl>
                                        <p:attrNameLst>
                                          <p:attrName>ppt_x</p:attrName>
                                        </p:attrNameLst>
                                      </p:cBhvr>
                                      <p:tavLst>
                                        <p:tav tm="0">
                                          <p:val>
                                            <p:strVal val="#ppt_x-0.05"/>
                                          </p:val>
                                        </p:tav>
                                        <p:tav tm="100000">
                                          <p:val>
                                            <p:strVal val="#ppt_x"/>
                                          </p:val>
                                        </p:tav>
                                      </p:tavLst>
                                    </p:anim>
                                    <p:anim calcmode="lin" valueType="num">
                                      <p:cBhvr>
                                        <p:cTn id="111" dur="1000" accel="100000" fill="hold">
                                          <p:stCondLst>
                                            <p:cond delay="4000"/>
                                          </p:stCondLst>
                                        </p:cTn>
                                        <p:tgtEl>
                                          <p:spTgt spid="23">
                                            <p:txEl>
                                              <p:pRg st="0" end="0"/>
                                            </p:txEl>
                                          </p:spTgt>
                                        </p:tgtEl>
                                        <p:attrNameLst>
                                          <p:attrName>ppt_y</p:attrName>
                                        </p:attrNameLst>
                                      </p:cBhvr>
                                      <p:tavLst>
                                        <p:tav tm="0">
                                          <p:val>
                                            <p:strVal val="#ppt_y+0.1"/>
                                          </p:val>
                                        </p:tav>
                                        <p:tav tm="100000">
                                          <p:val>
                                            <p:strVal val="#ppt_y"/>
                                          </p:val>
                                        </p:tav>
                                      </p:tavLst>
                                    </p:anim>
                                  </p:childTnLst>
                                </p:cTn>
                              </p:par>
                            </p:childTnLst>
                          </p:cTn>
                        </p:par>
                        <p:par>
                          <p:cTn id="112" fill="hold">
                            <p:stCondLst>
                              <p:cond delay="41500"/>
                            </p:stCondLst>
                            <p:childTnLst>
                              <p:par>
                                <p:cTn id="113" presetID="21" presetClass="entr" presetSubtype="4" fill="hold" grpId="0" nodeType="afterEffect">
                                  <p:stCondLst>
                                    <p:cond delay="0"/>
                                  </p:stCondLst>
                                  <p:childTnLst>
                                    <p:set>
                                      <p:cBhvr>
                                        <p:cTn id="114" dur="1" fill="hold">
                                          <p:stCondLst>
                                            <p:cond delay="0"/>
                                          </p:stCondLst>
                                        </p:cTn>
                                        <p:tgtEl>
                                          <p:spTgt spid="28"/>
                                        </p:tgtEl>
                                        <p:attrNameLst>
                                          <p:attrName>style.visibility</p:attrName>
                                        </p:attrNameLst>
                                      </p:cBhvr>
                                      <p:to>
                                        <p:strVal val="visible"/>
                                      </p:to>
                                    </p:set>
                                    <p:animEffect transition="in" filter="wheel(4)">
                                      <p:cBhvr>
                                        <p:cTn id="115" dur="5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p:bldP spid="17" grpId="0"/>
      <p:bldP spid="18" grpId="0"/>
      <p:bldP spid="19" grpId="0"/>
      <p:bldP spid="20" grpId="0"/>
      <p:bldP spid="21" grpId="0"/>
      <p:bldP spid="22" grpId="0" animBg="1"/>
      <p:bldP spid="28" grpId="0" animBg="1"/>
      <p:bldP spid="3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a:solidFill>
                  <a:srgbClr val="C00000"/>
                </a:solidFill>
              </a:rPr>
              <a:t>Average Variable Cost</a:t>
            </a:r>
          </a:p>
        </p:txBody>
      </p:sp>
      <p:sp>
        <p:nvSpPr>
          <p:cNvPr id="3" name="Content Placeholder 2"/>
          <p:cNvSpPr>
            <a:spLocks noGrp="1"/>
          </p:cNvSpPr>
          <p:nvPr>
            <p:ph idx="1"/>
          </p:nvPr>
        </p:nvSpPr>
        <p:spPr>
          <a:xfrm>
            <a:off x="228600" y="990600"/>
            <a:ext cx="8686800" cy="5638800"/>
          </a:xfrm>
        </p:spPr>
        <p:txBody>
          <a:bodyPr>
            <a:normAutofit lnSpcReduction="10000"/>
          </a:bodyPr>
          <a:lstStyle/>
          <a:p>
            <a:r>
              <a:rPr lang="en-US" dirty="0">
                <a:solidFill>
                  <a:srgbClr val="260FB1"/>
                </a:solidFill>
              </a:rPr>
              <a:t>Short run Average Variable Cost (SAVC) is the total variable cost per unit of output. </a:t>
            </a:r>
          </a:p>
          <a:p>
            <a:r>
              <a:rPr lang="en-US" dirty="0">
                <a:solidFill>
                  <a:srgbClr val="C00000"/>
                </a:solidFill>
              </a:rPr>
              <a:t>It is calculated by dividing the total variable cost by the number of output produced at each level of output. Thus, it varies with output.</a:t>
            </a:r>
          </a:p>
          <a:p>
            <a:r>
              <a:rPr lang="en-US" dirty="0">
                <a:solidFill>
                  <a:srgbClr val="260FB1"/>
                </a:solidFill>
              </a:rPr>
              <a:t>Mathematically,</a:t>
            </a:r>
          </a:p>
          <a:p>
            <a:pPr>
              <a:buNone/>
            </a:pPr>
            <a:r>
              <a:rPr lang="en-US" b="1" dirty="0">
                <a:solidFill>
                  <a:srgbClr val="C00000"/>
                </a:solidFill>
              </a:rPr>
              <a:t>     SAVC = TVC/q, </a:t>
            </a:r>
          </a:p>
          <a:p>
            <a:pPr>
              <a:buNone/>
            </a:pPr>
            <a:r>
              <a:rPr lang="en-US" dirty="0">
                <a:solidFill>
                  <a:srgbClr val="260FB1"/>
                </a:solidFill>
              </a:rPr>
              <a:t>	where q is the total output produced at each level of output. </a:t>
            </a:r>
          </a:p>
          <a:p>
            <a:r>
              <a:rPr lang="en-US" b="1" u="sng" dirty="0">
                <a:solidFill>
                  <a:srgbClr val="C00000"/>
                </a:solidFill>
              </a:rPr>
              <a:t>SAVC is calculated at each level of output. </a:t>
            </a:r>
          </a:p>
          <a:p>
            <a:r>
              <a:rPr lang="en-US" dirty="0">
                <a:solidFill>
                  <a:srgbClr val="260FB1"/>
                </a:solidFill>
              </a:rPr>
              <a:t>Graphically SAVC at a particular level of output is derived through the slope of the line from the origin to the corresponding point on the TVC. </a:t>
            </a:r>
          </a:p>
        </p:txBody>
      </p:sp>
      <p:sp>
        <p:nvSpPr>
          <p:cNvPr id="4" name="Date Placeholder 3"/>
          <p:cNvSpPr>
            <a:spLocks noGrp="1"/>
          </p:cNvSpPr>
          <p:nvPr>
            <p:ph type="dt" sz="half" idx="10"/>
          </p:nvPr>
        </p:nvSpPr>
        <p:spPr/>
        <p:txBody>
          <a:bodyPr/>
          <a:lstStyle/>
          <a:p>
            <a:fld id="{26391111-24FD-411F-9287-C59AF17ED27F}"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45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9" presetClass="entr" presetSubtype="0" fill="hold"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 calcmode="lin" valueType="num">
                                      <p:cBhvr>
                                        <p:cTn id="16" dur="3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7" dur="3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8" dur="3000"/>
                                        <p:tgtEl>
                                          <p:spTgt spid="3">
                                            <p:txEl>
                                              <p:pRg st="0" end="0"/>
                                            </p:txEl>
                                          </p:spTgt>
                                        </p:tgtEl>
                                      </p:cBhvr>
                                    </p:animEffect>
                                  </p:childTnLst>
                                </p:cTn>
                              </p:par>
                            </p:childTnLst>
                          </p:cTn>
                        </p:par>
                        <p:par>
                          <p:cTn id="19" fill="hold">
                            <p:stCondLst>
                              <p:cond delay="4000"/>
                            </p:stCondLst>
                            <p:childTnLst>
                              <p:par>
                                <p:cTn id="20" presetID="29" presetClass="entr" presetSubtype="0" fill="hold" nodeType="after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p:cTn id="22" dur="3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3" dur="3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4" dur="3000"/>
                                        <p:tgtEl>
                                          <p:spTgt spid="3">
                                            <p:txEl>
                                              <p:pRg st="1" end="1"/>
                                            </p:txEl>
                                          </p:spTgt>
                                        </p:tgtEl>
                                      </p:cBhvr>
                                    </p:animEffect>
                                  </p:childTnLst>
                                </p:cTn>
                              </p:par>
                            </p:childTnLst>
                          </p:cTn>
                        </p:par>
                        <p:par>
                          <p:cTn id="25" fill="hold">
                            <p:stCondLst>
                              <p:cond delay="7000"/>
                            </p:stCondLst>
                            <p:childTnLst>
                              <p:par>
                                <p:cTn id="26" presetID="29" presetClass="entr" presetSubtype="0" fill="hold" nodeType="after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3">
                                            <p:txEl>
                                              <p:pRg st="2" end="2"/>
                                            </p:txEl>
                                          </p:spTgt>
                                        </p:tgtEl>
                                      </p:cBhvr>
                                    </p:animEffect>
                                  </p:childTnLst>
                                </p:cTn>
                              </p:par>
                              <p:par>
                                <p:cTn id="31" presetID="29" presetClass="entr" presetSubtype="0" fill="hold" nodeType="withEffect">
                                  <p:stCondLst>
                                    <p:cond delay="0"/>
                                  </p:stCondLst>
                                  <p:iterate type="lt">
                                    <p:tmPct val="0"/>
                                  </p:iterate>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p:cTn id="33" dur="5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34" dur="5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5" dur="5000"/>
                                        <p:tgtEl>
                                          <p:spTgt spid="3">
                                            <p:txEl>
                                              <p:pRg st="3" end="3"/>
                                            </p:txEl>
                                          </p:spTgt>
                                        </p:tgtEl>
                                      </p:cBhvr>
                                    </p:animEffect>
                                  </p:childTnLst>
                                </p:cTn>
                              </p:par>
                            </p:childTnLst>
                          </p:cTn>
                        </p:par>
                        <p:par>
                          <p:cTn id="36" fill="hold">
                            <p:stCondLst>
                              <p:cond delay="12000"/>
                            </p:stCondLst>
                            <p:childTnLst>
                              <p:par>
                                <p:cTn id="37" presetID="31" presetClass="entr" presetSubtype="0" fill="hold" nodeType="afterEffect">
                                  <p:stCondLst>
                                    <p:cond delay="0"/>
                                  </p:stCondLst>
                                  <p:iterate type="lt">
                                    <p:tmPct val="5000"/>
                                  </p:iterate>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par>
                                <p:cTn id="43" presetID="29" presetClass="entr" presetSubtype="0" fill="hold" nodeType="with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anim calcmode="lin" valueType="num">
                                      <p:cBhvr>
                                        <p:cTn id="45" dur="2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46" dur="2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7" dur="2000"/>
                                        <p:tgtEl>
                                          <p:spTgt spid="3">
                                            <p:txEl>
                                              <p:pRg st="4" end="4"/>
                                            </p:txEl>
                                          </p:spTgt>
                                        </p:tgtEl>
                                      </p:cBhvr>
                                    </p:animEffect>
                                  </p:childTnLst>
                                </p:cTn>
                              </p:par>
                            </p:childTnLst>
                          </p:cTn>
                        </p:par>
                        <p:par>
                          <p:cTn id="48" fill="hold">
                            <p:stCondLst>
                              <p:cond delay="14000"/>
                            </p:stCondLst>
                            <p:childTnLst>
                              <p:par>
                                <p:cTn id="49" presetID="51" presetClass="entr" presetSubtype="0" fill="hold" nodeType="afterEffect">
                                  <p:stCondLst>
                                    <p:cond delay="0"/>
                                  </p:stCondLst>
                                  <p:childTnLst>
                                    <p:set>
                                      <p:cBhvr>
                                        <p:cTn id="50" dur="1" fill="hold">
                                          <p:stCondLst>
                                            <p:cond delay="0"/>
                                          </p:stCondLst>
                                        </p:cTn>
                                        <p:tgtEl>
                                          <p:spTgt spid="3">
                                            <p:txEl>
                                              <p:pRg st="5" end="5"/>
                                            </p:txEl>
                                          </p:spTgt>
                                        </p:tgtEl>
                                        <p:attrNameLst>
                                          <p:attrName>style.visibility</p:attrName>
                                        </p:attrNameLst>
                                      </p:cBhvr>
                                      <p:to>
                                        <p:strVal val="visible"/>
                                      </p:to>
                                    </p:set>
                                    <p:animEffect transition="in" filter="fade">
                                      <p:cBhvr>
                                        <p:cTn id="51" dur="1155" decel="100000"/>
                                        <p:tgtEl>
                                          <p:spTgt spid="3">
                                            <p:txEl>
                                              <p:pRg st="5" end="5"/>
                                            </p:txEl>
                                          </p:spTgt>
                                        </p:tgtEl>
                                      </p:cBhvr>
                                    </p:animEffect>
                                    <p:animScale>
                                      <p:cBhvr>
                                        <p:cTn id="52" dur="1155" decel="100000"/>
                                        <p:tgtEl>
                                          <p:spTgt spid="3">
                                            <p:txEl>
                                              <p:pRg st="5" end="5"/>
                                            </p:txEl>
                                          </p:spTgt>
                                        </p:tgtEl>
                                      </p:cBhvr>
                                      <p:from x="10000" y="10000"/>
                                      <p:to x="200000" y="450000"/>
                                    </p:animScale>
                                    <p:animScale>
                                      <p:cBhvr>
                                        <p:cTn id="53" dur="1845" accel="100000" fill="hold">
                                          <p:stCondLst>
                                            <p:cond delay="1155"/>
                                          </p:stCondLst>
                                        </p:cTn>
                                        <p:tgtEl>
                                          <p:spTgt spid="3">
                                            <p:txEl>
                                              <p:pRg st="5" end="5"/>
                                            </p:txEl>
                                          </p:spTgt>
                                        </p:tgtEl>
                                      </p:cBhvr>
                                      <p:from x="200000" y="450000"/>
                                      <p:to x="100000" y="100000"/>
                                    </p:animScale>
                                    <p:set>
                                      <p:cBhvr>
                                        <p:cTn id="54" dur="1155" fill="hold"/>
                                        <p:tgtEl>
                                          <p:spTgt spid="3">
                                            <p:txEl>
                                              <p:pRg st="5" end="5"/>
                                            </p:txEl>
                                          </p:spTgt>
                                        </p:tgtEl>
                                        <p:attrNameLst>
                                          <p:attrName>ppt_x</p:attrName>
                                        </p:attrNameLst>
                                      </p:cBhvr>
                                      <p:to>
                                        <p:strVal val="(0.5)"/>
                                      </p:to>
                                    </p:set>
                                    <p:anim from="(0.5)" to="(#ppt_x)" calcmode="lin" valueType="num">
                                      <p:cBhvr>
                                        <p:cTn id="55" dur="1845" accel="100000" fill="hold">
                                          <p:stCondLst>
                                            <p:cond delay="1155"/>
                                          </p:stCondLst>
                                        </p:cTn>
                                        <p:tgtEl>
                                          <p:spTgt spid="3">
                                            <p:txEl>
                                              <p:pRg st="5" end="5"/>
                                            </p:txEl>
                                          </p:spTgt>
                                        </p:tgtEl>
                                        <p:attrNameLst>
                                          <p:attrName>ppt_x</p:attrName>
                                        </p:attrNameLst>
                                      </p:cBhvr>
                                    </p:anim>
                                    <p:set>
                                      <p:cBhvr>
                                        <p:cTn id="56" dur="1155" fill="hold"/>
                                        <p:tgtEl>
                                          <p:spTgt spid="3">
                                            <p:txEl>
                                              <p:pRg st="5" end="5"/>
                                            </p:txEl>
                                          </p:spTgt>
                                        </p:tgtEl>
                                        <p:attrNameLst>
                                          <p:attrName>ppt_y</p:attrName>
                                        </p:attrNameLst>
                                      </p:cBhvr>
                                      <p:to>
                                        <p:strVal val="(#ppt_y+0.4)"/>
                                      </p:to>
                                    </p:set>
                                    <p:anim from="(#ppt_y+0.4)" to="(#ppt_y)" calcmode="lin" valueType="num">
                                      <p:cBhvr>
                                        <p:cTn id="57" dur="1845" accel="100000" fill="hold">
                                          <p:stCondLst>
                                            <p:cond delay="1155"/>
                                          </p:stCondLst>
                                        </p:cTn>
                                        <p:tgtEl>
                                          <p:spTgt spid="3">
                                            <p:txEl>
                                              <p:pRg st="5" end="5"/>
                                            </p:txEl>
                                          </p:spTgt>
                                        </p:tgtEl>
                                        <p:attrNameLst>
                                          <p:attrName>ppt_y</p:attrName>
                                        </p:attrNameLst>
                                      </p:cBhvr>
                                    </p:anim>
                                  </p:childTnLst>
                                </p:cTn>
                              </p:par>
                            </p:childTnLst>
                          </p:cTn>
                        </p:par>
                        <p:par>
                          <p:cTn id="58" fill="hold">
                            <p:stCondLst>
                              <p:cond delay="17000"/>
                            </p:stCondLst>
                            <p:childTnLst>
                              <p:par>
                                <p:cTn id="59" presetID="30" presetClass="entr" presetSubtype="0" fill="hold" nodeType="afterEffect">
                                  <p:stCondLst>
                                    <p:cond delay="0"/>
                                  </p:stCondLst>
                                  <p:childTnLst>
                                    <p:set>
                                      <p:cBhvr>
                                        <p:cTn id="60" dur="1" fill="hold">
                                          <p:stCondLst>
                                            <p:cond delay="0"/>
                                          </p:stCondLst>
                                        </p:cTn>
                                        <p:tgtEl>
                                          <p:spTgt spid="3">
                                            <p:txEl>
                                              <p:pRg st="6" end="6"/>
                                            </p:txEl>
                                          </p:spTgt>
                                        </p:tgtEl>
                                        <p:attrNameLst>
                                          <p:attrName>style.visibility</p:attrName>
                                        </p:attrNameLst>
                                      </p:cBhvr>
                                      <p:to>
                                        <p:strVal val="visible"/>
                                      </p:to>
                                    </p:set>
                                    <p:animEffect transition="in" filter="fade">
                                      <p:cBhvr>
                                        <p:cTn id="61" dur="4000" decel="100000"/>
                                        <p:tgtEl>
                                          <p:spTgt spid="3">
                                            <p:txEl>
                                              <p:pRg st="6" end="6"/>
                                            </p:txEl>
                                          </p:spTgt>
                                        </p:tgtEl>
                                      </p:cBhvr>
                                    </p:animEffect>
                                    <p:anim calcmode="lin" valueType="num">
                                      <p:cBhvr>
                                        <p:cTn id="62" dur="4000" decel="100000" fill="hold"/>
                                        <p:tgtEl>
                                          <p:spTgt spid="3">
                                            <p:txEl>
                                              <p:pRg st="6" end="6"/>
                                            </p:txEl>
                                          </p:spTgt>
                                        </p:tgtEl>
                                        <p:attrNameLst>
                                          <p:attrName>style.rotation</p:attrName>
                                        </p:attrNameLst>
                                      </p:cBhvr>
                                      <p:tavLst>
                                        <p:tav tm="0">
                                          <p:val>
                                            <p:fltVal val="-90"/>
                                          </p:val>
                                        </p:tav>
                                        <p:tav tm="100000">
                                          <p:val>
                                            <p:fltVal val="0"/>
                                          </p:val>
                                        </p:tav>
                                      </p:tavLst>
                                    </p:anim>
                                    <p:anim calcmode="lin" valueType="num">
                                      <p:cBhvr>
                                        <p:cTn id="63" dur="4000" decel="100000" fill="hold"/>
                                        <p:tgtEl>
                                          <p:spTgt spid="3">
                                            <p:txEl>
                                              <p:pRg st="6" end="6"/>
                                            </p:txEl>
                                          </p:spTgt>
                                        </p:tgtEl>
                                        <p:attrNameLst>
                                          <p:attrName>ppt_x</p:attrName>
                                        </p:attrNameLst>
                                      </p:cBhvr>
                                      <p:tavLst>
                                        <p:tav tm="0">
                                          <p:val>
                                            <p:strVal val="#ppt_x+0.4"/>
                                          </p:val>
                                        </p:tav>
                                        <p:tav tm="100000">
                                          <p:val>
                                            <p:strVal val="#ppt_x-0.05"/>
                                          </p:val>
                                        </p:tav>
                                      </p:tavLst>
                                    </p:anim>
                                    <p:anim calcmode="lin" valueType="num">
                                      <p:cBhvr>
                                        <p:cTn id="64" dur="4000" decel="100000" fill="hold"/>
                                        <p:tgtEl>
                                          <p:spTgt spid="3">
                                            <p:txEl>
                                              <p:pRg st="6" end="6"/>
                                            </p:txEl>
                                          </p:spTgt>
                                        </p:tgtEl>
                                        <p:attrNameLst>
                                          <p:attrName>ppt_y</p:attrName>
                                        </p:attrNameLst>
                                      </p:cBhvr>
                                      <p:tavLst>
                                        <p:tav tm="0">
                                          <p:val>
                                            <p:strVal val="#ppt_y-0.4"/>
                                          </p:val>
                                        </p:tav>
                                        <p:tav tm="100000">
                                          <p:val>
                                            <p:strVal val="#ppt_y+0.1"/>
                                          </p:val>
                                        </p:tav>
                                      </p:tavLst>
                                    </p:anim>
                                    <p:anim calcmode="lin" valueType="num">
                                      <p:cBhvr>
                                        <p:cTn id="65" dur="1000" accel="100000" fill="hold">
                                          <p:stCondLst>
                                            <p:cond delay="4000"/>
                                          </p:stCondLst>
                                        </p:cTn>
                                        <p:tgtEl>
                                          <p:spTgt spid="3">
                                            <p:txEl>
                                              <p:pRg st="6" end="6"/>
                                            </p:txEl>
                                          </p:spTgt>
                                        </p:tgtEl>
                                        <p:attrNameLst>
                                          <p:attrName>ppt_x</p:attrName>
                                        </p:attrNameLst>
                                      </p:cBhvr>
                                      <p:tavLst>
                                        <p:tav tm="0">
                                          <p:val>
                                            <p:strVal val="#ppt_x-0.05"/>
                                          </p:val>
                                        </p:tav>
                                        <p:tav tm="100000">
                                          <p:val>
                                            <p:strVal val="#ppt_x"/>
                                          </p:val>
                                        </p:tav>
                                      </p:tavLst>
                                    </p:anim>
                                    <p:anim calcmode="lin" valueType="num">
                                      <p:cBhvr>
                                        <p:cTn id="66" dur="1000" accel="100000" fill="hold">
                                          <p:stCondLst>
                                            <p:cond delay="4000"/>
                                          </p:stCondLst>
                                        </p:cTn>
                                        <p:tgtEl>
                                          <p:spTgt spid="3">
                                            <p:txEl>
                                              <p:pRg st="6" end="6"/>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63562"/>
          </a:xfrm>
        </p:spPr>
        <p:txBody>
          <a:bodyPr>
            <a:normAutofit fontScale="90000"/>
          </a:bodyPr>
          <a:lstStyle/>
          <a:p>
            <a:r>
              <a:rPr lang="en-US" dirty="0"/>
              <a:t>Average </a:t>
            </a:r>
            <a:r>
              <a:rPr lang="en-US" dirty="0">
                <a:effectLst>
                  <a:outerShdw blurRad="38100" dist="38100" dir="2700000" algn="tl">
                    <a:srgbClr val="000000">
                      <a:alpha val="43137"/>
                    </a:srgbClr>
                  </a:outerShdw>
                </a:effectLst>
              </a:rPr>
              <a:t>Variable</a:t>
            </a:r>
            <a:r>
              <a:rPr lang="en-US" dirty="0"/>
              <a:t> Cost</a:t>
            </a:r>
          </a:p>
        </p:txBody>
      </p:sp>
      <p:sp>
        <p:nvSpPr>
          <p:cNvPr id="3" name="Content Placeholder 2"/>
          <p:cNvSpPr>
            <a:spLocks noGrp="1"/>
          </p:cNvSpPr>
          <p:nvPr>
            <p:ph idx="1"/>
          </p:nvPr>
        </p:nvSpPr>
        <p:spPr>
          <a:xfrm>
            <a:off x="381000" y="609600"/>
            <a:ext cx="8382000" cy="6004560"/>
          </a:xfrm>
        </p:spPr>
        <p:txBody>
          <a:bodyPr/>
          <a:lstStyle/>
          <a:p>
            <a:pPr>
              <a:buNone/>
            </a:pPr>
            <a:endParaRPr lang="en-US" dirty="0"/>
          </a:p>
          <a:p>
            <a:pPr>
              <a:buNone/>
            </a:pPr>
            <a:endParaRPr lang="en-US" dirty="0"/>
          </a:p>
        </p:txBody>
      </p:sp>
      <p:cxnSp>
        <p:nvCxnSpPr>
          <p:cNvPr id="6" name="Straight Connector 5"/>
          <p:cNvCxnSpPr/>
          <p:nvPr/>
        </p:nvCxnSpPr>
        <p:spPr>
          <a:xfrm rot="5400000">
            <a:off x="-1257300" y="3390900"/>
            <a:ext cx="5181600" cy="762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1295400" y="5943600"/>
            <a:ext cx="6324600" cy="762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1295400" y="1828800"/>
            <a:ext cx="4419600" cy="4191000"/>
          </a:xfrm>
          <a:prstGeom prst="line">
            <a:avLst/>
          </a:prstGeom>
          <a:ln w="57150">
            <a:solidFill>
              <a:srgbClr val="1A0000"/>
            </a:solidFill>
            <a:prstDash val="dashDot"/>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flipH="1" flipV="1">
            <a:off x="1104900" y="3695700"/>
            <a:ext cx="2514600" cy="2133600"/>
          </a:xfrm>
          <a:prstGeom prst="line">
            <a:avLst/>
          </a:prstGeom>
          <a:ln w="57150">
            <a:solidFill>
              <a:srgbClr val="1A0000"/>
            </a:solidFill>
            <a:prstDash val="lgDashDotDot"/>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flipH="1" flipV="1">
            <a:off x="876300" y="4076700"/>
            <a:ext cx="2286000" cy="1447800"/>
          </a:xfrm>
          <a:prstGeom prst="line">
            <a:avLst/>
          </a:prstGeom>
          <a:ln w="57150">
            <a:solidFill>
              <a:srgbClr val="1A0000"/>
            </a:solidFill>
            <a:prstDash val="dashDot"/>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5400000" flipH="1" flipV="1">
            <a:off x="3619500" y="3924300"/>
            <a:ext cx="4114800" cy="76200"/>
          </a:xfrm>
          <a:prstGeom prst="line">
            <a:avLst/>
          </a:prstGeom>
          <a:ln w="57150">
            <a:solidFill>
              <a:srgbClr val="1A0000"/>
            </a:solidFill>
            <a:prstDash val="lgDashDotDot"/>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5400000" flipH="1" flipV="1">
            <a:off x="2171700" y="4762500"/>
            <a:ext cx="2514600" cy="1588"/>
          </a:xfrm>
          <a:prstGeom prst="line">
            <a:avLst/>
          </a:prstGeom>
          <a:ln w="57150">
            <a:solidFill>
              <a:srgbClr val="1A0000"/>
            </a:solidFill>
            <a:prstDash val="dashDot"/>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5400000" flipH="1" flipV="1">
            <a:off x="1600200" y="4876800"/>
            <a:ext cx="2286000" cy="1588"/>
          </a:xfrm>
          <a:prstGeom prst="line">
            <a:avLst/>
          </a:prstGeom>
          <a:ln w="57150">
            <a:solidFill>
              <a:srgbClr val="1A0000"/>
            </a:solidFill>
            <a:prstDash val="dashDot"/>
          </a:ln>
        </p:spPr>
        <p:style>
          <a:lnRef idx="1">
            <a:schemeClr val="accent1"/>
          </a:lnRef>
          <a:fillRef idx="0">
            <a:schemeClr val="accent1"/>
          </a:fillRef>
          <a:effectRef idx="0">
            <a:schemeClr val="accent1"/>
          </a:effectRef>
          <a:fontRef idx="minor">
            <a:schemeClr val="tx1"/>
          </a:fontRef>
        </p:style>
      </p:cxnSp>
      <p:cxnSp>
        <p:nvCxnSpPr>
          <p:cNvPr id="50" name="Curved Connector 49"/>
          <p:cNvCxnSpPr/>
          <p:nvPr/>
        </p:nvCxnSpPr>
        <p:spPr>
          <a:xfrm rot="5400000">
            <a:off x="1066800" y="1143000"/>
            <a:ext cx="5105400" cy="4648200"/>
          </a:xfrm>
          <a:prstGeom prst="curvedConnector3">
            <a:avLst>
              <a:gd name="adj1" fmla="val 50000"/>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7696200" y="5791200"/>
            <a:ext cx="609600" cy="369332"/>
          </a:xfrm>
          <a:prstGeom prst="rect">
            <a:avLst/>
          </a:prstGeom>
          <a:noFill/>
        </p:spPr>
        <p:txBody>
          <a:bodyPr wrap="square" rtlCol="0">
            <a:spAutoFit/>
          </a:bodyPr>
          <a:lstStyle/>
          <a:p>
            <a:r>
              <a:rPr lang="en-US" dirty="0">
                <a:solidFill>
                  <a:srgbClr val="FF0000"/>
                </a:solidFill>
              </a:rPr>
              <a:t>q</a:t>
            </a:r>
          </a:p>
        </p:txBody>
      </p:sp>
      <p:sp>
        <p:nvSpPr>
          <p:cNvPr id="24" name="TextBox 23"/>
          <p:cNvSpPr txBox="1"/>
          <p:nvPr/>
        </p:nvSpPr>
        <p:spPr>
          <a:xfrm>
            <a:off x="5943600" y="685800"/>
            <a:ext cx="762000" cy="369332"/>
          </a:xfrm>
          <a:prstGeom prst="rect">
            <a:avLst/>
          </a:prstGeom>
          <a:noFill/>
        </p:spPr>
        <p:txBody>
          <a:bodyPr wrap="square" rtlCol="0">
            <a:spAutoFit/>
          </a:bodyPr>
          <a:lstStyle/>
          <a:p>
            <a:r>
              <a:rPr lang="en-US" dirty="0">
                <a:solidFill>
                  <a:srgbClr val="FF0000"/>
                </a:solidFill>
              </a:rPr>
              <a:t>TVC</a:t>
            </a:r>
          </a:p>
        </p:txBody>
      </p:sp>
      <p:sp>
        <p:nvSpPr>
          <p:cNvPr id="25" name="TextBox 24"/>
          <p:cNvSpPr txBox="1"/>
          <p:nvPr/>
        </p:nvSpPr>
        <p:spPr>
          <a:xfrm>
            <a:off x="762000" y="533400"/>
            <a:ext cx="838200" cy="369332"/>
          </a:xfrm>
          <a:prstGeom prst="rect">
            <a:avLst/>
          </a:prstGeom>
          <a:noFill/>
        </p:spPr>
        <p:txBody>
          <a:bodyPr wrap="square" rtlCol="0">
            <a:spAutoFit/>
          </a:bodyPr>
          <a:lstStyle/>
          <a:p>
            <a:r>
              <a:rPr lang="en-US" dirty="0">
                <a:solidFill>
                  <a:srgbClr val="FF0000"/>
                </a:solidFill>
              </a:rPr>
              <a:t>TVC</a:t>
            </a:r>
          </a:p>
        </p:txBody>
      </p:sp>
      <p:sp>
        <p:nvSpPr>
          <p:cNvPr id="26" name="TextBox 25"/>
          <p:cNvSpPr txBox="1"/>
          <p:nvPr/>
        </p:nvSpPr>
        <p:spPr>
          <a:xfrm>
            <a:off x="914400" y="5867400"/>
            <a:ext cx="609600" cy="369332"/>
          </a:xfrm>
          <a:prstGeom prst="rect">
            <a:avLst/>
          </a:prstGeom>
          <a:noFill/>
        </p:spPr>
        <p:txBody>
          <a:bodyPr wrap="square" rtlCol="0">
            <a:spAutoFit/>
          </a:bodyPr>
          <a:lstStyle/>
          <a:p>
            <a:r>
              <a:rPr lang="en-US" dirty="0">
                <a:solidFill>
                  <a:srgbClr val="FF0000"/>
                </a:solidFill>
              </a:rPr>
              <a:t>O</a:t>
            </a:r>
          </a:p>
        </p:txBody>
      </p:sp>
      <p:sp>
        <p:nvSpPr>
          <p:cNvPr id="27" name="TextBox 26"/>
          <p:cNvSpPr txBox="1"/>
          <p:nvPr/>
        </p:nvSpPr>
        <p:spPr>
          <a:xfrm>
            <a:off x="5334000" y="6096000"/>
            <a:ext cx="609600" cy="369332"/>
          </a:xfrm>
          <a:prstGeom prst="rect">
            <a:avLst/>
          </a:prstGeom>
          <a:noFill/>
        </p:spPr>
        <p:txBody>
          <a:bodyPr wrap="square" rtlCol="0">
            <a:spAutoFit/>
          </a:bodyPr>
          <a:lstStyle/>
          <a:p>
            <a:r>
              <a:rPr lang="en-US" dirty="0">
                <a:solidFill>
                  <a:srgbClr val="FF0000"/>
                </a:solidFill>
              </a:rPr>
              <a:t>  q3</a:t>
            </a:r>
          </a:p>
        </p:txBody>
      </p:sp>
      <p:sp>
        <p:nvSpPr>
          <p:cNvPr id="29" name="TextBox 28"/>
          <p:cNvSpPr txBox="1"/>
          <p:nvPr/>
        </p:nvSpPr>
        <p:spPr>
          <a:xfrm>
            <a:off x="3276600" y="6096000"/>
            <a:ext cx="609600" cy="369332"/>
          </a:xfrm>
          <a:prstGeom prst="rect">
            <a:avLst/>
          </a:prstGeom>
          <a:noFill/>
        </p:spPr>
        <p:txBody>
          <a:bodyPr wrap="square" rtlCol="0">
            <a:spAutoFit/>
          </a:bodyPr>
          <a:lstStyle/>
          <a:p>
            <a:r>
              <a:rPr lang="en-US" dirty="0">
                <a:solidFill>
                  <a:srgbClr val="FF0000"/>
                </a:solidFill>
              </a:rPr>
              <a:t>q2</a:t>
            </a:r>
          </a:p>
        </p:txBody>
      </p:sp>
      <p:sp>
        <p:nvSpPr>
          <p:cNvPr id="30" name="TextBox 29"/>
          <p:cNvSpPr txBox="1"/>
          <p:nvPr/>
        </p:nvSpPr>
        <p:spPr>
          <a:xfrm>
            <a:off x="2514600" y="6096000"/>
            <a:ext cx="609600" cy="369332"/>
          </a:xfrm>
          <a:prstGeom prst="rect">
            <a:avLst/>
          </a:prstGeom>
          <a:noFill/>
        </p:spPr>
        <p:txBody>
          <a:bodyPr wrap="square" rtlCol="0">
            <a:spAutoFit/>
          </a:bodyPr>
          <a:lstStyle/>
          <a:p>
            <a:r>
              <a:rPr lang="en-US" dirty="0">
                <a:solidFill>
                  <a:srgbClr val="FF0000"/>
                </a:solidFill>
              </a:rPr>
              <a:t>q1</a:t>
            </a:r>
          </a:p>
        </p:txBody>
      </p:sp>
      <p:sp>
        <p:nvSpPr>
          <p:cNvPr id="31" name="TextBox 30"/>
          <p:cNvSpPr txBox="1"/>
          <p:nvPr/>
        </p:nvSpPr>
        <p:spPr>
          <a:xfrm>
            <a:off x="5410200" y="1447800"/>
            <a:ext cx="609600" cy="369332"/>
          </a:xfrm>
          <a:prstGeom prst="rect">
            <a:avLst/>
          </a:prstGeom>
          <a:noFill/>
        </p:spPr>
        <p:txBody>
          <a:bodyPr wrap="square" rtlCol="0">
            <a:spAutoFit/>
          </a:bodyPr>
          <a:lstStyle/>
          <a:p>
            <a:r>
              <a:rPr lang="en-US" dirty="0" smtClean="0">
                <a:solidFill>
                  <a:srgbClr val="FF0000"/>
                </a:solidFill>
              </a:rPr>
              <a:t>M3</a:t>
            </a:r>
            <a:endParaRPr lang="en-US" dirty="0">
              <a:solidFill>
                <a:srgbClr val="FF0000"/>
              </a:solidFill>
            </a:endParaRPr>
          </a:p>
        </p:txBody>
      </p:sp>
      <p:sp>
        <p:nvSpPr>
          <p:cNvPr id="32" name="Right Brace 31"/>
          <p:cNvSpPr/>
          <p:nvPr/>
        </p:nvSpPr>
        <p:spPr>
          <a:xfrm>
            <a:off x="5867400" y="1828800"/>
            <a:ext cx="838200" cy="4038600"/>
          </a:xfrm>
          <a:prstGeom prst="rightBrace">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Right Brace 33"/>
          <p:cNvSpPr/>
          <p:nvPr/>
        </p:nvSpPr>
        <p:spPr>
          <a:xfrm rot="5400000">
            <a:off x="3086100" y="4533900"/>
            <a:ext cx="609600" cy="4038600"/>
          </a:xfrm>
          <a:prstGeom prst="rightBrace">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TextBox 35"/>
          <p:cNvSpPr txBox="1"/>
          <p:nvPr/>
        </p:nvSpPr>
        <p:spPr>
          <a:xfrm>
            <a:off x="2590800" y="3276600"/>
            <a:ext cx="609600" cy="369332"/>
          </a:xfrm>
          <a:prstGeom prst="rect">
            <a:avLst/>
          </a:prstGeom>
          <a:noFill/>
        </p:spPr>
        <p:txBody>
          <a:bodyPr wrap="square" rtlCol="0">
            <a:spAutoFit/>
          </a:bodyPr>
          <a:lstStyle/>
          <a:p>
            <a:r>
              <a:rPr lang="en-US" dirty="0" smtClean="0">
                <a:solidFill>
                  <a:srgbClr val="FF0000"/>
                </a:solidFill>
              </a:rPr>
              <a:t>M1</a:t>
            </a:r>
            <a:endParaRPr lang="en-US" dirty="0">
              <a:solidFill>
                <a:srgbClr val="FF0000"/>
              </a:solidFill>
            </a:endParaRPr>
          </a:p>
        </p:txBody>
      </p:sp>
      <p:sp>
        <p:nvSpPr>
          <p:cNvPr id="37" name="TextBox 36"/>
          <p:cNvSpPr txBox="1"/>
          <p:nvPr/>
        </p:nvSpPr>
        <p:spPr>
          <a:xfrm>
            <a:off x="3276600" y="3048000"/>
            <a:ext cx="609600" cy="369332"/>
          </a:xfrm>
          <a:prstGeom prst="rect">
            <a:avLst/>
          </a:prstGeom>
          <a:noFill/>
        </p:spPr>
        <p:txBody>
          <a:bodyPr wrap="square" rtlCol="0">
            <a:spAutoFit/>
          </a:bodyPr>
          <a:lstStyle/>
          <a:p>
            <a:r>
              <a:rPr lang="en-US" dirty="0" smtClean="0">
                <a:solidFill>
                  <a:srgbClr val="FF0000"/>
                </a:solidFill>
              </a:rPr>
              <a:t>M2</a:t>
            </a:r>
            <a:endParaRPr lang="en-US" dirty="0">
              <a:solidFill>
                <a:srgbClr val="FF0000"/>
              </a:solidFill>
            </a:endParaRPr>
          </a:p>
        </p:txBody>
      </p:sp>
      <p:sp>
        <p:nvSpPr>
          <p:cNvPr id="38" name="TextBox 37"/>
          <p:cNvSpPr txBox="1"/>
          <p:nvPr/>
        </p:nvSpPr>
        <p:spPr>
          <a:xfrm>
            <a:off x="1643042" y="1500174"/>
            <a:ext cx="3286148" cy="523220"/>
          </a:xfrm>
          <a:prstGeom prst="rect">
            <a:avLst/>
          </a:prstGeom>
          <a:solidFill>
            <a:srgbClr val="002060"/>
          </a:solidFill>
          <a:ln>
            <a:solidFill>
              <a:srgbClr val="FF0000"/>
            </a:solidFill>
          </a:ln>
        </p:spPr>
        <p:txBody>
          <a:bodyPr wrap="square" rtlCol="0">
            <a:spAutoFit/>
          </a:bodyPr>
          <a:lstStyle/>
          <a:p>
            <a:r>
              <a:rPr lang="en-US" sz="2800" dirty="0"/>
              <a:t> </a:t>
            </a:r>
            <a:r>
              <a:rPr lang="en-US" sz="2800" dirty="0" smtClean="0"/>
              <a:t>AVC =M3q3/Oq3</a:t>
            </a:r>
            <a:endParaRPr lang="en-US" sz="3200" dirty="0"/>
          </a:p>
        </p:txBody>
      </p:sp>
      <p:sp>
        <p:nvSpPr>
          <p:cNvPr id="35" name="Date Placeholder 34"/>
          <p:cNvSpPr>
            <a:spLocks noGrp="1"/>
          </p:cNvSpPr>
          <p:nvPr>
            <p:ph type="dt" sz="half" idx="10"/>
          </p:nvPr>
        </p:nvSpPr>
        <p:spPr/>
        <p:txBody>
          <a:bodyPr/>
          <a:lstStyle/>
          <a:p>
            <a:fld id="{04EBB286-F276-4C07-92DF-D2FECA2B5ED4}" type="datetime1">
              <a:rPr lang="en-US" smtClean="0"/>
              <a:pPr/>
              <a:t>5/20/2025</a:t>
            </a:fld>
            <a:endParaRPr lang="en-US"/>
          </a:p>
        </p:txBody>
      </p:sp>
      <p:sp>
        <p:nvSpPr>
          <p:cNvPr id="41" name="Footer Placeholder 40"/>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46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0"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800" decel="100000"/>
                                        <p:tgtEl>
                                          <p:spTgt spid="10"/>
                                        </p:tgtEl>
                                      </p:cBhvr>
                                    </p:animEffect>
                                    <p:anim calcmode="lin" valueType="num">
                                      <p:cBhvr>
                                        <p:cTn id="17" dur="800" decel="100000" fill="hold"/>
                                        <p:tgtEl>
                                          <p:spTgt spid="10"/>
                                        </p:tgtEl>
                                        <p:attrNameLst>
                                          <p:attrName>style.rotation</p:attrName>
                                        </p:attrNameLst>
                                      </p:cBhvr>
                                      <p:tavLst>
                                        <p:tav tm="0">
                                          <p:val>
                                            <p:fltVal val="-90"/>
                                          </p:val>
                                        </p:tav>
                                        <p:tav tm="100000">
                                          <p:val>
                                            <p:fltVal val="0"/>
                                          </p:val>
                                        </p:tav>
                                      </p:tavLst>
                                    </p:anim>
                                    <p:anim calcmode="lin" valueType="num">
                                      <p:cBhvr>
                                        <p:cTn id="18" dur="800" decel="100000" fill="hold"/>
                                        <p:tgtEl>
                                          <p:spTgt spid="10"/>
                                        </p:tgtEl>
                                        <p:attrNameLst>
                                          <p:attrName>ppt_x</p:attrName>
                                        </p:attrNameLst>
                                      </p:cBhvr>
                                      <p:tavLst>
                                        <p:tav tm="0">
                                          <p:val>
                                            <p:strVal val="#ppt_x+0.4"/>
                                          </p:val>
                                        </p:tav>
                                        <p:tav tm="100000">
                                          <p:val>
                                            <p:strVal val="#ppt_x-0.05"/>
                                          </p:val>
                                        </p:tav>
                                      </p:tavLst>
                                    </p:anim>
                                    <p:anim calcmode="lin" valueType="num">
                                      <p:cBhvr>
                                        <p:cTn id="19" dur="800" decel="100000" fill="hold"/>
                                        <p:tgtEl>
                                          <p:spTgt spid="10"/>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cTn>
                              </p:par>
                            </p:childTnLst>
                          </p:cTn>
                        </p:par>
                        <p:par>
                          <p:cTn id="22" fill="hold">
                            <p:stCondLst>
                              <p:cond delay="2000"/>
                            </p:stCondLst>
                            <p:childTnLst>
                              <p:par>
                                <p:cTn id="23" presetID="30"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800" decel="100000"/>
                                        <p:tgtEl>
                                          <p:spTgt spid="6"/>
                                        </p:tgtEl>
                                      </p:cBhvr>
                                    </p:animEffect>
                                    <p:anim calcmode="lin" valueType="num">
                                      <p:cBhvr>
                                        <p:cTn id="26" dur="800" decel="100000" fill="hold"/>
                                        <p:tgtEl>
                                          <p:spTgt spid="6"/>
                                        </p:tgtEl>
                                        <p:attrNameLst>
                                          <p:attrName>style.rotation</p:attrName>
                                        </p:attrNameLst>
                                      </p:cBhvr>
                                      <p:tavLst>
                                        <p:tav tm="0">
                                          <p:val>
                                            <p:fltVal val="-90"/>
                                          </p:val>
                                        </p:tav>
                                        <p:tav tm="100000">
                                          <p:val>
                                            <p:fltVal val="0"/>
                                          </p:val>
                                        </p:tav>
                                      </p:tavLst>
                                    </p:anim>
                                    <p:anim calcmode="lin" valueType="num">
                                      <p:cBhvr>
                                        <p:cTn id="27" dur="800" decel="100000" fill="hold"/>
                                        <p:tgtEl>
                                          <p:spTgt spid="6"/>
                                        </p:tgtEl>
                                        <p:attrNameLst>
                                          <p:attrName>ppt_x</p:attrName>
                                        </p:attrNameLst>
                                      </p:cBhvr>
                                      <p:tavLst>
                                        <p:tav tm="0">
                                          <p:val>
                                            <p:strVal val="#ppt_x+0.4"/>
                                          </p:val>
                                        </p:tav>
                                        <p:tav tm="100000">
                                          <p:val>
                                            <p:strVal val="#ppt_x-0.05"/>
                                          </p:val>
                                        </p:tav>
                                      </p:tavLst>
                                    </p:anim>
                                    <p:anim calcmode="lin" valueType="num">
                                      <p:cBhvr>
                                        <p:cTn id="28" dur="800" decel="100000" fill="hold"/>
                                        <p:tgtEl>
                                          <p:spTgt spid="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1" fill="hold">
                            <p:stCondLst>
                              <p:cond delay="3000"/>
                            </p:stCondLst>
                            <p:childTnLst>
                              <p:par>
                                <p:cTn id="32" presetID="29" presetClass="entr" presetSubtype="0"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500" fill="hold"/>
                                        <p:tgtEl>
                                          <p:spTgt spid="26"/>
                                        </p:tgtEl>
                                        <p:attrNameLst>
                                          <p:attrName>ppt_x</p:attrName>
                                        </p:attrNameLst>
                                      </p:cBhvr>
                                      <p:tavLst>
                                        <p:tav tm="0">
                                          <p:val>
                                            <p:strVal val="#ppt_x-.2"/>
                                          </p:val>
                                        </p:tav>
                                        <p:tav tm="100000">
                                          <p:val>
                                            <p:strVal val="#ppt_x"/>
                                          </p:val>
                                        </p:tav>
                                      </p:tavLst>
                                    </p:anim>
                                    <p:anim calcmode="lin" valueType="num">
                                      <p:cBhvr>
                                        <p:cTn id="35" dur="500" fill="hold"/>
                                        <p:tgtEl>
                                          <p:spTgt spid="26"/>
                                        </p:tgtEl>
                                        <p:attrNameLst>
                                          <p:attrName>ppt_y</p:attrName>
                                        </p:attrNameLst>
                                      </p:cBhvr>
                                      <p:tavLst>
                                        <p:tav tm="0">
                                          <p:val>
                                            <p:strVal val="#ppt_y"/>
                                          </p:val>
                                        </p:tav>
                                        <p:tav tm="100000">
                                          <p:val>
                                            <p:strVal val="#ppt_y"/>
                                          </p:val>
                                        </p:tav>
                                      </p:tavLst>
                                    </p:anim>
                                    <p:animEffect transition="in" filter="wipe(right)" prLst="gradientSize: 0.1">
                                      <p:cBhvr>
                                        <p:cTn id="36" dur="500"/>
                                        <p:tgtEl>
                                          <p:spTgt spid="26"/>
                                        </p:tgtEl>
                                      </p:cBhvr>
                                    </p:animEffect>
                                  </p:childTnLst>
                                </p:cTn>
                              </p:par>
                            </p:childTnLst>
                          </p:cTn>
                        </p:par>
                        <p:par>
                          <p:cTn id="37" fill="hold">
                            <p:stCondLst>
                              <p:cond delay="3500"/>
                            </p:stCondLst>
                            <p:childTnLst>
                              <p:par>
                                <p:cTn id="38" presetID="29" presetClass="entr" presetSubtype="0"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ppt_x</p:attrName>
                                        </p:attrNameLst>
                                      </p:cBhvr>
                                      <p:tavLst>
                                        <p:tav tm="0">
                                          <p:val>
                                            <p:strVal val="#ppt_x-.2"/>
                                          </p:val>
                                        </p:tav>
                                        <p:tav tm="100000">
                                          <p:val>
                                            <p:strVal val="#ppt_x"/>
                                          </p:val>
                                        </p:tav>
                                      </p:tavLst>
                                    </p:anim>
                                    <p:anim calcmode="lin" valueType="num">
                                      <p:cBhvr>
                                        <p:cTn id="41" dur="500" fill="hold"/>
                                        <p:tgtEl>
                                          <p:spTgt spid="23"/>
                                        </p:tgtEl>
                                        <p:attrNameLst>
                                          <p:attrName>ppt_y</p:attrName>
                                        </p:attrNameLst>
                                      </p:cBhvr>
                                      <p:tavLst>
                                        <p:tav tm="0">
                                          <p:val>
                                            <p:strVal val="#ppt_y"/>
                                          </p:val>
                                        </p:tav>
                                        <p:tav tm="100000">
                                          <p:val>
                                            <p:strVal val="#ppt_y"/>
                                          </p:val>
                                        </p:tav>
                                      </p:tavLst>
                                    </p:anim>
                                    <p:animEffect transition="in" filter="wipe(right)" prLst="gradientSize: 0.1">
                                      <p:cBhvr>
                                        <p:cTn id="42" dur="500"/>
                                        <p:tgtEl>
                                          <p:spTgt spid="23"/>
                                        </p:tgtEl>
                                      </p:cBhvr>
                                    </p:animEffect>
                                  </p:childTnLst>
                                </p:cTn>
                              </p:par>
                            </p:childTnLst>
                          </p:cTn>
                        </p:par>
                        <p:par>
                          <p:cTn id="43" fill="hold">
                            <p:stCondLst>
                              <p:cond delay="4000"/>
                            </p:stCondLst>
                            <p:childTnLst>
                              <p:par>
                                <p:cTn id="44" presetID="29" presetClass="entr" presetSubtype="0" fill="hold" grpId="0" nodeType="after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p:cTn id="46" dur="500" fill="hold"/>
                                        <p:tgtEl>
                                          <p:spTgt spid="25"/>
                                        </p:tgtEl>
                                        <p:attrNameLst>
                                          <p:attrName>ppt_x</p:attrName>
                                        </p:attrNameLst>
                                      </p:cBhvr>
                                      <p:tavLst>
                                        <p:tav tm="0">
                                          <p:val>
                                            <p:strVal val="#ppt_x-.2"/>
                                          </p:val>
                                        </p:tav>
                                        <p:tav tm="100000">
                                          <p:val>
                                            <p:strVal val="#ppt_x"/>
                                          </p:val>
                                        </p:tav>
                                      </p:tavLst>
                                    </p:anim>
                                    <p:anim calcmode="lin" valueType="num">
                                      <p:cBhvr>
                                        <p:cTn id="47" dur="5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48" dur="500"/>
                                        <p:tgtEl>
                                          <p:spTgt spid="25"/>
                                        </p:tgtEl>
                                      </p:cBhvr>
                                    </p:animEffect>
                                  </p:childTnLst>
                                </p:cTn>
                              </p:par>
                            </p:childTnLst>
                          </p:cTn>
                        </p:par>
                        <p:par>
                          <p:cTn id="49" fill="hold">
                            <p:stCondLst>
                              <p:cond delay="4500"/>
                            </p:stCondLst>
                            <p:childTnLst>
                              <p:par>
                                <p:cTn id="50" presetID="29" presetClass="entr" presetSubtype="0" fill="hold" nodeType="afterEffect">
                                  <p:stCondLst>
                                    <p:cond delay="0"/>
                                  </p:stCondLst>
                                  <p:childTnLst>
                                    <p:set>
                                      <p:cBhvr>
                                        <p:cTn id="51" dur="1" fill="hold">
                                          <p:stCondLst>
                                            <p:cond delay="0"/>
                                          </p:stCondLst>
                                        </p:cTn>
                                        <p:tgtEl>
                                          <p:spTgt spid="50"/>
                                        </p:tgtEl>
                                        <p:attrNameLst>
                                          <p:attrName>style.visibility</p:attrName>
                                        </p:attrNameLst>
                                      </p:cBhvr>
                                      <p:to>
                                        <p:strVal val="visible"/>
                                      </p:to>
                                    </p:set>
                                    <p:anim calcmode="lin" valueType="num">
                                      <p:cBhvr>
                                        <p:cTn id="52" dur="1000" fill="hold"/>
                                        <p:tgtEl>
                                          <p:spTgt spid="50"/>
                                        </p:tgtEl>
                                        <p:attrNameLst>
                                          <p:attrName>ppt_x</p:attrName>
                                        </p:attrNameLst>
                                      </p:cBhvr>
                                      <p:tavLst>
                                        <p:tav tm="0">
                                          <p:val>
                                            <p:strVal val="#ppt_x-.2"/>
                                          </p:val>
                                        </p:tav>
                                        <p:tav tm="100000">
                                          <p:val>
                                            <p:strVal val="#ppt_x"/>
                                          </p:val>
                                        </p:tav>
                                      </p:tavLst>
                                    </p:anim>
                                    <p:anim calcmode="lin" valueType="num">
                                      <p:cBhvr>
                                        <p:cTn id="53" dur="1000" fill="hold"/>
                                        <p:tgtEl>
                                          <p:spTgt spid="50"/>
                                        </p:tgtEl>
                                        <p:attrNameLst>
                                          <p:attrName>ppt_y</p:attrName>
                                        </p:attrNameLst>
                                      </p:cBhvr>
                                      <p:tavLst>
                                        <p:tav tm="0">
                                          <p:val>
                                            <p:strVal val="#ppt_y"/>
                                          </p:val>
                                        </p:tav>
                                        <p:tav tm="100000">
                                          <p:val>
                                            <p:strVal val="#ppt_y"/>
                                          </p:val>
                                        </p:tav>
                                      </p:tavLst>
                                    </p:anim>
                                    <p:animEffect transition="in" filter="wipe(right)" prLst="gradientSize: 0.1">
                                      <p:cBhvr>
                                        <p:cTn id="54" dur="1000"/>
                                        <p:tgtEl>
                                          <p:spTgt spid="50"/>
                                        </p:tgtEl>
                                      </p:cBhvr>
                                    </p:animEffect>
                                  </p:childTnLst>
                                </p:cTn>
                              </p:par>
                            </p:childTnLst>
                          </p:cTn>
                        </p:par>
                        <p:par>
                          <p:cTn id="55" fill="hold">
                            <p:stCondLst>
                              <p:cond delay="5500"/>
                            </p:stCondLst>
                            <p:childTnLst>
                              <p:par>
                                <p:cTn id="56" presetID="29" presetClass="entr" presetSubtype="0"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anim calcmode="lin" valueType="num">
                                      <p:cBhvr>
                                        <p:cTn id="58" dur="500" fill="hold"/>
                                        <p:tgtEl>
                                          <p:spTgt spid="24"/>
                                        </p:tgtEl>
                                        <p:attrNameLst>
                                          <p:attrName>ppt_x</p:attrName>
                                        </p:attrNameLst>
                                      </p:cBhvr>
                                      <p:tavLst>
                                        <p:tav tm="0">
                                          <p:val>
                                            <p:strVal val="#ppt_x-.2"/>
                                          </p:val>
                                        </p:tav>
                                        <p:tav tm="100000">
                                          <p:val>
                                            <p:strVal val="#ppt_x"/>
                                          </p:val>
                                        </p:tav>
                                      </p:tavLst>
                                    </p:anim>
                                    <p:anim calcmode="lin" valueType="num">
                                      <p:cBhvr>
                                        <p:cTn id="59" dur="500" fill="hold"/>
                                        <p:tgtEl>
                                          <p:spTgt spid="24"/>
                                        </p:tgtEl>
                                        <p:attrNameLst>
                                          <p:attrName>ppt_y</p:attrName>
                                        </p:attrNameLst>
                                      </p:cBhvr>
                                      <p:tavLst>
                                        <p:tav tm="0">
                                          <p:val>
                                            <p:strVal val="#ppt_y"/>
                                          </p:val>
                                        </p:tav>
                                        <p:tav tm="100000">
                                          <p:val>
                                            <p:strVal val="#ppt_y"/>
                                          </p:val>
                                        </p:tav>
                                      </p:tavLst>
                                    </p:anim>
                                    <p:animEffect transition="in" filter="wipe(right)" prLst="gradientSize: 0.1">
                                      <p:cBhvr>
                                        <p:cTn id="60" dur="500"/>
                                        <p:tgtEl>
                                          <p:spTgt spid="24"/>
                                        </p:tgtEl>
                                      </p:cBhvr>
                                    </p:animEffect>
                                  </p:childTnLst>
                                </p:cTn>
                              </p:par>
                            </p:childTnLst>
                          </p:cTn>
                        </p:par>
                        <p:par>
                          <p:cTn id="61" fill="hold">
                            <p:stCondLst>
                              <p:cond delay="6000"/>
                            </p:stCondLst>
                            <p:childTnLst>
                              <p:par>
                                <p:cTn id="62" presetID="52" presetClass="entr" presetSubtype="0" fill="hold" nodeType="afterEffect">
                                  <p:stCondLst>
                                    <p:cond delay="0"/>
                                  </p:stCondLst>
                                  <p:childTnLst>
                                    <p:set>
                                      <p:cBhvr>
                                        <p:cTn id="63" dur="1" fill="hold">
                                          <p:stCondLst>
                                            <p:cond delay="0"/>
                                          </p:stCondLst>
                                        </p:cTn>
                                        <p:tgtEl>
                                          <p:spTgt spid="30">
                                            <p:txEl>
                                              <p:pRg st="0" end="0"/>
                                            </p:txEl>
                                          </p:spTgt>
                                        </p:tgtEl>
                                        <p:attrNameLst>
                                          <p:attrName>style.visibility</p:attrName>
                                        </p:attrNameLst>
                                      </p:cBhvr>
                                      <p:to>
                                        <p:strVal val="visible"/>
                                      </p:to>
                                    </p:set>
                                    <p:animScale>
                                      <p:cBhvr>
                                        <p:cTn id="64" dur="1000" decel="50000" fill="hold">
                                          <p:stCondLst>
                                            <p:cond delay="0"/>
                                          </p:stCondLst>
                                        </p:cTn>
                                        <p:tgtEl>
                                          <p:spTgt spid="30">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1000" decel="50000" fill="hold">
                                          <p:stCondLst>
                                            <p:cond delay="0"/>
                                          </p:stCondLst>
                                        </p:cTn>
                                        <p:tgtEl>
                                          <p:spTgt spid="30">
                                            <p:txEl>
                                              <p:pRg st="0" end="0"/>
                                            </p:txEl>
                                          </p:spTgt>
                                        </p:tgtEl>
                                        <p:attrNameLst>
                                          <p:attrName>ppt_x</p:attrName>
                                          <p:attrName>ppt_y</p:attrName>
                                        </p:attrNameLst>
                                      </p:cBhvr>
                                    </p:animMotion>
                                    <p:animEffect transition="in" filter="fade">
                                      <p:cBhvr>
                                        <p:cTn id="66" dur="1000"/>
                                        <p:tgtEl>
                                          <p:spTgt spid="30">
                                            <p:txEl>
                                              <p:pRg st="0" end="0"/>
                                            </p:txEl>
                                          </p:spTgt>
                                        </p:tgtEl>
                                      </p:cBhvr>
                                    </p:animEffect>
                                  </p:childTnLst>
                                </p:cTn>
                              </p:par>
                            </p:childTnLst>
                          </p:cTn>
                        </p:par>
                        <p:par>
                          <p:cTn id="67" fill="hold">
                            <p:stCondLst>
                              <p:cond delay="7000"/>
                            </p:stCondLst>
                            <p:childTnLst>
                              <p:par>
                                <p:cTn id="68" presetID="52" presetClass="entr" presetSubtype="0" fill="hold" nodeType="afterEffect">
                                  <p:stCondLst>
                                    <p:cond delay="0"/>
                                  </p:stCondLst>
                                  <p:childTnLst>
                                    <p:set>
                                      <p:cBhvr>
                                        <p:cTn id="69" dur="1" fill="hold">
                                          <p:stCondLst>
                                            <p:cond delay="0"/>
                                          </p:stCondLst>
                                        </p:cTn>
                                        <p:tgtEl>
                                          <p:spTgt spid="40"/>
                                        </p:tgtEl>
                                        <p:attrNameLst>
                                          <p:attrName>style.visibility</p:attrName>
                                        </p:attrNameLst>
                                      </p:cBhvr>
                                      <p:to>
                                        <p:strVal val="visible"/>
                                      </p:to>
                                    </p:set>
                                    <p:animScale>
                                      <p:cBhvr>
                                        <p:cTn id="70" dur="300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1" dur="3000" decel="50000" fill="hold">
                                          <p:stCondLst>
                                            <p:cond delay="0"/>
                                          </p:stCondLst>
                                        </p:cTn>
                                        <p:tgtEl>
                                          <p:spTgt spid="40"/>
                                        </p:tgtEl>
                                        <p:attrNameLst>
                                          <p:attrName>ppt_x</p:attrName>
                                          <p:attrName>ppt_y</p:attrName>
                                        </p:attrNameLst>
                                      </p:cBhvr>
                                    </p:animMotion>
                                    <p:animEffect transition="in" filter="fade">
                                      <p:cBhvr>
                                        <p:cTn id="72" dur="3000"/>
                                        <p:tgtEl>
                                          <p:spTgt spid="40"/>
                                        </p:tgtEl>
                                      </p:cBhvr>
                                    </p:animEffect>
                                  </p:childTnLst>
                                </p:cTn>
                              </p:par>
                            </p:childTnLst>
                          </p:cTn>
                        </p:par>
                        <p:par>
                          <p:cTn id="73" fill="hold">
                            <p:stCondLst>
                              <p:cond delay="10000"/>
                            </p:stCondLst>
                            <p:childTnLst>
                              <p:par>
                                <p:cTn id="74" presetID="52" presetClass="entr" presetSubtype="0" fill="hold" grpId="0" nodeType="afterEffect">
                                  <p:stCondLst>
                                    <p:cond delay="0"/>
                                  </p:stCondLst>
                                  <p:childTnLst>
                                    <p:set>
                                      <p:cBhvr>
                                        <p:cTn id="75" dur="1" fill="hold">
                                          <p:stCondLst>
                                            <p:cond delay="0"/>
                                          </p:stCondLst>
                                        </p:cTn>
                                        <p:tgtEl>
                                          <p:spTgt spid="36"/>
                                        </p:tgtEl>
                                        <p:attrNameLst>
                                          <p:attrName>style.visibility</p:attrName>
                                        </p:attrNameLst>
                                      </p:cBhvr>
                                      <p:to>
                                        <p:strVal val="visible"/>
                                      </p:to>
                                    </p:set>
                                    <p:animScale>
                                      <p:cBhvr>
                                        <p:cTn id="76"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7" dur="1000" decel="50000" fill="hold">
                                          <p:stCondLst>
                                            <p:cond delay="0"/>
                                          </p:stCondLst>
                                        </p:cTn>
                                        <p:tgtEl>
                                          <p:spTgt spid="36"/>
                                        </p:tgtEl>
                                        <p:attrNameLst>
                                          <p:attrName>ppt_x</p:attrName>
                                          <p:attrName>ppt_y</p:attrName>
                                        </p:attrNameLst>
                                      </p:cBhvr>
                                    </p:animMotion>
                                    <p:animEffect transition="in" filter="fade">
                                      <p:cBhvr>
                                        <p:cTn id="78" dur="1000"/>
                                        <p:tgtEl>
                                          <p:spTgt spid="36"/>
                                        </p:tgtEl>
                                      </p:cBhvr>
                                    </p:animEffect>
                                  </p:childTnLst>
                                </p:cTn>
                              </p:par>
                            </p:childTnLst>
                          </p:cTn>
                        </p:par>
                        <p:par>
                          <p:cTn id="79" fill="hold">
                            <p:stCondLst>
                              <p:cond delay="11000"/>
                            </p:stCondLst>
                            <p:childTnLst>
                              <p:par>
                                <p:cTn id="80" presetID="2" presetClass="entr" presetSubtype="3" fill="hold" nodeType="afterEffect">
                                  <p:stCondLst>
                                    <p:cond delay="0"/>
                                  </p:stCondLst>
                                  <p:childTnLst>
                                    <p:set>
                                      <p:cBhvr>
                                        <p:cTn id="81" dur="1" fill="hold">
                                          <p:stCondLst>
                                            <p:cond delay="0"/>
                                          </p:stCondLst>
                                        </p:cTn>
                                        <p:tgtEl>
                                          <p:spTgt spid="21"/>
                                        </p:tgtEl>
                                        <p:attrNameLst>
                                          <p:attrName>style.visibility</p:attrName>
                                        </p:attrNameLst>
                                      </p:cBhvr>
                                      <p:to>
                                        <p:strVal val="visible"/>
                                      </p:to>
                                    </p:set>
                                    <p:anim calcmode="lin" valueType="num">
                                      <p:cBhvr additive="base">
                                        <p:cTn id="82" dur="3000" fill="hold"/>
                                        <p:tgtEl>
                                          <p:spTgt spid="21"/>
                                        </p:tgtEl>
                                        <p:attrNameLst>
                                          <p:attrName>ppt_x</p:attrName>
                                        </p:attrNameLst>
                                      </p:cBhvr>
                                      <p:tavLst>
                                        <p:tav tm="0">
                                          <p:val>
                                            <p:strVal val="1+#ppt_w/2"/>
                                          </p:val>
                                        </p:tav>
                                        <p:tav tm="100000">
                                          <p:val>
                                            <p:strVal val="#ppt_x"/>
                                          </p:val>
                                        </p:tav>
                                      </p:tavLst>
                                    </p:anim>
                                    <p:anim calcmode="lin" valueType="num">
                                      <p:cBhvr additive="base">
                                        <p:cTn id="83" dur="3000" fill="hold"/>
                                        <p:tgtEl>
                                          <p:spTgt spid="21"/>
                                        </p:tgtEl>
                                        <p:attrNameLst>
                                          <p:attrName>ppt_y</p:attrName>
                                        </p:attrNameLst>
                                      </p:cBhvr>
                                      <p:tavLst>
                                        <p:tav tm="0">
                                          <p:val>
                                            <p:strVal val="0-#ppt_h/2"/>
                                          </p:val>
                                        </p:tav>
                                        <p:tav tm="100000">
                                          <p:val>
                                            <p:strVal val="#ppt_y"/>
                                          </p:val>
                                        </p:tav>
                                      </p:tavLst>
                                    </p:anim>
                                  </p:childTnLst>
                                </p:cTn>
                              </p:par>
                            </p:childTnLst>
                          </p:cTn>
                        </p:par>
                        <p:par>
                          <p:cTn id="84" fill="hold">
                            <p:stCondLst>
                              <p:cond delay="14000"/>
                            </p:stCondLst>
                            <p:childTnLst>
                              <p:par>
                                <p:cTn id="85" presetID="52" presetClass="entr" presetSubtype="0" fill="hold" nodeType="afterEffect">
                                  <p:stCondLst>
                                    <p:cond delay="0"/>
                                  </p:stCondLst>
                                  <p:childTnLst>
                                    <p:set>
                                      <p:cBhvr>
                                        <p:cTn id="86" dur="1" fill="hold">
                                          <p:stCondLst>
                                            <p:cond delay="0"/>
                                          </p:stCondLst>
                                        </p:cTn>
                                        <p:tgtEl>
                                          <p:spTgt spid="29">
                                            <p:txEl>
                                              <p:pRg st="0" end="0"/>
                                            </p:txEl>
                                          </p:spTgt>
                                        </p:tgtEl>
                                        <p:attrNameLst>
                                          <p:attrName>style.visibility</p:attrName>
                                        </p:attrNameLst>
                                      </p:cBhvr>
                                      <p:to>
                                        <p:strVal val="visible"/>
                                      </p:to>
                                    </p:set>
                                    <p:animScale>
                                      <p:cBhvr>
                                        <p:cTn id="87" dur="1000" decel="50000" fill="hold">
                                          <p:stCondLst>
                                            <p:cond delay="0"/>
                                          </p:stCondLst>
                                        </p:cTn>
                                        <p:tgtEl>
                                          <p:spTgt spid="29">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8" dur="1000" decel="50000" fill="hold">
                                          <p:stCondLst>
                                            <p:cond delay="0"/>
                                          </p:stCondLst>
                                        </p:cTn>
                                        <p:tgtEl>
                                          <p:spTgt spid="29">
                                            <p:txEl>
                                              <p:pRg st="0" end="0"/>
                                            </p:txEl>
                                          </p:spTgt>
                                        </p:tgtEl>
                                        <p:attrNameLst>
                                          <p:attrName>ppt_x</p:attrName>
                                          <p:attrName>ppt_y</p:attrName>
                                        </p:attrNameLst>
                                      </p:cBhvr>
                                    </p:animMotion>
                                    <p:animEffect transition="in" filter="fade">
                                      <p:cBhvr>
                                        <p:cTn id="89" dur="1000"/>
                                        <p:tgtEl>
                                          <p:spTgt spid="29">
                                            <p:txEl>
                                              <p:pRg st="0" end="0"/>
                                            </p:txEl>
                                          </p:spTgt>
                                        </p:tgtEl>
                                      </p:cBhvr>
                                    </p:animEffect>
                                  </p:childTnLst>
                                </p:cTn>
                              </p:par>
                            </p:childTnLst>
                          </p:cTn>
                        </p:par>
                        <p:par>
                          <p:cTn id="90" fill="hold">
                            <p:stCondLst>
                              <p:cond delay="15000"/>
                            </p:stCondLst>
                            <p:childTnLst>
                              <p:par>
                                <p:cTn id="91" presetID="52" presetClass="entr" presetSubtype="0" fill="hold" nodeType="afterEffect">
                                  <p:stCondLst>
                                    <p:cond delay="0"/>
                                  </p:stCondLst>
                                  <p:childTnLst>
                                    <p:set>
                                      <p:cBhvr>
                                        <p:cTn id="92" dur="1" fill="hold">
                                          <p:stCondLst>
                                            <p:cond delay="0"/>
                                          </p:stCondLst>
                                        </p:cTn>
                                        <p:tgtEl>
                                          <p:spTgt spid="33"/>
                                        </p:tgtEl>
                                        <p:attrNameLst>
                                          <p:attrName>style.visibility</p:attrName>
                                        </p:attrNameLst>
                                      </p:cBhvr>
                                      <p:to>
                                        <p:strVal val="visible"/>
                                      </p:to>
                                    </p:set>
                                    <p:animScale>
                                      <p:cBhvr>
                                        <p:cTn id="93" dur="3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4" dur="3000" decel="50000" fill="hold">
                                          <p:stCondLst>
                                            <p:cond delay="0"/>
                                          </p:stCondLst>
                                        </p:cTn>
                                        <p:tgtEl>
                                          <p:spTgt spid="33"/>
                                        </p:tgtEl>
                                        <p:attrNameLst>
                                          <p:attrName>ppt_x</p:attrName>
                                          <p:attrName>ppt_y</p:attrName>
                                        </p:attrNameLst>
                                      </p:cBhvr>
                                    </p:animMotion>
                                    <p:animEffect transition="in" filter="fade">
                                      <p:cBhvr>
                                        <p:cTn id="95" dur="3000"/>
                                        <p:tgtEl>
                                          <p:spTgt spid="33"/>
                                        </p:tgtEl>
                                      </p:cBhvr>
                                    </p:animEffect>
                                  </p:childTnLst>
                                </p:cTn>
                              </p:par>
                            </p:childTnLst>
                          </p:cTn>
                        </p:par>
                        <p:par>
                          <p:cTn id="96" fill="hold">
                            <p:stCondLst>
                              <p:cond delay="18000"/>
                            </p:stCondLst>
                            <p:childTnLst>
                              <p:par>
                                <p:cTn id="97" presetID="52" presetClass="entr" presetSubtype="0" fill="hold" grpId="0" nodeType="afterEffect">
                                  <p:stCondLst>
                                    <p:cond delay="0"/>
                                  </p:stCondLst>
                                  <p:childTnLst>
                                    <p:set>
                                      <p:cBhvr>
                                        <p:cTn id="98" dur="1" fill="hold">
                                          <p:stCondLst>
                                            <p:cond delay="0"/>
                                          </p:stCondLst>
                                        </p:cTn>
                                        <p:tgtEl>
                                          <p:spTgt spid="37"/>
                                        </p:tgtEl>
                                        <p:attrNameLst>
                                          <p:attrName>style.visibility</p:attrName>
                                        </p:attrNameLst>
                                      </p:cBhvr>
                                      <p:to>
                                        <p:strVal val="visible"/>
                                      </p:to>
                                    </p:set>
                                    <p:animScale>
                                      <p:cBhvr>
                                        <p:cTn id="99"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0" dur="1000" decel="50000" fill="hold">
                                          <p:stCondLst>
                                            <p:cond delay="0"/>
                                          </p:stCondLst>
                                        </p:cTn>
                                        <p:tgtEl>
                                          <p:spTgt spid="37"/>
                                        </p:tgtEl>
                                        <p:attrNameLst>
                                          <p:attrName>ppt_x</p:attrName>
                                          <p:attrName>ppt_y</p:attrName>
                                        </p:attrNameLst>
                                      </p:cBhvr>
                                    </p:animMotion>
                                    <p:animEffect transition="in" filter="fade">
                                      <p:cBhvr>
                                        <p:cTn id="101" dur="1000"/>
                                        <p:tgtEl>
                                          <p:spTgt spid="37"/>
                                        </p:tgtEl>
                                      </p:cBhvr>
                                    </p:animEffect>
                                  </p:childTnLst>
                                </p:cTn>
                              </p:par>
                            </p:childTnLst>
                          </p:cTn>
                        </p:par>
                        <p:par>
                          <p:cTn id="102" fill="hold">
                            <p:stCondLst>
                              <p:cond delay="19000"/>
                            </p:stCondLst>
                            <p:childTnLst>
                              <p:par>
                                <p:cTn id="103" presetID="2" presetClass="entr" presetSubtype="3" fill="hold" nodeType="afterEffect">
                                  <p:stCondLst>
                                    <p:cond delay="0"/>
                                  </p:stCondLst>
                                  <p:childTnLst>
                                    <p:set>
                                      <p:cBhvr>
                                        <p:cTn id="104" dur="1" fill="hold">
                                          <p:stCondLst>
                                            <p:cond delay="0"/>
                                          </p:stCondLst>
                                        </p:cTn>
                                        <p:tgtEl>
                                          <p:spTgt spid="19"/>
                                        </p:tgtEl>
                                        <p:attrNameLst>
                                          <p:attrName>style.visibility</p:attrName>
                                        </p:attrNameLst>
                                      </p:cBhvr>
                                      <p:to>
                                        <p:strVal val="visible"/>
                                      </p:to>
                                    </p:set>
                                    <p:anim calcmode="lin" valueType="num">
                                      <p:cBhvr additive="base">
                                        <p:cTn id="105" dur="3000" fill="hold"/>
                                        <p:tgtEl>
                                          <p:spTgt spid="19"/>
                                        </p:tgtEl>
                                        <p:attrNameLst>
                                          <p:attrName>ppt_x</p:attrName>
                                        </p:attrNameLst>
                                      </p:cBhvr>
                                      <p:tavLst>
                                        <p:tav tm="0">
                                          <p:val>
                                            <p:strVal val="1+#ppt_w/2"/>
                                          </p:val>
                                        </p:tav>
                                        <p:tav tm="100000">
                                          <p:val>
                                            <p:strVal val="#ppt_x"/>
                                          </p:val>
                                        </p:tav>
                                      </p:tavLst>
                                    </p:anim>
                                    <p:anim calcmode="lin" valueType="num">
                                      <p:cBhvr additive="base">
                                        <p:cTn id="106" dur="3000" fill="hold"/>
                                        <p:tgtEl>
                                          <p:spTgt spid="19"/>
                                        </p:tgtEl>
                                        <p:attrNameLst>
                                          <p:attrName>ppt_y</p:attrName>
                                        </p:attrNameLst>
                                      </p:cBhvr>
                                      <p:tavLst>
                                        <p:tav tm="0">
                                          <p:val>
                                            <p:strVal val="0-#ppt_h/2"/>
                                          </p:val>
                                        </p:tav>
                                        <p:tav tm="100000">
                                          <p:val>
                                            <p:strVal val="#ppt_y"/>
                                          </p:val>
                                        </p:tav>
                                      </p:tavLst>
                                    </p:anim>
                                  </p:childTnLst>
                                </p:cTn>
                              </p:par>
                            </p:childTnLst>
                          </p:cTn>
                        </p:par>
                        <p:par>
                          <p:cTn id="107" fill="hold">
                            <p:stCondLst>
                              <p:cond delay="22000"/>
                            </p:stCondLst>
                            <p:childTnLst>
                              <p:par>
                                <p:cTn id="108" presetID="52" presetClass="entr" presetSubtype="0" fill="hold" nodeType="afterEffect">
                                  <p:stCondLst>
                                    <p:cond delay="0"/>
                                  </p:stCondLst>
                                  <p:childTnLst>
                                    <p:set>
                                      <p:cBhvr>
                                        <p:cTn id="109" dur="1" fill="hold">
                                          <p:stCondLst>
                                            <p:cond delay="0"/>
                                          </p:stCondLst>
                                        </p:cTn>
                                        <p:tgtEl>
                                          <p:spTgt spid="27">
                                            <p:txEl>
                                              <p:pRg st="0" end="0"/>
                                            </p:txEl>
                                          </p:spTgt>
                                        </p:tgtEl>
                                        <p:attrNameLst>
                                          <p:attrName>style.visibility</p:attrName>
                                        </p:attrNameLst>
                                      </p:cBhvr>
                                      <p:to>
                                        <p:strVal val="visible"/>
                                      </p:to>
                                    </p:set>
                                    <p:animScale>
                                      <p:cBhvr>
                                        <p:cTn id="110" dur="1000" decel="50000" fill="hold">
                                          <p:stCondLst>
                                            <p:cond delay="0"/>
                                          </p:stCondLst>
                                        </p:cTn>
                                        <p:tgtEl>
                                          <p:spTgt spid="27">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1" dur="1000" decel="50000" fill="hold">
                                          <p:stCondLst>
                                            <p:cond delay="0"/>
                                          </p:stCondLst>
                                        </p:cTn>
                                        <p:tgtEl>
                                          <p:spTgt spid="27">
                                            <p:txEl>
                                              <p:pRg st="0" end="0"/>
                                            </p:txEl>
                                          </p:spTgt>
                                        </p:tgtEl>
                                        <p:attrNameLst>
                                          <p:attrName>ppt_x</p:attrName>
                                          <p:attrName>ppt_y</p:attrName>
                                        </p:attrNameLst>
                                      </p:cBhvr>
                                    </p:animMotion>
                                    <p:animEffect transition="in" filter="fade">
                                      <p:cBhvr>
                                        <p:cTn id="112" dur="1000"/>
                                        <p:tgtEl>
                                          <p:spTgt spid="27">
                                            <p:txEl>
                                              <p:pRg st="0" end="0"/>
                                            </p:txEl>
                                          </p:spTgt>
                                        </p:tgtEl>
                                      </p:cBhvr>
                                    </p:animEffect>
                                  </p:childTnLst>
                                </p:cTn>
                              </p:par>
                            </p:childTnLst>
                          </p:cTn>
                        </p:par>
                        <p:par>
                          <p:cTn id="113" fill="hold">
                            <p:stCondLst>
                              <p:cond delay="23000"/>
                            </p:stCondLst>
                            <p:childTnLst>
                              <p:par>
                                <p:cTn id="114" presetID="52" presetClass="entr" presetSubtype="0" fill="hold" nodeType="afterEffect">
                                  <p:stCondLst>
                                    <p:cond delay="0"/>
                                  </p:stCondLst>
                                  <p:childTnLst>
                                    <p:set>
                                      <p:cBhvr>
                                        <p:cTn id="115" dur="1" fill="hold">
                                          <p:stCondLst>
                                            <p:cond delay="0"/>
                                          </p:stCondLst>
                                        </p:cTn>
                                        <p:tgtEl>
                                          <p:spTgt spid="28"/>
                                        </p:tgtEl>
                                        <p:attrNameLst>
                                          <p:attrName>style.visibility</p:attrName>
                                        </p:attrNameLst>
                                      </p:cBhvr>
                                      <p:to>
                                        <p:strVal val="visible"/>
                                      </p:to>
                                    </p:set>
                                    <p:animScale>
                                      <p:cBhvr>
                                        <p:cTn id="116" dur="3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7" dur="3000" decel="50000" fill="hold">
                                          <p:stCondLst>
                                            <p:cond delay="0"/>
                                          </p:stCondLst>
                                        </p:cTn>
                                        <p:tgtEl>
                                          <p:spTgt spid="28"/>
                                        </p:tgtEl>
                                        <p:attrNameLst>
                                          <p:attrName>ppt_x</p:attrName>
                                          <p:attrName>ppt_y</p:attrName>
                                        </p:attrNameLst>
                                      </p:cBhvr>
                                    </p:animMotion>
                                    <p:animEffect transition="in" filter="fade">
                                      <p:cBhvr>
                                        <p:cTn id="118" dur="3000"/>
                                        <p:tgtEl>
                                          <p:spTgt spid="28"/>
                                        </p:tgtEl>
                                      </p:cBhvr>
                                    </p:animEffect>
                                  </p:childTnLst>
                                </p:cTn>
                              </p:par>
                            </p:childTnLst>
                          </p:cTn>
                        </p:par>
                        <p:par>
                          <p:cTn id="119" fill="hold">
                            <p:stCondLst>
                              <p:cond delay="26000"/>
                            </p:stCondLst>
                            <p:childTnLst>
                              <p:par>
                                <p:cTn id="120" presetID="52" presetClass="entr" presetSubtype="0" fill="hold" nodeType="afterEffect">
                                  <p:stCondLst>
                                    <p:cond delay="0"/>
                                  </p:stCondLst>
                                  <p:childTnLst>
                                    <p:set>
                                      <p:cBhvr>
                                        <p:cTn id="121" dur="1" fill="hold">
                                          <p:stCondLst>
                                            <p:cond delay="0"/>
                                          </p:stCondLst>
                                        </p:cTn>
                                        <p:tgtEl>
                                          <p:spTgt spid="31">
                                            <p:txEl>
                                              <p:pRg st="0" end="0"/>
                                            </p:txEl>
                                          </p:spTgt>
                                        </p:tgtEl>
                                        <p:attrNameLst>
                                          <p:attrName>style.visibility</p:attrName>
                                        </p:attrNameLst>
                                      </p:cBhvr>
                                      <p:to>
                                        <p:strVal val="visible"/>
                                      </p:to>
                                    </p:set>
                                    <p:animScale>
                                      <p:cBhvr>
                                        <p:cTn id="122" dur="1000" decel="50000" fill="hold">
                                          <p:stCondLst>
                                            <p:cond delay="0"/>
                                          </p:stCondLst>
                                        </p:cTn>
                                        <p:tgtEl>
                                          <p:spTgt spid="31">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3" dur="1000" decel="50000" fill="hold">
                                          <p:stCondLst>
                                            <p:cond delay="0"/>
                                          </p:stCondLst>
                                        </p:cTn>
                                        <p:tgtEl>
                                          <p:spTgt spid="31">
                                            <p:txEl>
                                              <p:pRg st="0" end="0"/>
                                            </p:txEl>
                                          </p:spTgt>
                                        </p:tgtEl>
                                        <p:attrNameLst>
                                          <p:attrName>ppt_x</p:attrName>
                                          <p:attrName>ppt_y</p:attrName>
                                        </p:attrNameLst>
                                      </p:cBhvr>
                                    </p:animMotion>
                                    <p:animEffect transition="in" filter="fade">
                                      <p:cBhvr>
                                        <p:cTn id="124" dur="1000"/>
                                        <p:tgtEl>
                                          <p:spTgt spid="31">
                                            <p:txEl>
                                              <p:pRg st="0" end="0"/>
                                            </p:txEl>
                                          </p:spTgt>
                                        </p:tgtEl>
                                      </p:cBhvr>
                                    </p:animEffect>
                                  </p:childTnLst>
                                </p:cTn>
                              </p:par>
                            </p:childTnLst>
                          </p:cTn>
                        </p:par>
                        <p:par>
                          <p:cTn id="125" fill="hold">
                            <p:stCondLst>
                              <p:cond delay="27000"/>
                            </p:stCondLst>
                            <p:childTnLst>
                              <p:par>
                                <p:cTn id="126" presetID="2" presetClass="entr" presetSubtype="3" fill="hold" nodeType="afterEffect">
                                  <p:stCondLst>
                                    <p:cond delay="0"/>
                                  </p:stCondLst>
                                  <p:childTnLst>
                                    <p:set>
                                      <p:cBhvr>
                                        <p:cTn id="127" dur="1" fill="hold">
                                          <p:stCondLst>
                                            <p:cond delay="0"/>
                                          </p:stCondLst>
                                        </p:cTn>
                                        <p:tgtEl>
                                          <p:spTgt spid="18"/>
                                        </p:tgtEl>
                                        <p:attrNameLst>
                                          <p:attrName>style.visibility</p:attrName>
                                        </p:attrNameLst>
                                      </p:cBhvr>
                                      <p:to>
                                        <p:strVal val="visible"/>
                                      </p:to>
                                    </p:set>
                                    <p:anim calcmode="lin" valueType="num">
                                      <p:cBhvr additive="base">
                                        <p:cTn id="128" dur="3000" fill="hold"/>
                                        <p:tgtEl>
                                          <p:spTgt spid="18"/>
                                        </p:tgtEl>
                                        <p:attrNameLst>
                                          <p:attrName>ppt_x</p:attrName>
                                        </p:attrNameLst>
                                      </p:cBhvr>
                                      <p:tavLst>
                                        <p:tav tm="0">
                                          <p:val>
                                            <p:strVal val="1+#ppt_w/2"/>
                                          </p:val>
                                        </p:tav>
                                        <p:tav tm="100000">
                                          <p:val>
                                            <p:strVal val="#ppt_x"/>
                                          </p:val>
                                        </p:tav>
                                      </p:tavLst>
                                    </p:anim>
                                    <p:anim calcmode="lin" valueType="num">
                                      <p:cBhvr additive="base">
                                        <p:cTn id="129" dur="3000" fill="hold"/>
                                        <p:tgtEl>
                                          <p:spTgt spid="18"/>
                                        </p:tgtEl>
                                        <p:attrNameLst>
                                          <p:attrName>ppt_y</p:attrName>
                                        </p:attrNameLst>
                                      </p:cBhvr>
                                      <p:tavLst>
                                        <p:tav tm="0">
                                          <p:val>
                                            <p:strVal val="0-#ppt_h/2"/>
                                          </p:val>
                                        </p:tav>
                                        <p:tav tm="100000">
                                          <p:val>
                                            <p:strVal val="#ppt_y"/>
                                          </p:val>
                                        </p:tav>
                                      </p:tavLst>
                                    </p:anim>
                                  </p:childTnLst>
                                </p:cTn>
                              </p:par>
                            </p:childTnLst>
                          </p:cTn>
                        </p:par>
                        <p:par>
                          <p:cTn id="130" fill="hold">
                            <p:stCondLst>
                              <p:cond delay="30000"/>
                            </p:stCondLst>
                            <p:childTnLst>
                              <p:par>
                                <p:cTn id="131" presetID="8" presetClass="entr" presetSubtype="16" fill="hold" grpId="0" nodeType="afterEffect">
                                  <p:stCondLst>
                                    <p:cond delay="0"/>
                                  </p:stCondLst>
                                  <p:childTnLst>
                                    <p:set>
                                      <p:cBhvr>
                                        <p:cTn id="132" dur="1" fill="hold">
                                          <p:stCondLst>
                                            <p:cond delay="0"/>
                                          </p:stCondLst>
                                        </p:cTn>
                                        <p:tgtEl>
                                          <p:spTgt spid="32"/>
                                        </p:tgtEl>
                                        <p:attrNameLst>
                                          <p:attrName>style.visibility</p:attrName>
                                        </p:attrNameLst>
                                      </p:cBhvr>
                                      <p:to>
                                        <p:strVal val="visible"/>
                                      </p:to>
                                    </p:set>
                                    <p:animEffect transition="in" filter="diamond(in)">
                                      <p:cBhvr>
                                        <p:cTn id="133" dur="2000"/>
                                        <p:tgtEl>
                                          <p:spTgt spid="32"/>
                                        </p:tgtEl>
                                      </p:cBhvr>
                                    </p:animEffect>
                                  </p:childTnLst>
                                </p:cTn>
                              </p:par>
                            </p:childTnLst>
                          </p:cTn>
                        </p:par>
                        <p:par>
                          <p:cTn id="134" fill="hold">
                            <p:stCondLst>
                              <p:cond delay="32000"/>
                            </p:stCondLst>
                            <p:childTnLst>
                              <p:par>
                                <p:cTn id="135" presetID="8" presetClass="entr" presetSubtype="16" fill="hold" grpId="0" nodeType="afterEffect">
                                  <p:stCondLst>
                                    <p:cond delay="0"/>
                                  </p:stCondLst>
                                  <p:childTnLst>
                                    <p:set>
                                      <p:cBhvr>
                                        <p:cTn id="136" dur="1" fill="hold">
                                          <p:stCondLst>
                                            <p:cond delay="0"/>
                                          </p:stCondLst>
                                        </p:cTn>
                                        <p:tgtEl>
                                          <p:spTgt spid="34"/>
                                        </p:tgtEl>
                                        <p:attrNameLst>
                                          <p:attrName>style.visibility</p:attrName>
                                        </p:attrNameLst>
                                      </p:cBhvr>
                                      <p:to>
                                        <p:strVal val="visible"/>
                                      </p:to>
                                    </p:set>
                                    <p:animEffect transition="in" filter="diamond(in)">
                                      <p:cBhvr>
                                        <p:cTn id="137" dur="2000"/>
                                        <p:tgtEl>
                                          <p:spTgt spid="34"/>
                                        </p:tgtEl>
                                      </p:cBhvr>
                                    </p:animEffect>
                                  </p:childTnLst>
                                </p:cTn>
                              </p:par>
                            </p:childTnLst>
                          </p:cTn>
                        </p:par>
                        <p:par>
                          <p:cTn id="138" fill="hold">
                            <p:stCondLst>
                              <p:cond delay="34000"/>
                            </p:stCondLst>
                            <p:childTnLst>
                              <p:par>
                                <p:cTn id="139" presetID="51" presetClass="entr" presetSubtype="0" fill="hold" grpId="0" nodeType="afterEffect">
                                  <p:stCondLst>
                                    <p:cond delay="0"/>
                                  </p:stCondLst>
                                  <p:childTnLst>
                                    <p:set>
                                      <p:cBhvr>
                                        <p:cTn id="140" dur="1" fill="hold">
                                          <p:stCondLst>
                                            <p:cond delay="0"/>
                                          </p:stCondLst>
                                        </p:cTn>
                                        <p:tgtEl>
                                          <p:spTgt spid="38"/>
                                        </p:tgtEl>
                                        <p:attrNameLst>
                                          <p:attrName>style.visibility</p:attrName>
                                        </p:attrNameLst>
                                      </p:cBhvr>
                                      <p:to>
                                        <p:strVal val="visible"/>
                                      </p:to>
                                    </p:set>
                                    <p:animEffect transition="in" filter="fade">
                                      <p:cBhvr>
                                        <p:cTn id="141" dur="770" decel="100000"/>
                                        <p:tgtEl>
                                          <p:spTgt spid="38"/>
                                        </p:tgtEl>
                                      </p:cBhvr>
                                    </p:animEffect>
                                    <p:animScale>
                                      <p:cBhvr>
                                        <p:cTn id="142" dur="770" decel="100000"/>
                                        <p:tgtEl>
                                          <p:spTgt spid="38"/>
                                        </p:tgtEl>
                                      </p:cBhvr>
                                      <p:from x="10000" y="10000"/>
                                      <p:to x="200000" y="450000"/>
                                    </p:animScale>
                                    <p:animScale>
                                      <p:cBhvr>
                                        <p:cTn id="143" dur="1230" accel="100000" fill="hold">
                                          <p:stCondLst>
                                            <p:cond delay="770"/>
                                          </p:stCondLst>
                                        </p:cTn>
                                        <p:tgtEl>
                                          <p:spTgt spid="38"/>
                                        </p:tgtEl>
                                      </p:cBhvr>
                                      <p:from x="200000" y="450000"/>
                                      <p:to x="100000" y="100000"/>
                                    </p:animScale>
                                    <p:set>
                                      <p:cBhvr>
                                        <p:cTn id="144" dur="770" fill="hold"/>
                                        <p:tgtEl>
                                          <p:spTgt spid="38"/>
                                        </p:tgtEl>
                                        <p:attrNameLst>
                                          <p:attrName>ppt_x</p:attrName>
                                        </p:attrNameLst>
                                      </p:cBhvr>
                                      <p:to>
                                        <p:strVal val="(0.5)"/>
                                      </p:to>
                                    </p:set>
                                    <p:anim from="(0.5)" to="(#ppt_x)" calcmode="lin" valueType="num">
                                      <p:cBhvr>
                                        <p:cTn id="145" dur="1230" accel="100000" fill="hold">
                                          <p:stCondLst>
                                            <p:cond delay="770"/>
                                          </p:stCondLst>
                                        </p:cTn>
                                        <p:tgtEl>
                                          <p:spTgt spid="38"/>
                                        </p:tgtEl>
                                        <p:attrNameLst>
                                          <p:attrName>ppt_x</p:attrName>
                                        </p:attrNameLst>
                                      </p:cBhvr>
                                    </p:anim>
                                    <p:set>
                                      <p:cBhvr>
                                        <p:cTn id="146" dur="770" fill="hold"/>
                                        <p:tgtEl>
                                          <p:spTgt spid="38"/>
                                        </p:tgtEl>
                                        <p:attrNameLst>
                                          <p:attrName>ppt_y</p:attrName>
                                        </p:attrNameLst>
                                      </p:cBhvr>
                                      <p:to>
                                        <p:strVal val="(#ppt_y+0.4)"/>
                                      </p:to>
                                    </p:set>
                                    <p:anim from="(#ppt_y+0.4)" to="(#ppt_y)" calcmode="lin" valueType="num">
                                      <p:cBhvr>
                                        <p:cTn id="147" dur="1230" accel="100000" fill="hold">
                                          <p:stCondLst>
                                            <p:cond delay="770"/>
                                          </p:stCondLst>
                                        </p:cTn>
                                        <p:tgtEl>
                                          <p:spTgt spid="38"/>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3" grpId="0"/>
      <p:bldP spid="24" grpId="0"/>
      <p:bldP spid="25" grpId="0"/>
      <p:bldP spid="26" grpId="0"/>
      <p:bldP spid="32" grpId="0" animBg="1"/>
      <p:bldP spid="34" grpId="0" animBg="1"/>
      <p:bldP spid="36" grpId="0"/>
      <p:bldP spid="37" grpId="0"/>
      <p:bldP spid="3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a:solidFill>
                  <a:srgbClr val="C00000"/>
                </a:solidFill>
              </a:rPr>
              <a:t>Average Variable Cost</a:t>
            </a:r>
          </a:p>
        </p:txBody>
      </p:sp>
      <p:sp>
        <p:nvSpPr>
          <p:cNvPr id="3" name="Content Placeholder 2"/>
          <p:cNvSpPr>
            <a:spLocks noGrp="1"/>
          </p:cNvSpPr>
          <p:nvPr>
            <p:ph idx="1"/>
          </p:nvPr>
        </p:nvSpPr>
        <p:spPr>
          <a:xfrm>
            <a:off x="457200" y="990600"/>
            <a:ext cx="8229600" cy="5318760"/>
          </a:xfrm>
        </p:spPr>
        <p:txBody>
          <a:bodyPr/>
          <a:lstStyle/>
          <a:p>
            <a:pPr>
              <a:buNone/>
            </a:pPr>
            <a:endParaRPr lang="en-US" dirty="0"/>
          </a:p>
          <a:p>
            <a:pPr>
              <a:buNone/>
            </a:pPr>
            <a:endParaRPr lang="en-US" dirty="0"/>
          </a:p>
        </p:txBody>
      </p:sp>
      <p:cxnSp>
        <p:nvCxnSpPr>
          <p:cNvPr id="5" name="Straight Connector 4"/>
          <p:cNvCxnSpPr/>
          <p:nvPr/>
        </p:nvCxnSpPr>
        <p:spPr>
          <a:xfrm rot="5400000">
            <a:off x="-876300" y="4152900"/>
            <a:ext cx="3810000" cy="762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990600" y="6096000"/>
            <a:ext cx="6248400" cy="1588"/>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5" name="Arc 14"/>
          <p:cNvSpPr/>
          <p:nvPr/>
        </p:nvSpPr>
        <p:spPr>
          <a:xfrm rot="5400000">
            <a:off x="609600" y="76200"/>
            <a:ext cx="6477000" cy="5257800"/>
          </a:xfrm>
          <a:prstGeom prst="arc">
            <a:avLst>
              <a:gd name="adj1" fmla="val 16265227"/>
              <a:gd name="adj2" fmla="val 3069203"/>
            </a:avLst>
          </a:prstGeom>
          <a:ln w="762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9" name="Double Wave 8"/>
          <p:cNvSpPr/>
          <p:nvPr/>
        </p:nvSpPr>
        <p:spPr>
          <a:xfrm rot="20838175">
            <a:off x="1841844" y="1465982"/>
            <a:ext cx="4471349" cy="1309528"/>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rot="20818218">
            <a:off x="2002236" y="1817090"/>
            <a:ext cx="4025705" cy="646331"/>
          </a:xfrm>
          <a:prstGeom prst="rect">
            <a:avLst/>
          </a:prstGeom>
          <a:solidFill>
            <a:schemeClr val="bg2">
              <a:lumMod val="20000"/>
              <a:lumOff val="80000"/>
            </a:schemeClr>
          </a:solidFill>
          <a:ln>
            <a:solidFill>
              <a:srgbClr val="000510"/>
            </a:solidFill>
          </a:ln>
        </p:spPr>
        <p:txBody>
          <a:bodyPr wrap="square" rtlCol="0">
            <a:spAutoFit/>
          </a:bodyPr>
          <a:lstStyle/>
          <a:p>
            <a:r>
              <a:rPr lang="en-US" sz="3600" dirty="0">
                <a:solidFill>
                  <a:srgbClr val="260FB1"/>
                </a:solidFill>
              </a:rPr>
              <a:t>SAVC is U-shaped</a:t>
            </a:r>
          </a:p>
        </p:txBody>
      </p:sp>
      <p:sp>
        <p:nvSpPr>
          <p:cNvPr id="11" name="TextBox 10"/>
          <p:cNvSpPr txBox="1"/>
          <p:nvPr/>
        </p:nvSpPr>
        <p:spPr>
          <a:xfrm>
            <a:off x="6324600" y="2362200"/>
            <a:ext cx="838200" cy="369332"/>
          </a:xfrm>
          <a:prstGeom prst="rect">
            <a:avLst/>
          </a:prstGeom>
          <a:noFill/>
        </p:spPr>
        <p:txBody>
          <a:bodyPr wrap="square" rtlCol="0">
            <a:spAutoFit/>
          </a:bodyPr>
          <a:lstStyle/>
          <a:p>
            <a:r>
              <a:rPr lang="en-US" dirty="0">
                <a:solidFill>
                  <a:srgbClr val="C00000"/>
                </a:solidFill>
              </a:rPr>
              <a:t>SAVC</a:t>
            </a:r>
          </a:p>
        </p:txBody>
      </p:sp>
      <p:sp>
        <p:nvSpPr>
          <p:cNvPr id="12" name="TextBox 11"/>
          <p:cNvSpPr txBox="1"/>
          <p:nvPr/>
        </p:nvSpPr>
        <p:spPr>
          <a:xfrm>
            <a:off x="609600" y="1905000"/>
            <a:ext cx="838200" cy="369332"/>
          </a:xfrm>
          <a:prstGeom prst="rect">
            <a:avLst/>
          </a:prstGeom>
          <a:noFill/>
        </p:spPr>
        <p:txBody>
          <a:bodyPr wrap="square" rtlCol="0">
            <a:spAutoFit/>
          </a:bodyPr>
          <a:lstStyle/>
          <a:p>
            <a:r>
              <a:rPr lang="en-US" dirty="0">
                <a:solidFill>
                  <a:srgbClr val="C00000"/>
                </a:solidFill>
              </a:rPr>
              <a:t>SAVC</a:t>
            </a:r>
          </a:p>
        </p:txBody>
      </p:sp>
      <p:sp>
        <p:nvSpPr>
          <p:cNvPr id="13" name="TextBox 12"/>
          <p:cNvSpPr txBox="1"/>
          <p:nvPr/>
        </p:nvSpPr>
        <p:spPr>
          <a:xfrm>
            <a:off x="609600" y="5943600"/>
            <a:ext cx="381000" cy="369332"/>
          </a:xfrm>
          <a:prstGeom prst="rect">
            <a:avLst/>
          </a:prstGeom>
          <a:noFill/>
        </p:spPr>
        <p:txBody>
          <a:bodyPr wrap="square" rtlCol="0">
            <a:spAutoFit/>
          </a:bodyPr>
          <a:lstStyle/>
          <a:p>
            <a:r>
              <a:rPr lang="en-US" dirty="0">
                <a:solidFill>
                  <a:srgbClr val="C00000"/>
                </a:solidFill>
              </a:rPr>
              <a:t>O</a:t>
            </a:r>
          </a:p>
        </p:txBody>
      </p:sp>
      <p:sp>
        <p:nvSpPr>
          <p:cNvPr id="14" name="TextBox 13"/>
          <p:cNvSpPr txBox="1"/>
          <p:nvPr/>
        </p:nvSpPr>
        <p:spPr>
          <a:xfrm>
            <a:off x="7315200" y="5943600"/>
            <a:ext cx="304800" cy="369332"/>
          </a:xfrm>
          <a:prstGeom prst="rect">
            <a:avLst/>
          </a:prstGeom>
          <a:noFill/>
        </p:spPr>
        <p:txBody>
          <a:bodyPr wrap="square" rtlCol="0">
            <a:spAutoFit/>
          </a:bodyPr>
          <a:lstStyle/>
          <a:p>
            <a:r>
              <a:rPr lang="en-US" dirty="0">
                <a:solidFill>
                  <a:srgbClr val="C00000"/>
                </a:solidFill>
              </a:rPr>
              <a:t>q</a:t>
            </a:r>
          </a:p>
        </p:txBody>
      </p:sp>
      <p:sp>
        <p:nvSpPr>
          <p:cNvPr id="16" name="Date Placeholder 15"/>
          <p:cNvSpPr>
            <a:spLocks noGrp="1"/>
          </p:cNvSpPr>
          <p:nvPr>
            <p:ph type="dt" sz="half" idx="10"/>
          </p:nvPr>
        </p:nvSpPr>
        <p:spPr/>
        <p:txBody>
          <a:bodyPr/>
          <a:lstStyle/>
          <a:p>
            <a:fld id="{D5602E38-AB05-47F6-A051-FE0B2666D7E4}" type="datetime1">
              <a:rPr lang="en-US" smtClean="0"/>
              <a:pPr/>
              <a:t>5/20/2025</a:t>
            </a:fld>
            <a:endParaRPr lang="en-US"/>
          </a:p>
        </p:txBody>
      </p:sp>
      <p:sp>
        <p:nvSpPr>
          <p:cNvPr id="18" name="Footer Placeholder 17"/>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1800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ppt_x</p:attrName>
                                        </p:attrNameLst>
                                      </p:cBhvr>
                                      <p:tavLst>
                                        <p:tav tm="0">
                                          <p:val>
                                            <p:strVal val="#ppt_x-.2"/>
                                          </p:val>
                                        </p:tav>
                                        <p:tav tm="100000">
                                          <p:val>
                                            <p:strVal val="#ppt_x"/>
                                          </p:val>
                                        </p:tav>
                                      </p:tavLst>
                                    </p:anim>
                                    <p:anim calcmode="lin" valueType="num">
                                      <p:cBhvr>
                                        <p:cTn id="15"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6" dur="1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ppt_x</p:attrName>
                                        </p:attrNameLst>
                                      </p:cBhvr>
                                      <p:tavLst>
                                        <p:tav tm="0">
                                          <p:val>
                                            <p:strVal val="#ppt_x-.2"/>
                                          </p:val>
                                        </p:tav>
                                        <p:tav tm="100000">
                                          <p:val>
                                            <p:strVal val="#ppt_x"/>
                                          </p:val>
                                        </p:tav>
                                      </p:tavLst>
                                    </p:anim>
                                    <p:anim calcmode="lin" valueType="num">
                                      <p:cBhvr>
                                        <p:cTn id="22"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23" dur="10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Scale>
                                      <p:cBhvr>
                                        <p:cTn id="28"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3"/>
                                        </p:tgtEl>
                                        <p:attrNameLst>
                                          <p:attrName>ppt_x</p:attrName>
                                          <p:attrName>ppt_y</p:attrName>
                                        </p:attrNameLst>
                                      </p:cBhvr>
                                    </p:animMotion>
                                    <p:animEffect transition="in" filter="fade">
                                      <p:cBhvr>
                                        <p:cTn id="30" dur="10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52"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Scale>
                                      <p:cBhvr>
                                        <p:cTn id="35"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4"/>
                                        </p:tgtEl>
                                        <p:attrNameLst>
                                          <p:attrName>ppt_x</p:attrName>
                                          <p:attrName>ppt_y</p:attrName>
                                        </p:attrNameLst>
                                      </p:cBhvr>
                                    </p:animMotion>
                                    <p:animEffect transition="in" filter="fade">
                                      <p:cBhvr>
                                        <p:cTn id="37" dur="10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52" presetClass="entr" presetSubtype="0" fill="hold" nodeType="clickEffect">
                                  <p:stCondLst>
                                    <p:cond delay="0"/>
                                  </p:stCondLst>
                                  <p:childTnLst>
                                    <p:set>
                                      <p:cBhvr>
                                        <p:cTn id="41" dur="1" fill="hold">
                                          <p:stCondLst>
                                            <p:cond delay="0"/>
                                          </p:stCondLst>
                                        </p:cTn>
                                        <p:tgtEl>
                                          <p:spTgt spid="12">
                                            <p:txEl>
                                              <p:pRg st="0" end="0"/>
                                            </p:txEl>
                                          </p:spTgt>
                                        </p:tgtEl>
                                        <p:attrNameLst>
                                          <p:attrName>style.visibility</p:attrName>
                                        </p:attrNameLst>
                                      </p:cBhvr>
                                      <p:to>
                                        <p:strVal val="visible"/>
                                      </p:to>
                                    </p:set>
                                    <p:animScale>
                                      <p:cBhvr>
                                        <p:cTn id="42" dur="1000" decel="50000" fill="hold">
                                          <p:stCondLst>
                                            <p:cond delay="0"/>
                                          </p:stCondLst>
                                        </p:cTn>
                                        <p:tgtEl>
                                          <p:spTgt spid="12">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2">
                                            <p:txEl>
                                              <p:pRg st="0" end="0"/>
                                            </p:txEl>
                                          </p:spTgt>
                                        </p:tgtEl>
                                        <p:attrNameLst>
                                          <p:attrName>ppt_x</p:attrName>
                                          <p:attrName>ppt_y</p:attrName>
                                        </p:attrNameLst>
                                      </p:cBhvr>
                                    </p:animMotion>
                                    <p:animEffect transition="in" filter="fade">
                                      <p:cBhvr>
                                        <p:cTn id="44" dur="1000"/>
                                        <p:tgtEl>
                                          <p:spTgt spid="12">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 presetClass="entr" presetSubtype="1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checkerboard(across)">
                                      <p:cBhvr>
                                        <p:cTn id="49" dur="500"/>
                                        <p:tgtEl>
                                          <p:spTgt spid="15"/>
                                        </p:tgtEl>
                                      </p:cBhvr>
                                    </p:animEffect>
                                  </p:childTnLst>
                                </p:cTn>
                              </p:par>
                            </p:childTnLst>
                          </p:cTn>
                        </p:par>
                      </p:childTnLst>
                    </p:cTn>
                  </p:par>
                  <p:par>
                    <p:cTn id="50" fill="hold">
                      <p:stCondLst>
                        <p:cond delay="indefinite"/>
                      </p:stCondLst>
                      <p:childTnLst>
                        <p:par>
                          <p:cTn id="51" fill="hold">
                            <p:stCondLst>
                              <p:cond delay="0"/>
                            </p:stCondLst>
                            <p:childTnLst>
                              <p:par>
                                <p:cTn id="52" presetID="52" presetClass="entr" presetSubtype="0"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Scale>
                                      <p:cBhvr>
                                        <p:cTn id="54"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11"/>
                                        </p:tgtEl>
                                        <p:attrNameLst>
                                          <p:attrName>ppt_x</p:attrName>
                                          <p:attrName>ppt_y</p:attrName>
                                        </p:attrNameLst>
                                      </p:cBhvr>
                                    </p:animMotion>
                                    <p:animEffect transition="in" filter="fade">
                                      <p:cBhvr>
                                        <p:cTn id="56" dur="1000"/>
                                        <p:tgtEl>
                                          <p:spTgt spid="11"/>
                                        </p:tgtEl>
                                      </p:cBhvr>
                                    </p:animEffect>
                                  </p:childTnLst>
                                </p:cTn>
                              </p:par>
                            </p:childTnLst>
                          </p:cTn>
                        </p:par>
                      </p:childTnLst>
                    </p:cTn>
                  </p:par>
                  <p:par>
                    <p:cTn id="57" fill="hold">
                      <p:stCondLst>
                        <p:cond delay="indefinite"/>
                      </p:stCondLst>
                      <p:childTnLst>
                        <p:par>
                          <p:cTn id="58" fill="hold">
                            <p:stCondLst>
                              <p:cond delay="0"/>
                            </p:stCondLst>
                            <p:childTnLst>
                              <p:par>
                                <p:cTn id="59" presetID="52" presetClass="entr" presetSubtype="0" fill="hold" grpId="0" nodeType="clickEffect">
                                  <p:stCondLst>
                                    <p:cond delay="0"/>
                                  </p:stCondLst>
                                  <p:childTnLst>
                                    <p:set>
                                      <p:cBhvr>
                                        <p:cTn id="60" dur="1" fill="hold">
                                          <p:stCondLst>
                                            <p:cond delay="0"/>
                                          </p:stCondLst>
                                        </p:cTn>
                                        <p:tgtEl>
                                          <p:spTgt spid="9"/>
                                        </p:tgtEl>
                                        <p:attrNameLst>
                                          <p:attrName>style.visibility</p:attrName>
                                        </p:attrNameLst>
                                      </p:cBhvr>
                                      <p:to>
                                        <p:strVal val="visible"/>
                                      </p:to>
                                    </p:set>
                                    <p:animScale>
                                      <p:cBhvr>
                                        <p:cTn id="61"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9"/>
                                        </p:tgtEl>
                                        <p:attrNameLst>
                                          <p:attrName>ppt_x</p:attrName>
                                          <p:attrName>ppt_y</p:attrName>
                                        </p:attrNameLst>
                                      </p:cBhvr>
                                    </p:animMotion>
                                    <p:animEffect transition="in" filter="fade">
                                      <p:cBhvr>
                                        <p:cTn id="63" dur="1000"/>
                                        <p:tgtEl>
                                          <p:spTgt spid="9"/>
                                        </p:tgtEl>
                                      </p:cBhvr>
                                    </p:animEffect>
                                  </p:childTnLst>
                                </p:cTn>
                              </p:par>
                            </p:childTnLst>
                          </p:cTn>
                        </p:par>
                      </p:childTnLst>
                    </p:cTn>
                  </p:par>
                  <p:par>
                    <p:cTn id="64" fill="hold">
                      <p:stCondLst>
                        <p:cond delay="indefinite"/>
                      </p:stCondLst>
                      <p:childTnLst>
                        <p:par>
                          <p:cTn id="65" fill="hold">
                            <p:stCondLst>
                              <p:cond delay="0"/>
                            </p:stCondLst>
                            <p:childTnLst>
                              <p:par>
                                <p:cTn id="66" presetID="52" presetClass="entr" presetSubtype="0" fill="hold" grpId="0" nodeType="clickEffect">
                                  <p:stCondLst>
                                    <p:cond delay="0"/>
                                  </p:stCondLst>
                                  <p:childTnLst>
                                    <p:set>
                                      <p:cBhvr>
                                        <p:cTn id="67" dur="1" fill="hold">
                                          <p:stCondLst>
                                            <p:cond delay="0"/>
                                          </p:stCondLst>
                                        </p:cTn>
                                        <p:tgtEl>
                                          <p:spTgt spid="10"/>
                                        </p:tgtEl>
                                        <p:attrNameLst>
                                          <p:attrName>style.visibility</p:attrName>
                                        </p:attrNameLst>
                                      </p:cBhvr>
                                      <p:to>
                                        <p:strVal val="visible"/>
                                      </p:to>
                                    </p:set>
                                    <p:animScale>
                                      <p:cBhvr>
                                        <p:cTn id="68"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1000" decel="50000" fill="hold">
                                          <p:stCondLst>
                                            <p:cond delay="0"/>
                                          </p:stCondLst>
                                        </p:cTn>
                                        <p:tgtEl>
                                          <p:spTgt spid="10"/>
                                        </p:tgtEl>
                                        <p:attrNameLst>
                                          <p:attrName>ppt_x</p:attrName>
                                          <p:attrName>ppt_y</p:attrName>
                                        </p:attrNameLst>
                                      </p:cBhvr>
                                    </p:animMotion>
                                    <p:animEffect transition="in" filter="fade">
                                      <p:cBhvr>
                                        <p:cTn id="7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animBg="1"/>
      <p:bldP spid="9" grpId="0" animBg="1"/>
      <p:bldP spid="10" grpId="0" animBg="1"/>
      <p:bldP spid="11" grpId="0"/>
      <p:bldP spid="13" grpId="0"/>
      <p:bldP spid="1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rPr>
              <a:t>Average Fixed Cost</a:t>
            </a:r>
          </a:p>
        </p:txBody>
      </p:sp>
      <p:sp>
        <p:nvSpPr>
          <p:cNvPr id="3" name="Content Placeholder 2"/>
          <p:cNvSpPr>
            <a:spLocks noGrp="1"/>
          </p:cNvSpPr>
          <p:nvPr>
            <p:ph idx="1"/>
          </p:nvPr>
        </p:nvSpPr>
        <p:spPr/>
        <p:txBody>
          <a:bodyPr/>
          <a:lstStyle/>
          <a:p>
            <a:r>
              <a:rPr lang="en-US" dirty="0">
                <a:solidFill>
                  <a:srgbClr val="260FB1"/>
                </a:solidFill>
              </a:rPr>
              <a:t>It is the fixed cost per unit of output.</a:t>
            </a:r>
          </a:p>
          <a:p>
            <a:pPr marL="0" indent="136525"/>
            <a:r>
              <a:rPr lang="en-US" dirty="0">
                <a:solidFill>
                  <a:schemeClr val="tx1">
                    <a:lumMod val="50000"/>
                  </a:schemeClr>
                </a:solidFill>
              </a:rPr>
              <a:t> It is calculated at each level of output by dividing TFC by the level of output produced.</a:t>
            </a:r>
          </a:p>
          <a:p>
            <a:pPr marL="0" indent="136525"/>
            <a:r>
              <a:rPr lang="en-US" dirty="0">
                <a:solidFill>
                  <a:srgbClr val="C00000"/>
                </a:solidFill>
              </a:rPr>
              <a:t>Mathematically, AFC = TFC/q</a:t>
            </a:r>
          </a:p>
          <a:p>
            <a:pPr marL="0" indent="136525"/>
            <a:r>
              <a:rPr lang="en-US" dirty="0">
                <a:solidFill>
                  <a:srgbClr val="260FB1"/>
                </a:solidFill>
              </a:rPr>
              <a:t>Since TFC remains unchanged regardless of the output produced AFC decreases as output increases.</a:t>
            </a:r>
          </a:p>
          <a:p>
            <a:pPr marL="0" indent="136525"/>
            <a:r>
              <a:rPr lang="en-US" dirty="0">
                <a:solidFill>
                  <a:srgbClr val="C00000"/>
                </a:solidFill>
              </a:rPr>
              <a:t>Graphically AFC is a rectangular hyperbola.</a:t>
            </a:r>
          </a:p>
        </p:txBody>
      </p:sp>
      <p:sp>
        <p:nvSpPr>
          <p:cNvPr id="4" name="Date Placeholder 3"/>
          <p:cNvSpPr>
            <a:spLocks noGrp="1"/>
          </p:cNvSpPr>
          <p:nvPr>
            <p:ph type="dt" sz="half" idx="10"/>
          </p:nvPr>
        </p:nvSpPr>
        <p:spPr/>
        <p:txBody>
          <a:bodyPr/>
          <a:lstStyle/>
          <a:p>
            <a:fld id="{E76C8F61-BF6A-4281-B79B-4A1FEADAC3E0}"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3000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Scale>
                                      <p:cBhvr>
                                        <p:cTn id="14"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
                                            <p:txEl>
                                              <p:pRg st="0" end="0"/>
                                            </p:txEl>
                                          </p:spTgt>
                                        </p:tgtEl>
                                        <p:attrNameLst>
                                          <p:attrName>ppt_x</p:attrName>
                                          <p:attrName>ppt_y</p:attrName>
                                        </p:attrNameLst>
                                      </p:cBhvr>
                                    </p:animMotion>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0"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800" decel="100000"/>
                                        <p:tgtEl>
                                          <p:spTgt spid="3">
                                            <p:txEl>
                                              <p:pRg st="1" end="1"/>
                                            </p:txEl>
                                          </p:spTgt>
                                        </p:tgtEl>
                                      </p:cBhvr>
                                    </p:animEffect>
                                    <p:anim calcmode="lin" valueType="num">
                                      <p:cBhvr>
                                        <p:cTn id="22" dur="800" decel="100000" fill="hold"/>
                                        <p:tgtEl>
                                          <p:spTgt spid="3">
                                            <p:txEl>
                                              <p:pRg st="1" end="1"/>
                                            </p:txEl>
                                          </p:spTgt>
                                        </p:tgtEl>
                                        <p:attrNameLst>
                                          <p:attrName>style.rotation</p:attrName>
                                        </p:attrNameLst>
                                      </p:cBhvr>
                                      <p:tavLst>
                                        <p:tav tm="0">
                                          <p:val>
                                            <p:fltVal val="-90"/>
                                          </p:val>
                                        </p:tav>
                                        <p:tav tm="100000">
                                          <p:val>
                                            <p:fltVal val="0"/>
                                          </p:val>
                                        </p:tav>
                                      </p:tavLst>
                                    </p:anim>
                                    <p:anim calcmode="lin" valueType="num">
                                      <p:cBhvr>
                                        <p:cTn id="23" dur="800" decel="100000" fill="hold"/>
                                        <p:tgtEl>
                                          <p:spTgt spid="3">
                                            <p:txEl>
                                              <p:pRg st="1" end="1"/>
                                            </p:txEl>
                                          </p:spTgt>
                                        </p:tgtEl>
                                        <p:attrNameLst>
                                          <p:attrName>ppt_x</p:attrName>
                                        </p:attrNameLst>
                                      </p:cBhvr>
                                      <p:tavLst>
                                        <p:tav tm="0">
                                          <p:val>
                                            <p:strVal val="#ppt_x+0.4"/>
                                          </p:val>
                                        </p:tav>
                                        <p:tav tm="100000">
                                          <p:val>
                                            <p:strVal val="#ppt_x-0.05"/>
                                          </p:val>
                                        </p:tav>
                                      </p:tavLst>
                                    </p:anim>
                                    <p:anim calcmode="lin" valueType="num">
                                      <p:cBhvr>
                                        <p:cTn id="24" dur="800" decel="100000" fill="hold"/>
                                        <p:tgtEl>
                                          <p:spTgt spid="3">
                                            <p:txEl>
                                              <p:pRg st="1" end="1"/>
                                            </p:txEl>
                                          </p:spTgt>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3">
                                            <p:txEl>
                                              <p:pRg st="1" end="1"/>
                                            </p:txEl>
                                          </p:spTgt>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3">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1"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fade">
                                      <p:cBhvr>
                                        <p:cTn id="31" dur="770" decel="100000"/>
                                        <p:tgtEl>
                                          <p:spTgt spid="3">
                                            <p:txEl>
                                              <p:pRg st="2" end="2"/>
                                            </p:txEl>
                                          </p:spTgt>
                                        </p:tgtEl>
                                      </p:cBhvr>
                                    </p:animEffect>
                                    <p:animScale>
                                      <p:cBhvr>
                                        <p:cTn id="32" dur="770" decel="100000"/>
                                        <p:tgtEl>
                                          <p:spTgt spid="3">
                                            <p:txEl>
                                              <p:pRg st="2" end="2"/>
                                            </p:txEl>
                                          </p:spTgt>
                                        </p:tgtEl>
                                      </p:cBhvr>
                                      <p:from x="10000" y="10000"/>
                                      <p:to x="200000" y="450000"/>
                                    </p:animScale>
                                    <p:animScale>
                                      <p:cBhvr>
                                        <p:cTn id="33" dur="1230" accel="100000" fill="hold">
                                          <p:stCondLst>
                                            <p:cond delay="770"/>
                                          </p:stCondLst>
                                        </p:cTn>
                                        <p:tgtEl>
                                          <p:spTgt spid="3">
                                            <p:txEl>
                                              <p:pRg st="2" end="2"/>
                                            </p:txEl>
                                          </p:spTgt>
                                        </p:tgtEl>
                                      </p:cBhvr>
                                      <p:from x="200000" y="450000"/>
                                      <p:to x="100000" y="100000"/>
                                    </p:animScale>
                                    <p:set>
                                      <p:cBhvr>
                                        <p:cTn id="34" dur="770" fill="hold"/>
                                        <p:tgtEl>
                                          <p:spTgt spid="3">
                                            <p:txEl>
                                              <p:pRg st="2" end="2"/>
                                            </p:txEl>
                                          </p:spTgt>
                                        </p:tgtEl>
                                        <p:attrNameLst>
                                          <p:attrName>ppt_x</p:attrName>
                                        </p:attrNameLst>
                                      </p:cBhvr>
                                      <p:to>
                                        <p:strVal val="(0.5)"/>
                                      </p:to>
                                    </p:set>
                                    <p:anim from="(0.5)" to="(#ppt_x)" calcmode="lin" valueType="num">
                                      <p:cBhvr>
                                        <p:cTn id="35" dur="1230" accel="100000" fill="hold">
                                          <p:stCondLst>
                                            <p:cond delay="770"/>
                                          </p:stCondLst>
                                        </p:cTn>
                                        <p:tgtEl>
                                          <p:spTgt spid="3">
                                            <p:txEl>
                                              <p:pRg st="2" end="2"/>
                                            </p:txEl>
                                          </p:spTgt>
                                        </p:tgtEl>
                                        <p:attrNameLst>
                                          <p:attrName>ppt_x</p:attrName>
                                        </p:attrNameLst>
                                      </p:cBhvr>
                                    </p:anim>
                                    <p:set>
                                      <p:cBhvr>
                                        <p:cTn id="36" dur="770" fill="hold"/>
                                        <p:tgtEl>
                                          <p:spTgt spid="3">
                                            <p:txEl>
                                              <p:pRg st="2" end="2"/>
                                            </p:txEl>
                                          </p:spTgt>
                                        </p:tgtEl>
                                        <p:attrNameLst>
                                          <p:attrName>ppt_y</p:attrName>
                                        </p:attrNameLst>
                                      </p:cBhvr>
                                      <p:to>
                                        <p:strVal val="(#ppt_y+0.4)"/>
                                      </p:to>
                                    </p:set>
                                    <p:anim from="(#ppt_y+0.4)" to="(#ppt_y)" calcmode="lin" valueType="num">
                                      <p:cBhvr>
                                        <p:cTn id="37" dur="1230" accel="100000" fill="hold">
                                          <p:stCondLst>
                                            <p:cond delay="770"/>
                                          </p:stCondLst>
                                        </p:cTn>
                                        <p:tgtEl>
                                          <p:spTgt spid="3">
                                            <p:txEl>
                                              <p:pRg st="2" end="2"/>
                                            </p:txEl>
                                          </p:spTgt>
                                        </p:tgtEl>
                                        <p:attrNameLst>
                                          <p:attrName>ppt_y</p:attrName>
                                        </p:attrNameLst>
                                      </p:cBhvr>
                                    </p:anim>
                                  </p:childTnLst>
                                </p:cTn>
                              </p:par>
                            </p:childTnLst>
                          </p:cTn>
                        </p:par>
                      </p:childTnLst>
                    </p:cTn>
                  </p:par>
                  <p:par>
                    <p:cTn id="38" fill="hold">
                      <p:stCondLst>
                        <p:cond delay="indefinite"/>
                      </p:stCondLst>
                      <p:childTnLst>
                        <p:par>
                          <p:cTn id="39" fill="hold">
                            <p:stCondLst>
                              <p:cond delay="0"/>
                            </p:stCondLst>
                            <p:childTnLst>
                              <p:par>
                                <p:cTn id="40" presetID="30" presetClass="entr" presetSubtype="0" fill="hold" nodeType="clickEffect">
                                  <p:stCondLst>
                                    <p:cond delay="0"/>
                                  </p:stCondLst>
                                  <p:childTnLst>
                                    <p:set>
                                      <p:cBhvr>
                                        <p:cTn id="41" dur="1" fill="hold">
                                          <p:stCondLst>
                                            <p:cond delay="0"/>
                                          </p:stCondLst>
                                        </p:cTn>
                                        <p:tgtEl>
                                          <p:spTgt spid="3">
                                            <p:txEl>
                                              <p:pRg st="3" end="3"/>
                                            </p:txEl>
                                          </p:spTgt>
                                        </p:tgtEl>
                                        <p:attrNameLst>
                                          <p:attrName>style.visibility</p:attrName>
                                        </p:attrNameLst>
                                      </p:cBhvr>
                                      <p:to>
                                        <p:strVal val="visible"/>
                                      </p:to>
                                    </p:set>
                                    <p:animEffect transition="in" filter="fade">
                                      <p:cBhvr>
                                        <p:cTn id="42" dur="800" decel="100000"/>
                                        <p:tgtEl>
                                          <p:spTgt spid="3">
                                            <p:txEl>
                                              <p:pRg st="3" end="3"/>
                                            </p:txEl>
                                          </p:spTgt>
                                        </p:tgtEl>
                                      </p:cBhvr>
                                    </p:animEffect>
                                    <p:anim calcmode="lin" valueType="num">
                                      <p:cBhvr>
                                        <p:cTn id="43" dur="800" decel="100000" fill="hold"/>
                                        <p:tgtEl>
                                          <p:spTgt spid="3">
                                            <p:txEl>
                                              <p:pRg st="3" end="3"/>
                                            </p:txEl>
                                          </p:spTgt>
                                        </p:tgtEl>
                                        <p:attrNameLst>
                                          <p:attrName>style.rotation</p:attrName>
                                        </p:attrNameLst>
                                      </p:cBhvr>
                                      <p:tavLst>
                                        <p:tav tm="0">
                                          <p:val>
                                            <p:fltVal val="-90"/>
                                          </p:val>
                                        </p:tav>
                                        <p:tav tm="100000">
                                          <p:val>
                                            <p:fltVal val="0"/>
                                          </p:val>
                                        </p:tav>
                                      </p:tavLst>
                                    </p:anim>
                                    <p:anim calcmode="lin" valueType="num">
                                      <p:cBhvr>
                                        <p:cTn id="44" dur="800" decel="100000" fill="hold"/>
                                        <p:tgtEl>
                                          <p:spTgt spid="3">
                                            <p:txEl>
                                              <p:pRg st="3" end="3"/>
                                            </p:txEl>
                                          </p:spTgt>
                                        </p:tgtEl>
                                        <p:attrNameLst>
                                          <p:attrName>ppt_x</p:attrName>
                                        </p:attrNameLst>
                                      </p:cBhvr>
                                      <p:tavLst>
                                        <p:tav tm="0">
                                          <p:val>
                                            <p:strVal val="#ppt_x+0.4"/>
                                          </p:val>
                                        </p:tav>
                                        <p:tav tm="100000">
                                          <p:val>
                                            <p:strVal val="#ppt_x-0.05"/>
                                          </p:val>
                                        </p:tav>
                                      </p:tavLst>
                                    </p:anim>
                                    <p:anim calcmode="lin" valueType="num">
                                      <p:cBhvr>
                                        <p:cTn id="45" dur="800" decel="100000" fill="hold"/>
                                        <p:tgtEl>
                                          <p:spTgt spid="3">
                                            <p:txEl>
                                              <p:pRg st="3" end="3"/>
                                            </p:txEl>
                                          </p:spTgt>
                                        </p:tgtEl>
                                        <p:attrNameLst>
                                          <p:attrName>ppt_y</p:attrName>
                                        </p:attrNameLst>
                                      </p:cBhvr>
                                      <p:tavLst>
                                        <p:tav tm="0">
                                          <p:val>
                                            <p:strVal val="#ppt_y-0.4"/>
                                          </p:val>
                                        </p:tav>
                                        <p:tav tm="100000">
                                          <p:val>
                                            <p:strVal val="#ppt_y+0.1"/>
                                          </p:val>
                                        </p:tav>
                                      </p:tavLst>
                                    </p:anim>
                                    <p:anim calcmode="lin" valueType="num">
                                      <p:cBhvr>
                                        <p:cTn id="46" dur="200" accel="100000" fill="hold">
                                          <p:stCondLst>
                                            <p:cond delay="800"/>
                                          </p:stCondLst>
                                        </p:cTn>
                                        <p:tgtEl>
                                          <p:spTgt spid="3">
                                            <p:txEl>
                                              <p:pRg st="3" end="3"/>
                                            </p:txEl>
                                          </p:spTgt>
                                        </p:tgtEl>
                                        <p:attrNameLst>
                                          <p:attrName>ppt_x</p:attrName>
                                        </p:attrNameLst>
                                      </p:cBhvr>
                                      <p:tavLst>
                                        <p:tav tm="0">
                                          <p:val>
                                            <p:strVal val="#ppt_x-0.05"/>
                                          </p:val>
                                        </p:tav>
                                        <p:tav tm="100000">
                                          <p:val>
                                            <p:strVal val="#ppt_x"/>
                                          </p:val>
                                        </p:tav>
                                      </p:tavLst>
                                    </p:anim>
                                    <p:anim calcmode="lin" valueType="num">
                                      <p:cBhvr>
                                        <p:cTn id="47" dur="200" accel="100000" fill="hold">
                                          <p:stCondLst>
                                            <p:cond delay="800"/>
                                          </p:stCondLst>
                                        </p:cTn>
                                        <p:tgtEl>
                                          <p:spTgt spid="3">
                                            <p:txEl>
                                              <p:pRg st="3" end="3"/>
                                            </p:txEl>
                                          </p:spTgt>
                                        </p:tgtEl>
                                        <p:attrNameLst>
                                          <p:attrName>ppt_y</p:attrName>
                                        </p:attrNameLst>
                                      </p:cBhvr>
                                      <p:tavLst>
                                        <p:tav tm="0">
                                          <p:val>
                                            <p:strVal val="#ppt_y+0.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31" presetClass="entr" presetSubtype="0" fill="hold" nodeType="clickEffect">
                                  <p:stCondLst>
                                    <p:cond delay="0"/>
                                  </p:stCondLst>
                                  <p:iterate type="lt">
                                    <p:tmPct val="5000"/>
                                  </p:iterate>
                                  <p:childTnLst>
                                    <p:set>
                                      <p:cBhvr>
                                        <p:cTn id="51" dur="1" fill="hold">
                                          <p:stCondLst>
                                            <p:cond delay="0"/>
                                          </p:stCondLst>
                                        </p:cTn>
                                        <p:tgtEl>
                                          <p:spTgt spid="3">
                                            <p:txEl>
                                              <p:pRg st="4" end="4"/>
                                            </p:txEl>
                                          </p:spTgt>
                                        </p:tgtEl>
                                        <p:attrNameLst>
                                          <p:attrName>style.visibility</p:attrName>
                                        </p:attrNameLst>
                                      </p:cBhvr>
                                      <p:to>
                                        <p:strVal val="visible"/>
                                      </p:to>
                                    </p:set>
                                    <p:anim calcmode="lin" valueType="num">
                                      <p:cBhvr>
                                        <p:cTn id="52"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53"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4"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5"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rPr>
              <a:t>Average Fixed Cost</a:t>
            </a:r>
          </a:p>
        </p:txBody>
      </p:sp>
      <p:sp>
        <p:nvSpPr>
          <p:cNvPr id="3" name="Content Placeholder 2"/>
          <p:cNvSpPr>
            <a:spLocks noGrp="1"/>
          </p:cNvSpPr>
          <p:nvPr>
            <p:ph idx="1"/>
          </p:nvPr>
        </p:nvSpPr>
        <p:spPr/>
        <p:txBody>
          <a:bodyPr/>
          <a:lstStyle/>
          <a:p>
            <a:pPr>
              <a:buNone/>
            </a:pPr>
            <a:endParaRPr lang="en-US" dirty="0"/>
          </a:p>
          <a:p>
            <a:pPr>
              <a:buNone/>
            </a:pPr>
            <a:endParaRPr lang="en-US" dirty="0"/>
          </a:p>
        </p:txBody>
      </p:sp>
      <p:cxnSp>
        <p:nvCxnSpPr>
          <p:cNvPr id="5" name="Straight Connector 4"/>
          <p:cNvCxnSpPr/>
          <p:nvPr/>
        </p:nvCxnSpPr>
        <p:spPr>
          <a:xfrm rot="5400000">
            <a:off x="-1639094" y="3771900"/>
            <a:ext cx="4801394" cy="794"/>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762000" y="6172200"/>
            <a:ext cx="7086600" cy="1588"/>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2" name="Arc 11"/>
          <p:cNvSpPr/>
          <p:nvPr/>
        </p:nvSpPr>
        <p:spPr>
          <a:xfrm rot="10506170">
            <a:off x="876257" y="-3889824"/>
            <a:ext cx="9825019" cy="9924296"/>
          </a:xfrm>
          <a:prstGeom prst="arc">
            <a:avLst>
              <a:gd name="adj1" fmla="val 16450250"/>
              <a:gd name="adj2" fmla="val 21533441"/>
            </a:avLst>
          </a:prstGeom>
          <a:ln w="762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C00000"/>
              </a:solidFill>
            </a:endParaRPr>
          </a:p>
        </p:txBody>
      </p:sp>
      <p:sp>
        <p:nvSpPr>
          <p:cNvPr id="10" name="TextBox 9"/>
          <p:cNvSpPr txBox="1"/>
          <p:nvPr/>
        </p:nvSpPr>
        <p:spPr>
          <a:xfrm>
            <a:off x="304800" y="990600"/>
            <a:ext cx="685800" cy="369332"/>
          </a:xfrm>
          <a:prstGeom prst="rect">
            <a:avLst/>
          </a:prstGeom>
          <a:noFill/>
        </p:spPr>
        <p:txBody>
          <a:bodyPr wrap="square" rtlCol="0">
            <a:spAutoFit/>
          </a:bodyPr>
          <a:lstStyle/>
          <a:p>
            <a:r>
              <a:rPr lang="en-US" dirty="0">
                <a:solidFill>
                  <a:srgbClr val="C00000"/>
                </a:solidFill>
              </a:rPr>
              <a:t>AFC</a:t>
            </a:r>
          </a:p>
        </p:txBody>
      </p:sp>
      <p:sp>
        <p:nvSpPr>
          <p:cNvPr id="11" name="TextBox 10"/>
          <p:cNvSpPr txBox="1"/>
          <p:nvPr/>
        </p:nvSpPr>
        <p:spPr>
          <a:xfrm>
            <a:off x="457200" y="6172200"/>
            <a:ext cx="228600" cy="369332"/>
          </a:xfrm>
          <a:prstGeom prst="rect">
            <a:avLst/>
          </a:prstGeom>
          <a:noFill/>
        </p:spPr>
        <p:txBody>
          <a:bodyPr wrap="square" rtlCol="0">
            <a:spAutoFit/>
          </a:bodyPr>
          <a:lstStyle/>
          <a:p>
            <a:r>
              <a:rPr lang="en-US" dirty="0">
                <a:solidFill>
                  <a:srgbClr val="C00000"/>
                </a:solidFill>
              </a:rPr>
              <a:t>O</a:t>
            </a:r>
          </a:p>
        </p:txBody>
      </p:sp>
      <p:sp>
        <p:nvSpPr>
          <p:cNvPr id="13" name="TextBox 12"/>
          <p:cNvSpPr txBox="1"/>
          <p:nvPr/>
        </p:nvSpPr>
        <p:spPr>
          <a:xfrm>
            <a:off x="7924800" y="6019800"/>
            <a:ext cx="228600" cy="369332"/>
          </a:xfrm>
          <a:prstGeom prst="rect">
            <a:avLst/>
          </a:prstGeom>
          <a:noFill/>
        </p:spPr>
        <p:txBody>
          <a:bodyPr wrap="square" rtlCol="0">
            <a:spAutoFit/>
          </a:bodyPr>
          <a:lstStyle/>
          <a:p>
            <a:r>
              <a:rPr lang="en-US" dirty="0">
                <a:solidFill>
                  <a:srgbClr val="C00000"/>
                </a:solidFill>
              </a:rPr>
              <a:t>q</a:t>
            </a:r>
          </a:p>
        </p:txBody>
      </p:sp>
      <p:sp>
        <p:nvSpPr>
          <p:cNvPr id="14" name="TextBox 13"/>
          <p:cNvSpPr txBox="1"/>
          <p:nvPr/>
        </p:nvSpPr>
        <p:spPr>
          <a:xfrm>
            <a:off x="5943600" y="5715000"/>
            <a:ext cx="685800" cy="369332"/>
          </a:xfrm>
          <a:prstGeom prst="rect">
            <a:avLst/>
          </a:prstGeom>
          <a:noFill/>
        </p:spPr>
        <p:txBody>
          <a:bodyPr wrap="square" rtlCol="0">
            <a:spAutoFit/>
          </a:bodyPr>
          <a:lstStyle/>
          <a:p>
            <a:r>
              <a:rPr lang="en-US" dirty="0">
                <a:solidFill>
                  <a:srgbClr val="C00000"/>
                </a:solidFill>
              </a:rPr>
              <a:t>AFC</a:t>
            </a:r>
          </a:p>
        </p:txBody>
      </p:sp>
      <p:cxnSp>
        <p:nvCxnSpPr>
          <p:cNvPr id="16" name="Straight Connector 15"/>
          <p:cNvCxnSpPr/>
          <p:nvPr/>
        </p:nvCxnSpPr>
        <p:spPr>
          <a:xfrm rot="5400000">
            <a:off x="-76200" y="4724400"/>
            <a:ext cx="2895600" cy="1588"/>
          </a:xfrm>
          <a:prstGeom prst="line">
            <a:avLst/>
          </a:prstGeom>
          <a:ln w="57150">
            <a:prstDash val="sys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5400000">
            <a:off x="3543300" y="5905500"/>
            <a:ext cx="533400" cy="1588"/>
          </a:xfrm>
          <a:prstGeom prst="line">
            <a:avLst/>
          </a:prstGeom>
          <a:ln w="57150">
            <a:prstDash val="sys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762000" y="5638800"/>
            <a:ext cx="3124200" cy="1588"/>
          </a:xfrm>
          <a:prstGeom prst="line">
            <a:avLst/>
          </a:prstGeom>
          <a:ln w="57150">
            <a:prstDash val="sys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762000" y="3276600"/>
            <a:ext cx="609600" cy="1588"/>
          </a:xfrm>
          <a:prstGeom prst="line">
            <a:avLst/>
          </a:prstGeom>
          <a:ln w="57150">
            <a:prstDash val="sysDash"/>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381000" y="3124200"/>
            <a:ext cx="533400" cy="369332"/>
          </a:xfrm>
          <a:prstGeom prst="rect">
            <a:avLst/>
          </a:prstGeom>
          <a:noFill/>
        </p:spPr>
        <p:txBody>
          <a:bodyPr wrap="square" rtlCol="0">
            <a:spAutoFit/>
          </a:bodyPr>
          <a:lstStyle/>
          <a:p>
            <a:r>
              <a:rPr lang="en-US" dirty="0">
                <a:solidFill>
                  <a:srgbClr val="C00000"/>
                </a:solidFill>
              </a:rPr>
              <a:t>c1</a:t>
            </a:r>
          </a:p>
        </p:txBody>
      </p:sp>
      <p:sp>
        <p:nvSpPr>
          <p:cNvPr id="28" name="TextBox 27"/>
          <p:cNvSpPr txBox="1"/>
          <p:nvPr/>
        </p:nvSpPr>
        <p:spPr>
          <a:xfrm>
            <a:off x="1143000" y="6248400"/>
            <a:ext cx="685800" cy="369332"/>
          </a:xfrm>
          <a:prstGeom prst="rect">
            <a:avLst/>
          </a:prstGeom>
          <a:noFill/>
        </p:spPr>
        <p:txBody>
          <a:bodyPr wrap="square" rtlCol="0">
            <a:spAutoFit/>
          </a:bodyPr>
          <a:lstStyle/>
          <a:p>
            <a:r>
              <a:rPr lang="en-US" dirty="0">
                <a:solidFill>
                  <a:srgbClr val="C00000"/>
                </a:solidFill>
              </a:rPr>
              <a:t>q1</a:t>
            </a:r>
          </a:p>
        </p:txBody>
      </p:sp>
      <p:sp>
        <p:nvSpPr>
          <p:cNvPr id="29" name="TextBox 28"/>
          <p:cNvSpPr txBox="1"/>
          <p:nvPr/>
        </p:nvSpPr>
        <p:spPr>
          <a:xfrm>
            <a:off x="1371600" y="2971800"/>
            <a:ext cx="685800" cy="369332"/>
          </a:xfrm>
          <a:prstGeom prst="rect">
            <a:avLst/>
          </a:prstGeom>
          <a:noFill/>
        </p:spPr>
        <p:txBody>
          <a:bodyPr wrap="square" rtlCol="0">
            <a:spAutoFit/>
          </a:bodyPr>
          <a:lstStyle/>
          <a:p>
            <a:r>
              <a:rPr lang="en-US" dirty="0">
                <a:solidFill>
                  <a:srgbClr val="C00000"/>
                </a:solidFill>
              </a:rPr>
              <a:t>M</a:t>
            </a:r>
          </a:p>
        </p:txBody>
      </p:sp>
      <p:sp>
        <p:nvSpPr>
          <p:cNvPr id="30" name="TextBox 29"/>
          <p:cNvSpPr txBox="1"/>
          <p:nvPr/>
        </p:nvSpPr>
        <p:spPr>
          <a:xfrm>
            <a:off x="381000" y="5486400"/>
            <a:ext cx="685800" cy="369332"/>
          </a:xfrm>
          <a:prstGeom prst="rect">
            <a:avLst/>
          </a:prstGeom>
          <a:noFill/>
        </p:spPr>
        <p:txBody>
          <a:bodyPr wrap="square" rtlCol="0">
            <a:spAutoFit/>
          </a:bodyPr>
          <a:lstStyle/>
          <a:p>
            <a:r>
              <a:rPr lang="en-US" dirty="0">
                <a:solidFill>
                  <a:srgbClr val="C00000"/>
                </a:solidFill>
              </a:rPr>
              <a:t>c2</a:t>
            </a:r>
          </a:p>
        </p:txBody>
      </p:sp>
      <p:sp>
        <p:nvSpPr>
          <p:cNvPr id="31" name="TextBox 30"/>
          <p:cNvSpPr txBox="1"/>
          <p:nvPr/>
        </p:nvSpPr>
        <p:spPr>
          <a:xfrm>
            <a:off x="3810000" y="5257800"/>
            <a:ext cx="685800" cy="369332"/>
          </a:xfrm>
          <a:prstGeom prst="rect">
            <a:avLst/>
          </a:prstGeom>
          <a:noFill/>
        </p:spPr>
        <p:txBody>
          <a:bodyPr wrap="square" rtlCol="0">
            <a:spAutoFit/>
          </a:bodyPr>
          <a:lstStyle/>
          <a:p>
            <a:r>
              <a:rPr lang="en-US" dirty="0">
                <a:solidFill>
                  <a:srgbClr val="C00000"/>
                </a:solidFill>
              </a:rPr>
              <a:t>N</a:t>
            </a:r>
          </a:p>
        </p:txBody>
      </p:sp>
      <p:sp>
        <p:nvSpPr>
          <p:cNvPr id="32" name="TextBox 31"/>
          <p:cNvSpPr txBox="1"/>
          <p:nvPr/>
        </p:nvSpPr>
        <p:spPr>
          <a:xfrm>
            <a:off x="3581400" y="6248400"/>
            <a:ext cx="685800" cy="369332"/>
          </a:xfrm>
          <a:prstGeom prst="rect">
            <a:avLst/>
          </a:prstGeom>
          <a:noFill/>
        </p:spPr>
        <p:txBody>
          <a:bodyPr wrap="square" rtlCol="0">
            <a:spAutoFit/>
          </a:bodyPr>
          <a:lstStyle/>
          <a:p>
            <a:r>
              <a:rPr lang="en-US" dirty="0">
                <a:solidFill>
                  <a:srgbClr val="C00000"/>
                </a:solidFill>
              </a:rPr>
              <a:t>q2</a:t>
            </a:r>
          </a:p>
        </p:txBody>
      </p:sp>
      <p:sp>
        <p:nvSpPr>
          <p:cNvPr id="21" name="Date Placeholder 20"/>
          <p:cNvSpPr>
            <a:spLocks noGrp="1"/>
          </p:cNvSpPr>
          <p:nvPr>
            <p:ph type="dt" sz="half" idx="10"/>
          </p:nvPr>
        </p:nvSpPr>
        <p:spPr/>
        <p:txBody>
          <a:bodyPr/>
          <a:lstStyle/>
          <a:p>
            <a:fld id="{F965CA61-8C34-4075-BBE0-3E251C5C0E8D}" type="datetime1">
              <a:rPr lang="en-US" smtClean="0"/>
              <a:pPr/>
              <a:t>5/20/2025</a:t>
            </a:fld>
            <a:endParaRPr lang="en-US"/>
          </a:p>
        </p:txBody>
      </p:sp>
      <p:sp>
        <p:nvSpPr>
          <p:cNvPr id="23" name="Footer Placeholder 22"/>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3000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0"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800" decel="100000"/>
                                        <p:tgtEl>
                                          <p:spTgt spid="8"/>
                                        </p:tgtEl>
                                      </p:cBhvr>
                                    </p:animEffect>
                                    <p:anim calcmode="lin" valueType="num">
                                      <p:cBhvr>
                                        <p:cTn id="15" dur="800" decel="100000" fill="hold"/>
                                        <p:tgtEl>
                                          <p:spTgt spid="8"/>
                                        </p:tgtEl>
                                        <p:attrNameLst>
                                          <p:attrName>style.rotation</p:attrName>
                                        </p:attrNameLst>
                                      </p:cBhvr>
                                      <p:tavLst>
                                        <p:tav tm="0">
                                          <p:val>
                                            <p:fltVal val="-90"/>
                                          </p:val>
                                        </p:tav>
                                        <p:tav tm="100000">
                                          <p:val>
                                            <p:fltVal val="0"/>
                                          </p:val>
                                        </p:tav>
                                      </p:tavLst>
                                    </p:anim>
                                    <p:anim calcmode="lin" valueType="num">
                                      <p:cBhvr>
                                        <p:cTn id="16" dur="800" decel="100000" fill="hold"/>
                                        <p:tgtEl>
                                          <p:spTgt spid="8"/>
                                        </p:tgtEl>
                                        <p:attrNameLst>
                                          <p:attrName>ppt_x</p:attrName>
                                        </p:attrNameLst>
                                      </p:cBhvr>
                                      <p:tavLst>
                                        <p:tav tm="0">
                                          <p:val>
                                            <p:strVal val="#ppt_x+0.4"/>
                                          </p:val>
                                        </p:tav>
                                        <p:tav tm="100000">
                                          <p:val>
                                            <p:strVal val="#ppt_x-0.05"/>
                                          </p:val>
                                        </p:tav>
                                      </p:tavLst>
                                    </p:anim>
                                    <p:anim calcmode="lin" valueType="num">
                                      <p:cBhvr>
                                        <p:cTn id="17" dur="800" decel="100000" fill="hold"/>
                                        <p:tgtEl>
                                          <p:spTgt spid="8"/>
                                        </p:tgtEl>
                                        <p:attrNameLst>
                                          <p:attrName>ppt_y</p:attrName>
                                        </p:attrNameLst>
                                      </p:cBhvr>
                                      <p:tavLst>
                                        <p:tav tm="0">
                                          <p:val>
                                            <p:strVal val="#ppt_y-0.4"/>
                                          </p:val>
                                        </p:tav>
                                        <p:tav tm="100000">
                                          <p:val>
                                            <p:strVal val="#ppt_y+0.1"/>
                                          </p:val>
                                        </p:tav>
                                      </p:tavLst>
                                    </p:anim>
                                    <p:anim calcmode="lin" valueType="num">
                                      <p:cBhvr>
                                        <p:cTn id="18"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19"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0" presetClass="entr" presetSubtype="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800" decel="100000"/>
                                        <p:tgtEl>
                                          <p:spTgt spid="5"/>
                                        </p:tgtEl>
                                      </p:cBhvr>
                                    </p:animEffect>
                                    <p:anim calcmode="lin" valueType="num">
                                      <p:cBhvr>
                                        <p:cTn id="25" dur="800" decel="100000" fill="hold"/>
                                        <p:tgtEl>
                                          <p:spTgt spid="5"/>
                                        </p:tgtEl>
                                        <p:attrNameLst>
                                          <p:attrName>style.rotation</p:attrName>
                                        </p:attrNameLst>
                                      </p:cBhvr>
                                      <p:tavLst>
                                        <p:tav tm="0">
                                          <p:val>
                                            <p:fltVal val="-90"/>
                                          </p:val>
                                        </p:tav>
                                        <p:tav tm="100000">
                                          <p:val>
                                            <p:fltVal val="0"/>
                                          </p:val>
                                        </p:tav>
                                      </p:tavLst>
                                    </p:anim>
                                    <p:anim calcmode="lin" valueType="num">
                                      <p:cBhvr>
                                        <p:cTn id="26" dur="800" decel="100000" fill="hold"/>
                                        <p:tgtEl>
                                          <p:spTgt spid="5"/>
                                        </p:tgtEl>
                                        <p:attrNameLst>
                                          <p:attrName>ppt_x</p:attrName>
                                        </p:attrNameLst>
                                      </p:cBhvr>
                                      <p:tavLst>
                                        <p:tav tm="0">
                                          <p:val>
                                            <p:strVal val="#ppt_x+0.4"/>
                                          </p:val>
                                        </p:tav>
                                        <p:tav tm="100000">
                                          <p:val>
                                            <p:strVal val="#ppt_x-0.05"/>
                                          </p:val>
                                        </p:tav>
                                      </p:tavLst>
                                    </p:anim>
                                    <p:anim calcmode="lin" valueType="num">
                                      <p:cBhvr>
                                        <p:cTn id="27" dur="800" decel="100000" fill="hold"/>
                                        <p:tgtEl>
                                          <p:spTgt spid="5"/>
                                        </p:tgtEl>
                                        <p:attrNameLst>
                                          <p:attrName>ppt_y</p:attrName>
                                        </p:attrNameLst>
                                      </p:cBhvr>
                                      <p:tavLst>
                                        <p:tav tm="0">
                                          <p:val>
                                            <p:strVal val="#ppt_y-0.4"/>
                                          </p:val>
                                        </p:tav>
                                        <p:tav tm="100000">
                                          <p:val>
                                            <p:strVal val="#ppt_y+0.1"/>
                                          </p:val>
                                        </p:tav>
                                      </p:tavLst>
                                    </p:anim>
                                    <p:anim calcmode="lin" valueType="num">
                                      <p:cBhvr>
                                        <p:cTn id="28"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29"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2" presetClass="entr" presetSubtype="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Scale>
                                      <p:cBhvr>
                                        <p:cTn id="34"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11"/>
                                        </p:tgtEl>
                                        <p:attrNameLst>
                                          <p:attrName>ppt_x</p:attrName>
                                          <p:attrName>ppt_y</p:attrName>
                                        </p:attrNameLst>
                                      </p:cBhvr>
                                    </p:animMotion>
                                    <p:animEffect transition="in" filter="fade">
                                      <p:cBhvr>
                                        <p:cTn id="36" dur="10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52"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Scale>
                                      <p:cBhvr>
                                        <p:cTn id="41"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13"/>
                                        </p:tgtEl>
                                        <p:attrNameLst>
                                          <p:attrName>ppt_x</p:attrName>
                                          <p:attrName>ppt_y</p:attrName>
                                        </p:attrNameLst>
                                      </p:cBhvr>
                                    </p:animMotion>
                                    <p:animEffect transition="in" filter="fade">
                                      <p:cBhvr>
                                        <p:cTn id="43" dur="1000"/>
                                        <p:tgtEl>
                                          <p:spTgt spid="13"/>
                                        </p:tgtEl>
                                      </p:cBhvr>
                                    </p:animEffect>
                                  </p:childTnLst>
                                </p:cTn>
                              </p:par>
                            </p:childTnLst>
                          </p:cTn>
                        </p:par>
                      </p:childTnLst>
                    </p:cTn>
                  </p:par>
                  <p:par>
                    <p:cTn id="44" fill="hold">
                      <p:stCondLst>
                        <p:cond delay="indefinite"/>
                      </p:stCondLst>
                      <p:childTnLst>
                        <p:par>
                          <p:cTn id="45" fill="hold">
                            <p:stCondLst>
                              <p:cond delay="0"/>
                            </p:stCondLst>
                            <p:childTnLst>
                              <p:par>
                                <p:cTn id="46" presetID="52" presetClass="entr" presetSubtype="0" fill="hold" grpId="0" nodeType="clickEffect">
                                  <p:stCondLst>
                                    <p:cond delay="0"/>
                                  </p:stCondLst>
                                  <p:childTnLst>
                                    <p:set>
                                      <p:cBhvr>
                                        <p:cTn id="47" dur="1" fill="hold">
                                          <p:stCondLst>
                                            <p:cond delay="0"/>
                                          </p:stCondLst>
                                        </p:cTn>
                                        <p:tgtEl>
                                          <p:spTgt spid="10"/>
                                        </p:tgtEl>
                                        <p:attrNameLst>
                                          <p:attrName>style.visibility</p:attrName>
                                        </p:attrNameLst>
                                      </p:cBhvr>
                                      <p:to>
                                        <p:strVal val="visible"/>
                                      </p:to>
                                    </p:set>
                                    <p:animScale>
                                      <p:cBhvr>
                                        <p:cTn id="48"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1000" decel="50000" fill="hold">
                                          <p:stCondLst>
                                            <p:cond delay="0"/>
                                          </p:stCondLst>
                                        </p:cTn>
                                        <p:tgtEl>
                                          <p:spTgt spid="10"/>
                                        </p:tgtEl>
                                        <p:attrNameLst>
                                          <p:attrName>ppt_x</p:attrName>
                                          <p:attrName>ppt_y</p:attrName>
                                        </p:attrNameLst>
                                      </p:cBhvr>
                                    </p:animMotion>
                                    <p:animEffect transition="in" filter="fade">
                                      <p:cBhvr>
                                        <p:cTn id="50" dur="1000"/>
                                        <p:tgtEl>
                                          <p:spTgt spid="10"/>
                                        </p:tgtEl>
                                      </p:cBhvr>
                                    </p:animEffect>
                                  </p:childTnLst>
                                </p:cTn>
                              </p:par>
                            </p:childTnLst>
                          </p:cTn>
                        </p:par>
                      </p:childTnLst>
                    </p:cTn>
                  </p:par>
                  <p:par>
                    <p:cTn id="51" fill="hold">
                      <p:stCondLst>
                        <p:cond delay="indefinite"/>
                      </p:stCondLst>
                      <p:childTnLst>
                        <p:par>
                          <p:cTn id="52" fill="hold">
                            <p:stCondLst>
                              <p:cond delay="0"/>
                            </p:stCondLst>
                            <p:childTnLst>
                              <p:par>
                                <p:cTn id="53" presetID="29"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1000" fill="hold"/>
                                        <p:tgtEl>
                                          <p:spTgt spid="12"/>
                                        </p:tgtEl>
                                        <p:attrNameLst>
                                          <p:attrName>ppt_x</p:attrName>
                                        </p:attrNameLst>
                                      </p:cBhvr>
                                      <p:tavLst>
                                        <p:tav tm="0">
                                          <p:val>
                                            <p:strVal val="#ppt_x-.2"/>
                                          </p:val>
                                        </p:tav>
                                        <p:tav tm="100000">
                                          <p:val>
                                            <p:strVal val="#ppt_x"/>
                                          </p:val>
                                        </p:tav>
                                      </p:tavLst>
                                    </p:anim>
                                    <p:anim calcmode="lin" valueType="num">
                                      <p:cBhvr>
                                        <p:cTn id="56" dur="1000" fill="hold"/>
                                        <p:tgtEl>
                                          <p:spTgt spid="12"/>
                                        </p:tgtEl>
                                        <p:attrNameLst>
                                          <p:attrName>ppt_y</p:attrName>
                                        </p:attrNameLst>
                                      </p:cBhvr>
                                      <p:tavLst>
                                        <p:tav tm="0">
                                          <p:val>
                                            <p:strVal val="#ppt_y"/>
                                          </p:val>
                                        </p:tav>
                                        <p:tav tm="100000">
                                          <p:val>
                                            <p:strVal val="#ppt_y"/>
                                          </p:val>
                                        </p:tav>
                                      </p:tavLst>
                                    </p:anim>
                                    <p:animEffect transition="in" filter="wipe(right)" prLst="gradientSize: 0.1">
                                      <p:cBhvr>
                                        <p:cTn id="57" dur="1000"/>
                                        <p:tgtEl>
                                          <p:spTgt spid="12"/>
                                        </p:tgtEl>
                                      </p:cBhvr>
                                    </p:animEffect>
                                  </p:childTnLst>
                                </p:cTn>
                              </p:par>
                            </p:childTnLst>
                          </p:cTn>
                        </p:par>
                      </p:childTnLst>
                    </p:cTn>
                  </p:par>
                  <p:par>
                    <p:cTn id="58" fill="hold">
                      <p:stCondLst>
                        <p:cond delay="indefinite"/>
                      </p:stCondLst>
                      <p:childTnLst>
                        <p:par>
                          <p:cTn id="59" fill="hold">
                            <p:stCondLst>
                              <p:cond delay="0"/>
                            </p:stCondLst>
                            <p:childTnLst>
                              <p:par>
                                <p:cTn id="60" presetID="52" presetClass="entr" presetSubtype="0" fill="hold" grpId="0" nodeType="clickEffect">
                                  <p:stCondLst>
                                    <p:cond delay="0"/>
                                  </p:stCondLst>
                                  <p:childTnLst>
                                    <p:set>
                                      <p:cBhvr>
                                        <p:cTn id="61" dur="1" fill="hold">
                                          <p:stCondLst>
                                            <p:cond delay="0"/>
                                          </p:stCondLst>
                                        </p:cTn>
                                        <p:tgtEl>
                                          <p:spTgt spid="14"/>
                                        </p:tgtEl>
                                        <p:attrNameLst>
                                          <p:attrName>style.visibility</p:attrName>
                                        </p:attrNameLst>
                                      </p:cBhvr>
                                      <p:to>
                                        <p:strVal val="visible"/>
                                      </p:to>
                                    </p:set>
                                    <p:animScale>
                                      <p:cBhvr>
                                        <p:cTn id="62"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3" dur="1000" decel="50000" fill="hold">
                                          <p:stCondLst>
                                            <p:cond delay="0"/>
                                          </p:stCondLst>
                                        </p:cTn>
                                        <p:tgtEl>
                                          <p:spTgt spid="14"/>
                                        </p:tgtEl>
                                        <p:attrNameLst>
                                          <p:attrName>ppt_x</p:attrName>
                                          <p:attrName>ppt_y</p:attrName>
                                        </p:attrNameLst>
                                      </p:cBhvr>
                                    </p:animMotion>
                                    <p:animEffect transition="in" filter="fade">
                                      <p:cBhvr>
                                        <p:cTn id="64" dur="1000"/>
                                        <p:tgtEl>
                                          <p:spTgt spid="14"/>
                                        </p:tgtEl>
                                      </p:cBhvr>
                                    </p:animEffect>
                                  </p:childTnLst>
                                </p:cTn>
                              </p:par>
                            </p:childTnLst>
                          </p:cTn>
                        </p:par>
                      </p:childTnLst>
                    </p:cTn>
                  </p:par>
                  <p:par>
                    <p:cTn id="65" fill="hold">
                      <p:stCondLst>
                        <p:cond delay="indefinite"/>
                      </p:stCondLst>
                      <p:childTnLst>
                        <p:par>
                          <p:cTn id="66" fill="hold">
                            <p:stCondLst>
                              <p:cond delay="0"/>
                            </p:stCondLst>
                            <p:childTnLst>
                              <p:par>
                                <p:cTn id="67" presetID="5" presetClass="entr" presetSubtype="10" fill="hold" nodeType="click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checkerboard(across)">
                                      <p:cBhvr>
                                        <p:cTn id="69" dur="500"/>
                                        <p:tgtEl>
                                          <p:spTgt spid="16"/>
                                        </p:tgtEl>
                                      </p:cBhvr>
                                    </p:animEffect>
                                  </p:childTnLst>
                                </p:cTn>
                              </p:par>
                            </p:childTnLst>
                          </p:cTn>
                        </p:par>
                      </p:childTnLst>
                    </p:cTn>
                  </p:par>
                  <p:par>
                    <p:cTn id="70" fill="hold">
                      <p:stCondLst>
                        <p:cond delay="indefinite"/>
                      </p:stCondLst>
                      <p:childTnLst>
                        <p:par>
                          <p:cTn id="71" fill="hold">
                            <p:stCondLst>
                              <p:cond delay="0"/>
                            </p:stCondLst>
                            <p:childTnLst>
                              <p:par>
                                <p:cTn id="72" presetID="5" presetClass="entr" presetSubtype="10" fill="hold" nodeType="click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checkerboard(across)">
                                      <p:cBhvr>
                                        <p:cTn id="74" dur="500"/>
                                        <p:tgtEl>
                                          <p:spTgt spid="19"/>
                                        </p:tgtEl>
                                      </p:cBhvr>
                                    </p:animEffect>
                                  </p:childTnLst>
                                </p:cTn>
                              </p:par>
                            </p:childTnLst>
                          </p:cTn>
                        </p:par>
                      </p:childTnLst>
                    </p:cTn>
                  </p:par>
                  <p:par>
                    <p:cTn id="75" fill="hold">
                      <p:stCondLst>
                        <p:cond delay="indefinite"/>
                      </p:stCondLst>
                      <p:childTnLst>
                        <p:par>
                          <p:cTn id="76" fill="hold">
                            <p:stCondLst>
                              <p:cond delay="0"/>
                            </p:stCondLst>
                            <p:childTnLst>
                              <p:par>
                                <p:cTn id="77" presetID="52" presetClass="entr" presetSubtype="0" fill="hold" grpId="0" nodeType="clickEffect">
                                  <p:stCondLst>
                                    <p:cond delay="0"/>
                                  </p:stCondLst>
                                  <p:childTnLst>
                                    <p:set>
                                      <p:cBhvr>
                                        <p:cTn id="78" dur="1" fill="hold">
                                          <p:stCondLst>
                                            <p:cond delay="0"/>
                                          </p:stCondLst>
                                        </p:cTn>
                                        <p:tgtEl>
                                          <p:spTgt spid="28"/>
                                        </p:tgtEl>
                                        <p:attrNameLst>
                                          <p:attrName>style.visibility</p:attrName>
                                        </p:attrNameLst>
                                      </p:cBhvr>
                                      <p:to>
                                        <p:strVal val="visible"/>
                                      </p:to>
                                    </p:set>
                                    <p:animScale>
                                      <p:cBhvr>
                                        <p:cTn id="79"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0" dur="1000" decel="50000" fill="hold">
                                          <p:stCondLst>
                                            <p:cond delay="0"/>
                                          </p:stCondLst>
                                        </p:cTn>
                                        <p:tgtEl>
                                          <p:spTgt spid="28"/>
                                        </p:tgtEl>
                                        <p:attrNameLst>
                                          <p:attrName>ppt_x</p:attrName>
                                          <p:attrName>ppt_y</p:attrName>
                                        </p:attrNameLst>
                                      </p:cBhvr>
                                    </p:animMotion>
                                    <p:animEffect transition="in" filter="fade">
                                      <p:cBhvr>
                                        <p:cTn id="81" dur="1000"/>
                                        <p:tgtEl>
                                          <p:spTgt spid="28"/>
                                        </p:tgtEl>
                                      </p:cBhvr>
                                    </p:animEffect>
                                  </p:childTnLst>
                                </p:cTn>
                              </p:par>
                            </p:childTnLst>
                          </p:cTn>
                        </p:par>
                      </p:childTnLst>
                    </p:cTn>
                  </p:par>
                  <p:par>
                    <p:cTn id="82" fill="hold">
                      <p:stCondLst>
                        <p:cond delay="indefinite"/>
                      </p:stCondLst>
                      <p:childTnLst>
                        <p:par>
                          <p:cTn id="83" fill="hold">
                            <p:stCondLst>
                              <p:cond delay="0"/>
                            </p:stCondLst>
                            <p:childTnLst>
                              <p:par>
                                <p:cTn id="84" presetID="52" presetClass="entr" presetSubtype="0" fill="hold" grpId="0" nodeType="clickEffect">
                                  <p:stCondLst>
                                    <p:cond delay="0"/>
                                  </p:stCondLst>
                                  <p:childTnLst>
                                    <p:set>
                                      <p:cBhvr>
                                        <p:cTn id="85" dur="1" fill="hold">
                                          <p:stCondLst>
                                            <p:cond delay="0"/>
                                          </p:stCondLst>
                                        </p:cTn>
                                        <p:tgtEl>
                                          <p:spTgt spid="27"/>
                                        </p:tgtEl>
                                        <p:attrNameLst>
                                          <p:attrName>style.visibility</p:attrName>
                                        </p:attrNameLst>
                                      </p:cBhvr>
                                      <p:to>
                                        <p:strVal val="visible"/>
                                      </p:to>
                                    </p:set>
                                    <p:animScale>
                                      <p:cBhvr>
                                        <p:cTn id="86"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7" dur="1000" decel="50000" fill="hold">
                                          <p:stCondLst>
                                            <p:cond delay="0"/>
                                          </p:stCondLst>
                                        </p:cTn>
                                        <p:tgtEl>
                                          <p:spTgt spid="27"/>
                                        </p:tgtEl>
                                        <p:attrNameLst>
                                          <p:attrName>ppt_x</p:attrName>
                                          <p:attrName>ppt_y</p:attrName>
                                        </p:attrNameLst>
                                      </p:cBhvr>
                                    </p:animMotion>
                                    <p:animEffect transition="in" filter="fade">
                                      <p:cBhvr>
                                        <p:cTn id="88" dur="1000"/>
                                        <p:tgtEl>
                                          <p:spTgt spid="27"/>
                                        </p:tgtEl>
                                      </p:cBhvr>
                                    </p:animEffect>
                                  </p:childTnLst>
                                </p:cTn>
                              </p:par>
                            </p:childTnLst>
                          </p:cTn>
                        </p:par>
                      </p:childTnLst>
                    </p:cTn>
                  </p:par>
                  <p:par>
                    <p:cTn id="89" fill="hold">
                      <p:stCondLst>
                        <p:cond delay="indefinite"/>
                      </p:stCondLst>
                      <p:childTnLst>
                        <p:par>
                          <p:cTn id="90" fill="hold">
                            <p:stCondLst>
                              <p:cond delay="0"/>
                            </p:stCondLst>
                            <p:childTnLst>
                              <p:par>
                                <p:cTn id="91" presetID="52" presetClass="entr" presetSubtype="0" fill="hold" grpId="0" nodeType="clickEffect">
                                  <p:stCondLst>
                                    <p:cond delay="0"/>
                                  </p:stCondLst>
                                  <p:childTnLst>
                                    <p:set>
                                      <p:cBhvr>
                                        <p:cTn id="92" dur="1" fill="hold">
                                          <p:stCondLst>
                                            <p:cond delay="0"/>
                                          </p:stCondLst>
                                        </p:cTn>
                                        <p:tgtEl>
                                          <p:spTgt spid="29"/>
                                        </p:tgtEl>
                                        <p:attrNameLst>
                                          <p:attrName>style.visibility</p:attrName>
                                        </p:attrNameLst>
                                      </p:cBhvr>
                                      <p:to>
                                        <p:strVal val="visible"/>
                                      </p:to>
                                    </p:set>
                                    <p:animScale>
                                      <p:cBhvr>
                                        <p:cTn id="93"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4" dur="1000" decel="50000" fill="hold">
                                          <p:stCondLst>
                                            <p:cond delay="0"/>
                                          </p:stCondLst>
                                        </p:cTn>
                                        <p:tgtEl>
                                          <p:spTgt spid="29"/>
                                        </p:tgtEl>
                                        <p:attrNameLst>
                                          <p:attrName>ppt_x</p:attrName>
                                          <p:attrName>ppt_y</p:attrName>
                                        </p:attrNameLst>
                                      </p:cBhvr>
                                    </p:animMotion>
                                    <p:animEffect transition="in" filter="fade">
                                      <p:cBhvr>
                                        <p:cTn id="95" dur="1000"/>
                                        <p:tgtEl>
                                          <p:spTgt spid="29"/>
                                        </p:tgtEl>
                                      </p:cBhvr>
                                    </p:animEffect>
                                  </p:childTnLst>
                                </p:cTn>
                              </p:par>
                            </p:childTnLst>
                          </p:cTn>
                        </p:par>
                      </p:childTnLst>
                    </p:cTn>
                  </p:par>
                  <p:par>
                    <p:cTn id="96" fill="hold">
                      <p:stCondLst>
                        <p:cond delay="indefinite"/>
                      </p:stCondLst>
                      <p:childTnLst>
                        <p:par>
                          <p:cTn id="97" fill="hold">
                            <p:stCondLst>
                              <p:cond delay="0"/>
                            </p:stCondLst>
                            <p:childTnLst>
                              <p:par>
                                <p:cTn id="98" presetID="52" presetClass="entr" presetSubtype="0" fill="hold" nodeType="clickEffect">
                                  <p:stCondLst>
                                    <p:cond delay="0"/>
                                  </p:stCondLst>
                                  <p:childTnLst>
                                    <p:set>
                                      <p:cBhvr>
                                        <p:cTn id="99" dur="1" fill="hold">
                                          <p:stCondLst>
                                            <p:cond delay="0"/>
                                          </p:stCondLst>
                                        </p:cTn>
                                        <p:tgtEl>
                                          <p:spTgt spid="17"/>
                                        </p:tgtEl>
                                        <p:attrNameLst>
                                          <p:attrName>style.visibility</p:attrName>
                                        </p:attrNameLst>
                                      </p:cBhvr>
                                      <p:to>
                                        <p:strVal val="visible"/>
                                      </p:to>
                                    </p:set>
                                    <p:animScale>
                                      <p:cBhvr>
                                        <p:cTn id="100"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1" dur="1000" decel="50000" fill="hold">
                                          <p:stCondLst>
                                            <p:cond delay="0"/>
                                          </p:stCondLst>
                                        </p:cTn>
                                        <p:tgtEl>
                                          <p:spTgt spid="17"/>
                                        </p:tgtEl>
                                        <p:attrNameLst>
                                          <p:attrName>ppt_x</p:attrName>
                                          <p:attrName>ppt_y</p:attrName>
                                        </p:attrNameLst>
                                      </p:cBhvr>
                                    </p:animMotion>
                                    <p:animEffect transition="in" filter="fade">
                                      <p:cBhvr>
                                        <p:cTn id="102" dur="1000"/>
                                        <p:tgtEl>
                                          <p:spTgt spid="17"/>
                                        </p:tgtEl>
                                      </p:cBhvr>
                                    </p:animEffect>
                                  </p:childTnLst>
                                </p:cTn>
                              </p:par>
                            </p:childTnLst>
                          </p:cTn>
                        </p:par>
                      </p:childTnLst>
                    </p:cTn>
                  </p:par>
                  <p:par>
                    <p:cTn id="103" fill="hold">
                      <p:stCondLst>
                        <p:cond delay="indefinite"/>
                      </p:stCondLst>
                      <p:childTnLst>
                        <p:par>
                          <p:cTn id="104" fill="hold">
                            <p:stCondLst>
                              <p:cond delay="0"/>
                            </p:stCondLst>
                            <p:childTnLst>
                              <p:par>
                                <p:cTn id="105" presetID="52" presetClass="entr" presetSubtype="0" fill="hold" nodeType="clickEffect">
                                  <p:stCondLst>
                                    <p:cond delay="0"/>
                                  </p:stCondLst>
                                  <p:childTnLst>
                                    <p:set>
                                      <p:cBhvr>
                                        <p:cTn id="106" dur="1" fill="hold">
                                          <p:stCondLst>
                                            <p:cond delay="0"/>
                                          </p:stCondLst>
                                        </p:cTn>
                                        <p:tgtEl>
                                          <p:spTgt spid="18"/>
                                        </p:tgtEl>
                                        <p:attrNameLst>
                                          <p:attrName>style.visibility</p:attrName>
                                        </p:attrNameLst>
                                      </p:cBhvr>
                                      <p:to>
                                        <p:strVal val="visible"/>
                                      </p:to>
                                    </p:set>
                                    <p:animScale>
                                      <p:cBhvr>
                                        <p:cTn id="107"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8" dur="1000" decel="50000" fill="hold">
                                          <p:stCondLst>
                                            <p:cond delay="0"/>
                                          </p:stCondLst>
                                        </p:cTn>
                                        <p:tgtEl>
                                          <p:spTgt spid="18"/>
                                        </p:tgtEl>
                                        <p:attrNameLst>
                                          <p:attrName>ppt_x</p:attrName>
                                          <p:attrName>ppt_y</p:attrName>
                                        </p:attrNameLst>
                                      </p:cBhvr>
                                    </p:animMotion>
                                    <p:animEffect transition="in" filter="fade">
                                      <p:cBhvr>
                                        <p:cTn id="109" dur="1000"/>
                                        <p:tgtEl>
                                          <p:spTgt spid="18"/>
                                        </p:tgtEl>
                                      </p:cBhvr>
                                    </p:animEffect>
                                  </p:childTnLst>
                                </p:cTn>
                              </p:par>
                            </p:childTnLst>
                          </p:cTn>
                        </p:par>
                      </p:childTnLst>
                    </p:cTn>
                  </p:par>
                  <p:par>
                    <p:cTn id="110" fill="hold">
                      <p:stCondLst>
                        <p:cond delay="indefinite"/>
                      </p:stCondLst>
                      <p:childTnLst>
                        <p:par>
                          <p:cTn id="111" fill="hold">
                            <p:stCondLst>
                              <p:cond delay="0"/>
                            </p:stCondLst>
                            <p:childTnLst>
                              <p:par>
                                <p:cTn id="112" presetID="52" presetClass="entr" presetSubtype="0" fill="hold" grpId="0" nodeType="clickEffect">
                                  <p:stCondLst>
                                    <p:cond delay="0"/>
                                  </p:stCondLst>
                                  <p:childTnLst>
                                    <p:set>
                                      <p:cBhvr>
                                        <p:cTn id="113" dur="1" fill="hold">
                                          <p:stCondLst>
                                            <p:cond delay="0"/>
                                          </p:stCondLst>
                                        </p:cTn>
                                        <p:tgtEl>
                                          <p:spTgt spid="32"/>
                                        </p:tgtEl>
                                        <p:attrNameLst>
                                          <p:attrName>style.visibility</p:attrName>
                                        </p:attrNameLst>
                                      </p:cBhvr>
                                      <p:to>
                                        <p:strVal val="visible"/>
                                      </p:to>
                                    </p:set>
                                    <p:animScale>
                                      <p:cBhvr>
                                        <p:cTn id="114"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5" dur="1000" decel="50000" fill="hold">
                                          <p:stCondLst>
                                            <p:cond delay="0"/>
                                          </p:stCondLst>
                                        </p:cTn>
                                        <p:tgtEl>
                                          <p:spTgt spid="32"/>
                                        </p:tgtEl>
                                        <p:attrNameLst>
                                          <p:attrName>ppt_x</p:attrName>
                                          <p:attrName>ppt_y</p:attrName>
                                        </p:attrNameLst>
                                      </p:cBhvr>
                                    </p:animMotion>
                                    <p:animEffect transition="in" filter="fade">
                                      <p:cBhvr>
                                        <p:cTn id="116" dur="1000"/>
                                        <p:tgtEl>
                                          <p:spTgt spid="32"/>
                                        </p:tgtEl>
                                      </p:cBhvr>
                                    </p:animEffect>
                                  </p:childTnLst>
                                </p:cTn>
                              </p:par>
                            </p:childTnLst>
                          </p:cTn>
                        </p:par>
                      </p:childTnLst>
                    </p:cTn>
                  </p:par>
                  <p:par>
                    <p:cTn id="117" fill="hold">
                      <p:stCondLst>
                        <p:cond delay="indefinite"/>
                      </p:stCondLst>
                      <p:childTnLst>
                        <p:par>
                          <p:cTn id="118" fill="hold">
                            <p:stCondLst>
                              <p:cond delay="0"/>
                            </p:stCondLst>
                            <p:childTnLst>
                              <p:par>
                                <p:cTn id="119" presetID="52" presetClass="entr" presetSubtype="0" fill="hold" grpId="0" nodeType="clickEffect">
                                  <p:stCondLst>
                                    <p:cond delay="0"/>
                                  </p:stCondLst>
                                  <p:childTnLst>
                                    <p:set>
                                      <p:cBhvr>
                                        <p:cTn id="120" dur="1" fill="hold">
                                          <p:stCondLst>
                                            <p:cond delay="0"/>
                                          </p:stCondLst>
                                        </p:cTn>
                                        <p:tgtEl>
                                          <p:spTgt spid="30"/>
                                        </p:tgtEl>
                                        <p:attrNameLst>
                                          <p:attrName>style.visibility</p:attrName>
                                        </p:attrNameLst>
                                      </p:cBhvr>
                                      <p:to>
                                        <p:strVal val="visible"/>
                                      </p:to>
                                    </p:set>
                                    <p:animScale>
                                      <p:cBhvr>
                                        <p:cTn id="121"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2" dur="1000" decel="50000" fill="hold">
                                          <p:stCondLst>
                                            <p:cond delay="0"/>
                                          </p:stCondLst>
                                        </p:cTn>
                                        <p:tgtEl>
                                          <p:spTgt spid="30"/>
                                        </p:tgtEl>
                                        <p:attrNameLst>
                                          <p:attrName>ppt_x</p:attrName>
                                          <p:attrName>ppt_y</p:attrName>
                                        </p:attrNameLst>
                                      </p:cBhvr>
                                    </p:animMotion>
                                    <p:animEffect transition="in" filter="fade">
                                      <p:cBhvr>
                                        <p:cTn id="123" dur="1000"/>
                                        <p:tgtEl>
                                          <p:spTgt spid="30"/>
                                        </p:tgtEl>
                                      </p:cBhvr>
                                    </p:animEffect>
                                  </p:childTnLst>
                                </p:cTn>
                              </p:par>
                            </p:childTnLst>
                          </p:cTn>
                        </p:par>
                      </p:childTnLst>
                    </p:cTn>
                  </p:par>
                  <p:par>
                    <p:cTn id="124" fill="hold">
                      <p:stCondLst>
                        <p:cond delay="indefinite"/>
                      </p:stCondLst>
                      <p:childTnLst>
                        <p:par>
                          <p:cTn id="125" fill="hold">
                            <p:stCondLst>
                              <p:cond delay="0"/>
                            </p:stCondLst>
                            <p:childTnLst>
                              <p:par>
                                <p:cTn id="126" presetID="52" presetClass="entr" presetSubtype="0" fill="hold" grpId="0" nodeType="clickEffect">
                                  <p:stCondLst>
                                    <p:cond delay="0"/>
                                  </p:stCondLst>
                                  <p:childTnLst>
                                    <p:set>
                                      <p:cBhvr>
                                        <p:cTn id="127" dur="1" fill="hold">
                                          <p:stCondLst>
                                            <p:cond delay="0"/>
                                          </p:stCondLst>
                                        </p:cTn>
                                        <p:tgtEl>
                                          <p:spTgt spid="31"/>
                                        </p:tgtEl>
                                        <p:attrNameLst>
                                          <p:attrName>style.visibility</p:attrName>
                                        </p:attrNameLst>
                                      </p:cBhvr>
                                      <p:to>
                                        <p:strVal val="visible"/>
                                      </p:to>
                                    </p:set>
                                    <p:animScale>
                                      <p:cBhvr>
                                        <p:cTn id="128"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9" dur="1000" decel="50000" fill="hold">
                                          <p:stCondLst>
                                            <p:cond delay="0"/>
                                          </p:stCondLst>
                                        </p:cTn>
                                        <p:tgtEl>
                                          <p:spTgt spid="31"/>
                                        </p:tgtEl>
                                        <p:attrNameLst>
                                          <p:attrName>ppt_x</p:attrName>
                                          <p:attrName>ppt_y</p:attrName>
                                        </p:attrNameLst>
                                      </p:cBhvr>
                                    </p:animMotion>
                                    <p:animEffect transition="in" filter="fade">
                                      <p:cBhvr>
                                        <p:cTn id="130"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0" grpId="0"/>
      <p:bldP spid="11" grpId="0"/>
      <p:bldP spid="13" grpId="0"/>
      <p:bldP spid="14" grpId="0"/>
      <p:bldP spid="27" grpId="0"/>
      <p:bldP spid="28" grpId="0"/>
      <p:bldP spid="29" grpId="0"/>
      <p:bldP spid="30" grpId="0"/>
      <p:bldP spid="31" grpId="0"/>
      <p:bldP spid="3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a:solidFill>
                  <a:srgbClr val="FF0000"/>
                </a:solidFill>
              </a:rPr>
              <a:t>Average Cost</a:t>
            </a:r>
          </a:p>
        </p:txBody>
      </p:sp>
      <p:sp>
        <p:nvSpPr>
          <p:cNvPr id="3" name="Content Placeholder 2"/>
          <p:cNvSpPr>
            <a:spLocks noGrp="1"/>
          </p:cNvSpPr>
          <p:nvPr>
            <p:ph idx="1"/>
          </p:nvPr>
        </p:nvSpPr>
        <p:spPr>
          <a:xfrm>
            <a:off x="152400" y="914400"/>
            <a:ext cx="8763000" cy="5715000"/>
          </a:xfrm>
        </p:spPr>
        <p:txBody>
          <a:bodyPr>
            <a:noAutofit/>
          </a:bodyPr>
          <a:lstStyle/>
          <a:p>
            <a:r>
              <a:rPr lang="en-US" sz="2400" dirty="0">
                <a:solidFill>
                  <a:srgbClr val="260FB1"/>
                </a:solidFill>
              </a:rPr>
              <a:t>Average cost is the cost per unit of output. </a:t>
            </a:r>
          </a:p>
          <a:p>
            <a:r>
              <a:rPr lang="en-US" b="1" dirty="0">
                <a:solidFill>
                  <a:srgbClr val="00B050"/>
                </a:solidFill>
              </a:rPr>
              <a:t>AC=f(q)</a:t>
            </a:r>
          </a:p>
          <a:p>
            <a:r>
              <a:rPr lang="en-US" sz="2400" dirty="0">
                <a:solidFill>
                  <a:srgbClr val="C00000"/>
                </a:solidFill>
              </a:rPr>
              <a:t>It is derived by dividing Total Cost (TC) by the level of output produced.</a:t>
            </a:r>
          </a:p>
          <a:p>
            <a:r>
              <a:rPr lang="en-US" sz="2400" dirty="0">
                <a:solidFill>
                  <a:srgbClr val="260FB1"/>
                </a:solidFill>
              </a:rPr>
              <a:t>Since TC=TFC+TVC we can apply the formula TC/q =TFC/q + TVC/q</a:t>
            </a:r>
          </a:p>
          <a:p>
            <a:pPr>
              <a:buNone/>
            </a:pPr>
            <a:r>
              <a:rPr lang="en-US" sz="2400" dirty="0">
                <a:solidFill>
                  <a:srgbClr val="C00000"/>
                </a:solidFill>
              </a:rPr>
              <a:t>	or, </a:t>
            </a:r>
            <a:r>
              <a:rPr lang="en-US" sz="2400" b="1" dirty="0">
                <a:solidFill>
                  <a:srgbClr val="C00000"/>
                </a:solidFill>
              </a:rPr>
              <a:t>AC = AFC + AVC</a:t>
            </a:r>
          </a:p>
          <a:p>
            <a:r>
              <a:rPr lang="en-US" sz="2400" dirty="0">
                <a:solidFill>
                  <a:srgbClr val="260FB1"/>
                </a:solidFill>
              </a:rPr>
              <a:t>We find AC through vertical addition of AFC and AVC.</a:t>
            </a:r>
          </a:p>
          <a:p>
            <a:r>
              <a:rPr lang="en-US" sz="2400" dirty="0">
                <a:solidFill>
                  <a:srgbClr val="C00000"/>
                </a:solidFill>
              </a:rPr>
              <a:t>The vertical difference between AC and AVC is the AFC itself. </a:t>
            </a:r>
          </a:p>
          <a:p>
            <a:r>
              <a:rPr lang="en-US" sz="2400" dirty="0">
                <a:solidFill>
                  <a:srgbClr val="260FB1"/>
                </a:solidFill>
              </a:rPr>
              <a:t>Since at initial levels of output AFC is very high, the gap between AC and AVC is very high at these levels.</a:t>
            </a:r>
          </a:p>
          <a:p>
            <a:r>
              <a:rPr lang="en-US" sz="2400" dirty="0">
                <a:solidFill>
                  <a:srgbClr val="C00000"/>
                </a:solidFill>
              </a:rPr>
              <a:t>Since at higher levels of output, AFC approaches X-axis, AC approaches AVC at higher levels of output.</a:t>
            </a:r>
          </a:p>
        </p:txBody>
      </p:sp>
      <p:sp>
        <p:nvSpPr>
          <p:cNvPr id="4" name="Date Placeholder 3"/>
          <p:cNvSpPr>
            <a:spLocks noGrp="1"/>
          </p:cNvSpPr>
          <p:nvPr>
            <p:ph type="dt" sz="half" idx="10"/>
          </p:nvPr>
        </p:nvSpPr>
        <p:spPr/>
        <p:txBody>
          <a:bodyPr/>
          <a:lstStyle/>
          <a:p>
            <a:fld id="{6D94427C-AED6-4314-A50F-37D3ED2A1286}"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5000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checkerboard(across)">
                                      <p:cBhvr>
                                        <p:cTn id="17" dur="1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1" presetClass="entr" presetSubtype="0"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770" decel="100000"/>
                                        <p:tgtEl>
                                          <p:spTgt spid="3">
                                            <p:txEl>
                                              <p:pRg st="1" end="1"/>
                                            </p:txEl>
                                          </p:spTgt>
                                        </p:tgtEl>
                                      </p:cBhvr>
                                    </p:animEffect>
                                    <p:animScale>
                                      <p:cBhvr>
                                        <p:cTn id="23" dur="770" decel="100000"/>
                                        <p:tgtEl>
                                          <p:spTgt spid="3">
                                            <p:txEl>
                                              <p:pRg st="1" end="1"/>
                                            </p:txEl>
                                          </p:spTgt>
                                        </p:tgtEl>
                                      </p:cBhvr>
                                      <p:from x="10000" y="10000"/>
                                      <p:to x="200000" y="450000"/>
                                    </p:animScale>
                                    <p:animScale>
                                      <p:cBhvr>
                                        <p:cTn id="24" dur="1230" accel="100000" fill="hold">
                                          <p:stCondLst>
                                            <p:cond delay="770"/>
                                          </p:stCondLst>
                                        </p:cTn>
                                        <p:tgtEl>
                                          <p:spTgt spid="3">
                                            <p:txEl>
                                              <p:pRg st="1" end="1"/>
                                            </p:txEl>
                                          </p:spTgt>
                                        </p:tgtEl>
                                      </p:cBhvr>
                                      <p:from x="200000" y="450000"/>
                                      <p:to x="100000" y="100000"/>
                                    </p:animScale>
                                    <p:set>
                                      <p:cBhvr>
                                        <p:cTn id="25" dur="770" fill="hold"/>
                                        <p:tgtEl>
                                          <p:spTgt spid="3">
                                            <p:txEl>
                                              <p:pRg st="1" end="1"/>
                                            </p:txEl>
                                          </p:spTgt>
                                        </p:tgtEl>
                                        <p:attrNameLst>
                                          <p:attrName>ppt_x</p:attrName>
                                        </p:attrNameLst>
                                      </p:cBhvr>
                                      <p:to>
                                        <p:strVal val="(0.5)"/>
                                      </p:to>
                                    </p:set>
                                    <p:anim from="(0.5)" to="(#ppt_x)" calcmode="lin" valueType="num">
                                      <p:cBhvr>
                                        <p:cTn id="26" dur="1230" accel="100000" fill="hold">
                                          <p:stCondLst>
                                            <p:cond delay="770"/>
                                          </p:stCondLst>
                                        </p:cTn>
                                        <p:tgtEl>
                                          <p:spTgt spid="3">
                                            <p:txEl>
                                              <p:pRg st="1" end="1"/>
                                            </p:txEl>
                                          </p:spTgt>
                                        </p:tgtEl>
                                        <p:attrNameLst>
                                          <p:attrName>ppt_x</p:attrName>
                                        </p:attrNameLst>
                                      </p:cBhvr>
                                    </p:anim>
                                    <p:set>
                                      <p:cBhvr>
                                        <p:cTn id="27" dur="770" fill="hold"/>
                                        <p:tgtEl>
                                          <p:spTgt spid="3">
                                            <p:txEl>
                                              <p:pRg st="1" end="1"/>
                                            </p:txEl>
                                          </p:spTgt>
                                        </p:tgtEl>
                                        <p:attrNameLst>
                                          <p:attrName>ppt_y</p:attrName>
                                        </p:attrNameLst>
                                      </p:cBhvr>
                                      <p:to>
                                        <p:strVal val="(#ppt_y+0.4)"/>
                                      </p:to>
                                    </p:set>
                                    <p:anim from="(#ppt_y+0.4)" to="(#ppt_y)" calcmode="lin" valueType="num">
                                      <p:cBhvr>
                                        <p:cTn id="28" dur="1230" accel="100000" fill="hold">
                                          <p:stCondLst>
                                            <p:cond delay="770"/>
                                          </p:stCondLst>
                                        </p:cTn>
                                        <p:tgtEl>
                                          <p:spTgt spid="3">
                                            <p:txEl>
                                              <p:pRg st="1" end="1"/>
                                            </p:txEl>
                                          </p:spTgt>
                                        </p:tgtEl>
                                        <p:attrNameLst>
                                          <p:attrName>ppt_y</p:attrName>
                                        </p:attrNameLst>
                                      </p:cBhvr>
                                    </p:anim>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checkerboard(across)">
                                      <p:cBhvr>
                                        <p:cTn id="33" dur="1000"/>
                                        <p:tgtEl>
                                          <p:spTgt spid="3">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 presetClass="entr" presetSubtype="10" fill="hold"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Effect transition="in" filter="checkerboard(across)">
                                      <p:cBhvr>
                                        <p:cTn id="38" dur="500"/>
                                        <p:tgtEl>
                                          <p:spTgt spid="3">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1" presetClass="entr" presetSubtype="0" fill="hold"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Effect transition="in" filter="fade">
                                      <p:cBhvr>
                                        <p:cTn id="43" dur="770" decel="100000"/>
                                        <p:tgtEl>
                                          <p:spTgt spid="3">
                                            <p:txEl>
                                              <p:pRg st="4" end="4"/>
                                            </p:txEl>
                                          </p:spTgt>
                                        </p:tgtEl>
                                      </p:cBhvr>
                                    </p:animEffect>
                                    <p:animScale>
                                      <p:cBhvr>
                                        <p:cTn id="44" dur="770" decel="100000"/>
                                        <p:tgtEl>
                                          <p:spTgt spid="3">
                                            <p:txEl>
                                              <p:pRg st="4" end="4"/>
                                            </p:txEl>
                                          </p:spTgt>
                                        </p:tgtEl>
                                      </p:cBhvr>
                                      <p:from x="10000" y="10000"/>
                                      <p:to x="200000" y="450000"/>
                                    </p:animScale>
                                    <p:animScale>
                                      <p:cBhvr>
                                        <p:cTn id="45" dur="1230" accel="100000" fill="hold">
                                          <p:stCondLst>
                                            <p:cond delay="770"/>
                                          </p:stCondLst>
                                        </p:cTn>
                                        <p:tgtEl>
                                          <p:spTgt spid="3">
                                            <p:txEl>
                                              <p:pRg st="4" end="4"/>
                                            </p:txEl>
                                          </p:spTgt>
                                        </p:tgtEl>
                                      </p:cBhvr>
                                      <p:from x="200000" y="450000"/>
                                      <p:to x="100000" y="100000"/>
                                    </p:animScale>
                                    <p:set>
                                      <p:cBhvr>
                                        <p:cTn id="46" dur="770" fill="hold"/>
                                        <p:tgtEl>
                                          <p:spTgt spid="3">
                                            <p:txEl>
                                              <p:pRg st="4" end="4"/>
                                            </p:txEl>
                                          </p:spTgt>
                                        </p:tgtEl>
                                        <p:attrNameLst>
                                          <p:attrName>ppt_x</p:attrName>
                                        </p:attrNameLst>
                                      </p:cBhvr>
                                      <p:to>
                                        <p:strVal val="(0.5)"/>
                                      </p:to>
                                    </p:set>
                                    <p:anim from="(0.5)" to="(#ppt_x)" calcmode="lin" valueType="num">
                                      <p:cBhvr>
                                        <p:cTn id="47" dur="1230" accel="100000" fill="hold">
                                          <p:stCondLst>
                                            <p:cond delay="770"/>
                                          </p:stCondLst>
                                        </p:cTn>
                                        <p:tgtEl>
                                          <p:spTgt spid="3">
                                            <p:txEl>
                                              <p:pRg st="4" end="4"/>
                                            </p:txEl>
                                          </p:spTgt>
                                        </p:tgtEl>
                                        <p:attrNameLst>
                                          <p:attrName>ppt_x</p:attrName>
                                        </p:attrNameLst>
                                      </p:cBhvr>
                                    </p:anim>
                                    <p:set>
                                      <p:cBhvr>
                                        <p:cTn id="48" dur="770" fill="hold"/>
                                        <p:tgtEl>
                                          <p:spTgt spid="3">
                                            <p:txEl>
                                              <p:pRg st="4" end="4"/>
                                            </p:txEl>
                                          </p:spTgt>
                                        </p:tgtEl>
                                        <p:attrNameLst>
                                          <p:attrName>ppt_y</p:attrName>
                                        </p:attrNameLst>
                                      </p:cBhvr>
                                      <p:to>
                                        <p:strVal val="(#ppt_y+0.4)"/>
                                      </p:to>
                                    </p:set>
                                    <p:anim from="(#ppt_y+0.4)" to="(#ppt_y)" calcmode="lin" valueType="num">
                                      <p:cBhvr>
                                        <p:cTn id="49" dur="1230" accel="100000" fill="hold">
                                          <p:stCondLst>
                                            <p:cond delay="770"/>
                                          </p:stCondLst>
                                        </p:cTn>
                                        <p:tgtEl>
                                          <p:spTgt spid="3">
                                            <p:txEl>
                                              <p:pRg st="4" end="4"/>
                                            </p:txEl>
                                          </p:spTgt>
                                        </p:tgtEl>
                                        <p:attrNameLst>
                                          <p:attrName>ppt_y</p:attrName>
                                        </p:attrNameLst>
                                      </p:cBhvr>
                                    </p:anim>
                                  </p:childTnLst>
                                </p:cTn>
                              </p:par>
                            </p:childTnLst>
                          </p:cTn>
                        </p:par>
                      </p:childTnLst>
                    </p:cTn>
                  </p:par>
                  <p:par>
                    <p:cTn id="50" fill="hold">
                      <p:stCondLst>
                        <p:cond delay="indefinite"/>
                      </p:stCondLst>
                      <p:childTnLst>
                        <p:par>
                          <p:cTn id="51" fill="hold">
                            <p:stCondLst>
                              <p:cond delay="0"/>
                            </p:stCondLst>
                            <p:childTnLst>
                              <p:par>
                                <p:cTn id="52" presetID="5" presetClass="entr" presetSubtype="10" fill="hold" nodeType="clickEffect">
                                  <p:stCondLst>
                                    <p:cond delay="0"/>
                                  </p:stCondLst>
                                  <p:childTnLst>
                                    <p:set>
                                      <p:cBhvr>
                                        <p:cTn id="53" dur="1" fill="hold">
                                          <p:stCondLst>
                                            <p:cond delay="0"/>
                                          </p:stCondLst>
                                        </p:cTn>
                                        <p:tgtEl>
                                          <p:spTgt spid="3">
                                            <p:txEl>
                                              <p:pRg st="5" end="5"/>
                                            </p:txEl>
                                          </p:spTgt>
                                        </p:tgtEl>
                                        <p:attrNameLst>
                                          <p:attrName>style.visibility</p:attrName>
                                        </p:attrNameLst>
                                      </p:cBhvr>
                                      <p:to>
                                        <p:strVal val="visible"/>
                                      </p:to>
                                    </p:set>
                                    <p:animEffect transition="in" filter="checkerboard(across)">
                                      <p:cBhvr>
                                        <p:cTn id="54" dur="500"/>
                                        <p:tgtEl>
                                          <p:spTgt spid="3">
                                            <p:txEl>
                                              <p:pRg st="5" end="5"/>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 presetClass="entr" presetSubtype="10" fill="hold" nodeType="clickEffect">
                                  <p:stCondLst>
                                    <p:cond delay="0"/>
                                  </p:stCondLst>
                                  <p:childTnLst>
                                    <p:set>
                                      <p:cBhvr>
                                        <p:cTn id="58" dur="1" fill="hold">
                                          <p:stCondLst>
                                            <p:cond delay="0"/>
                                          </p:stCondLst>
                                        </p:cTn>
                                        <p:tgtEl>
                                          <p:spTgt spid="3">
                                            <p:txEl>
                                              <p:pRg st="6" end="6"/>
                                            </p:txEl>
                                          </p:spTgt>
                                        </p:tgtEl>
                                        <p:attrNameLst>
                                          <p:attrName>style.visibility</p:attrName>
                                        </p:attrNameLst>
                                      </p:cBhvr>
                                      <p:to>
                                        <p:strVal val="visible"/>
                                      </p:to>
                                    </p:set>
                                    <p:animEffect transition="in" filter="checkerboard(across)">
                                      <p:cBhvr>
                                        <p:cTn id="59" dur="500"/>
                                        <p:tgtEl>
                                          <p:spTgt spid="3">
                                            <p:txEl>
                                              <p:pRg st="6" end="6"/>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5" presetClass="entr" presetSubtype="10" fill="hold" nodeType="clickEffect">
                                  <p:stCondLst>
                                    <p:cond delay="0"/>
                                  </p:stCondLst>
                                  <p:childTnLst>
                                    <p:set>
                                      <p:cBhvr>
                                        <p:cTn id="63" dur="1" fill="hold">
                                          <p:stCondLst>
                                            <p:cond delay="0"/>
                                          </p:stCondLst>
                                        </p:cTn>
                                        <p:tgtEl>
                                          <p:spTgt spid="3">
                                            <p:txEl>
                                              <p:pRg st="7" end="7"/>
                                            </p:txEl>
                                          </p:spTgt>
                                        </p:tgtEl>
                                        <p:attrNameLst>
                                          <p:attrName>style.visibility</p:attrName>
                                        </p:attrNameLst>
                                      </p:cBhvr>
                                      <p:to>
                                        <p:strVal val="visible"/>
                                      </p:to>
                                    </p:set>
                                    <p:animEffect transition="in" filter="checkerboard(across)">
                                      <p:cBhvr>
                                        <p:cTn id="64" dur="500"/>
                                        <p:tgtEl>
                                          <p:spTgt spid="3">
                                            <p:txEl>
                                              <p:pRg st="7" end="7"/>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5" presetClass="entr" presetSubtype="10" fill="hold" nodeType="clickEffect">
                                  <p:stCondLst>
                                    <p:cond delay="0"/>
                                  </p:stCondLst>
                                  <p:childTnLst>
                                    <p:set>
                                      <p:cBhvr>
                                        <p:cTn id="68" dur="1" fill="hold">
                                          <p:stCondLst>
                                            <p:cond delay="0"/>
                                          </p:stCondLst>
                                        </p:cTn>
                                        <p:tgtEl>
                                          <p:spTgt spid="3">
                                            <p:txEl>
                                              <p:pRg st="8" end="8"/>
                                            </p:txEl>
                                          </p:spTgt>
                                        </p:tgtEl>
                                        <p:attrNameLst>
                                          <p:attrName>style.visibility</p:attrName>
                                        </p:attrNameLst>
                                      </p:cBhvr>
                                      <p:to>
                                        <p:strVal val="visible"/>
                                      </p:to>
                                    </p:set>
                                    <p:animEffect transition="in" filter="checkerboard(across)">
                                      <p:cBhvr>
                                        <p:cTn id="69"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a:solidFill>
                  <a:srgbClr val="FF0000"/>
                </a:solidFill>
              </a:rPr>
              <a:t>Average Cost</a:t>
            </a:r>
          </a:p>
        </p:txBody>
      </p:sp>
      <p:sp>
        <p:nvSpPr>
          <p:cNvPr id="3" name="Content Placeholder 2"/>
          <p:cNvSpPr>
            <a:spLocks noGrp="1"/>
          </p:cNvSpPr>
          <p:nvPr>
            <p:ph idx="1"/>
          </p:nvPr>
        </p:nvSpPr>
        <p:spPr>
          <a:xfrm>
            <a:off x="152400" y="914400"/>
            <a:ext cx="8763000" cy="5715000"/>
          </a:xfrm>
        </p:spPr>
        <p:txBody>
          <a:bodyPr>
            <a:noAutofit/>
          </a:bodyPr>
          <a:lstStyle/>
          <a:p>
            <a:r>
              <a:rPr lang="en-US" sz="2400" b="1" dirty="0">
                <a:solidFill>
                  <a:srgbClr val="00B050"/>
                </a:solidFill>
              </a:rPr>
              <a:t>AC=f(q)</a:t>
            </a:r>
          </a:p>
          <a:p>
            <a:r>
              <a:rPr lang="en-US" sz="2400" dirty="0">
                <a:solidFill>
                  <a:srgbClr val="260FB1"/>
                </a:solidFill>
              </a:rPr>
              <a:t>AC at a particular level of output is the slope of the line segment joining the origin and the corresponding point on the TC</a:t>
            </a:r>
            <a:r>
              <a:rPr lang="en-US" sz="2400" dirty="0">
                <a:solidFill>
                  <a:srgbClr val="C00000"/>
                </a:solidFill>
              </a:rPr>
              <a:t>.</a:t>
            </a:r>
          </a:p>
          <a:p>
            <a:r>
              <a:rPr lang="en-US" sz="2400" dirty="0">
                <a:solidFill>
                  <a:srgbClr val="C00000"/>
                </a:solidFill>
              </a:rPr>
              <a:t>AC is U-shaped, thus reflecting the operation of law of variable proportions.</a:t>
            </a:r>
          </a:p>
          <a:p>
            <a:r>
              <a:rPr lang="en-US" sz="2400" dirty="0">
                <a:solidFill>
                  <a:srgbClr val="260FB1"/>
                </a:solidFill>
              </a:rPr>
              <a:t>Corresponding to the points where the slopes of the line segments decline AC becomes lower and lower.</a:t>
            </a:r>
          </a:p>
          <a:p>
            <a:r>
              <a:rPr lang="en-US" sz="2400" dirty="0">
                <a:solidFill>
                  <a:srgbClr val="C00000"/>
                </a:solidFill>
              </a:rPr>
              <a:t>Corresponding to the point where the slope of the line segment drawn from the origin becomes equal to the slope of the tangent drawn on TC, average cost (AC) is minimum.</a:t>
            </a:r>
          </a:p>
          <a:p>
            <a:r>
              <a:rPr lang="en-US" sz="2400" dirty="0">
                <a:solidFill>
                  <a:srgbClr val="260FB1"/>
                </a:solidFill>
              </a:rPr>
              <a:t>Corresponding to the points where the slopes of the line segments rise AC becomes higher and higher.</a:t>
            </a:r>
          </a:p>
          <a:p>
            <a:endParaRPr lang="en-US" sz="2400" dirty="0">
              <a:solidFill>
                <a:srgbClr val="C00000"/>
              </a:solidFill>
            </a:endParaRPr>
          </a:p>
        </p:txBody>
      </p:sp>
      <p:sp>
        <p:nvSpPr>
          <p:cNvPr id="4" name="Date Placeholder 3"/>
          <p:cNvSpPr>
            <a:spLocks noGrp="1"/>
          </p:cNvSpPr>
          <p:nvPr>
            <p:ph type="dt" sz="half" idx="10"/>
          </p:nvPr>
        </p:nvSpPr>
        <p:spPr/>
        <p:txBody>
          <a:bodyPr/>
          <a:lstStyle/>
          <a:p>
            <a:fld id="{DDA9D671-594A-4B78-9215-7820FF71EED8}"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4800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checkerboard(across)">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checkerboard(across)">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checkerboard(across)">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checkerboard(across)">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checkerboard(across)">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checkerboard(across)">
                                      <p:cBhvr>
                                        <p:cTn id="4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39762"/>
          </a:xfrm>
        </p:spPr>
        <p:txBody>
          <a:bodyPr>
            <a:normAutofit fontScale="90000"/>
          </a:bodyPr>
          <a:lstStyle/>
          <a:p>
            <a:r>
              <a:rPr lang="en-US" dirty="0"/>
              <a:t>Average Cost and Total Cost</a:t>
            </a:r>
          </a:p>
        </p:txBody>
      </p:sp>
      <p:sp>
        <p:nvSpPr>
          <p:cNvPr id="3" name="Content Placeholder 2"/>
          <p:cNvSpPr>
            <a:spLocks noGrp="1"/>
          </p:cNvSpPr>
          <p:nvPr>
            <p:ph idx="1"/>
          </p:nvPr>
        </p:nvSpPr>
        <p:spPr>
          <a:xfrm>
            <a:off x="457200" y="1143000"/>
            <a:ext cx="8229600" cy="5486400"/>
          </a:xfrm>
        </p:spPr>
        <p:txBody>
          <a:bodyPr/>
          <a:lstStyle/>
          <a:p>
            <a:pPr>
              <a:buNone/>
            </a:pPr>
            <a:endParaRPr lang="en-US" dirty="0"/>
          </a:p>
          <a:p>
            <a:pPr>
              <a:buNone/>
            </a:pPr>
            <a:endParaRPr lang="en-US"/>
          </a:p>
          <a:p>
            <a:pPr>
              <a:buNone/>
            </a:pPr>
            <a:endParaRPr lang="en-US" dirty="0"/>
          </a:p>
          <a:p>
            <a:pPr>
              <a:buNone/>
            </a:pPr>
            <a:endParaRPr lang="en-US" dirty="0"/>
          </a:p>
          <a:p>
            <a:pPr>
              <a:buNone/>
            </a:pPr>
            <a:endParaRPr lang="en-US" dirty="0"/>
          </a:p>
        </p:txBody>
      </p:sp>
      <p:cxnSp>
        <p:nvCxnSpPr>
          <p:cNvPr id="5" name="Straight Connector 4"/>
          <p:cNvCxnSpPr/>
          <p:nvPr/>
        </p:nvCxnSpPr>
        <p:spPr>
          <a:xfrm rot="5400000">
            <a:off x="-1791097" y="3772297"/>
            <a:ext cx="5715794" cy="158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flipV="1">
            <a:off x="1066800" y="6553200"/>
            <a:ext cx="6400800" cy="762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0" name="Curved Connector 59"/>
          <p:cNvCxnSpPr/>
          <p:nvPr/>
        </p:nvCxnSpPr>
        <p:spPr>
          <a:xfrm rot="5400000">
            <a:off x="990600" y="1066800"/>
            <a:ext cx="4343400" cy="4191000"/>
          </a:xfrm>
          <a:prstGeom prst="curvedConnector3">
            <a:avLst>
              <a:gd name="adj1" fmla="val 50000"/>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09600" y="6488668"/>
            <a:ext cx="609600" cy="369332"/>
          </a:xfrm>
          <a:prstGeom prst="rect">
            <a:avLst/>
          </a:prstGeom>
          <a:noFill/>
        </p:spPr>
        <p:txBody>
          <a:bodyPr wrap="square" rtlCol="0">
            <a:spAutoFit/>
          </a:bodyPr>
          <a:lstStyle/>
          <a:p>
            <a:r>
              <a:rPr lang="en-US" dirty="0">
                <a:solidFill>
                  <a:srgbClr val="FF0000"/>
                </a:solidFill>
              </a:rPr>
              <a:t>O</a:t>
            </a:r>
          </a:p>
        </p:txBody>
      </p:sp>
      <p:sp>
        <p:nvSpPr>
          <p:cNvPr id="17" name="TextBox 16"/>
          <p:cNvSpPr txBox="1"/>
          <p:nvPr/>
        </p:nvSpPr>
        <p:spPr>
          <a:xfrm>
            <a:off x="7543800" y="6488668"/>
            <a:ext cx="609600" cy="369332"/>
          </a:xfrm>
          <a:prstGeom prst="rect">
            <a:avLst/>
          </a:prstGeom>
          <a:noFill/>
        </p:spPr>
        <p:txBody>
          <a:bodyPr wrap="square" rtlCol="0">
            <a:spAutoFit/>
          </a:bodyPr>
          <a:lstStyle/>
          <a:p>
            <a:r>
              <a:rPr lang="en-US" dirty="0">
                <a:solidFill>
                  <a:srgbClr val="FF0000"/>
                </a:solidFill>
              </a:rPr>
              <a:t>q</a:t>
            </a:r>
          </a:p>
        </p:txBody>
      </p:sp>
      <p:sp>
        <p:nvSpPr>
          <p:cNvPr id="18" name="TextBox 17"/>
          <p:cNvSpPr txBox="1"/>
          <p:nvPr/>
        </p:nvSpPr>
        <p:spPr>
          <a:xfrm>
            <a:off x="228600" y="762000"/>
            <a:ext cx="762000" cy="646331"/>
          </a:xfrm>
          <a:prstGeom prst="rect">
            <a:avLst/>
          </a:prstGeom>
          <a:noFill/>
        </p:spPr>
        <p:txBody>
          <a:bodyPr wrap="square" rtlCol="0">
            <a:spAutoFit/>
          </a:bodyPr>
          <a:lstStyle/>
          <a:p>
            <a:endParaRPr lang="en-US" dirty="0">
              <a:solidFill>
                <a:srgbClr val="FF0000"/>
              </a:solidFill>
            </a:endParaRPr>
          </a:p>
          <a:p>
            <a:r>
              <a:rPr lang="en-US" dirty="0">
                <a:solidFill>
                  <a:srgbClr val="FF0000"/>
                </a:solidFill>
              </a:rPr>
              <a:t>TC</a:t>
            </a:r>
          </a:p>
        </p:txBody>
      </p:sp>
      <p:sp>
        <p:nvSpPr>
          <p:cNvPr id="20" name="TextBox 19"/>
          <p:cNvSpPr txBox="1"/>
          <p:nvPr/>
        </p:nvSpPr>
        <p:spPr>
          <a:xfrm>
            <a:off x="5334000" y="762000"/>
            <a:ext cx="762000" cy="369332"/>
          </a:xfrm>
          <a:prstGeom prst="rect">
            <a:avLst/>
          </a:prstGeom>
          <a:noFill/>
        </p:spPr>
        <p:txBody>
          <a:bodyPr wrap="square" rtlCol="0">
            <a:spAutoFit/>
          </a:bodyPr>
          <a:lstStyle/>
          <a:p>
            <a:r>
              <a:rPr lang="en-US" dirty="0">
                <a:solidFill>
                  <a:srgbClr val="FF0000"/>
                </a:solidFill>
              </a:rPr>
              <a:t>TC</a:t>
            </a:r>
          </a:p>
        </p:txBody>
      </p:sp>
      <p:cxnSp>
        <p:nvCxnSpPr>
          <p:cNvPr id="35" name="Straight Connector 34"/>
          <p:cNvCxnSpPr/>
          <p:nvPr/>
        </p:nvCxnSpPr>
        <p:spPr>
          <a:xfrm rot="5400000" flipH="1" flipV="1">
            <a:off x="76200" y="5105400"/>
            <a:ext cx="2590800" cy="457200"/>
          </a:xfrm>
          <a:prstGeom prst="line">
            <a:avLst/>
          </a:prstGeom>
          <a:ln w="57150">
            <a:solidFill>
              <a:srgbClr val="00B050"/>
            </a:solidFill>
            <a:prstDash val="dashDot"/>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flipH="1" flipV="1">
            <a:off x="152400" y="4191000"/>
            <a:ext cx="3352800" cy="1524000"/>
          </a:xfrm>
          <a:prstGeom prst="line">
            <a:avLst/>
          </a:prstGeom>
          <a:ln w="57150">
            <a:solidFill>
              <a:schemeClr val="tx1">
                <a:lumMod val="7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5400000" flipH="1" flipV="1">
            <a:off x="952500" y="4991100"/>
            <a:ext cx="3276600" cy="1588"/>
          </a:xfrm>
          <a:prstGeom prst="line">
            <a:avLst/>
          </a:prstGeom>
          <a:ln w="57150">
            <a:solidFill>
              <a:schemeClr val="tx1">
                <a:lumMod val="7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5400000" flipH="1" flipV="1">
            <a:off x="2629694" y="4456906"/>
            <a:ext cx="4191000" cy="1588"/>
          </a:xfrm>
          <a:prstGeom prst="line">
            <a:avLst/>
          </a:prstGeom>
          <a:ln w="57150">
            <a:solidFill>
              <a:srgbClr val="FFC000"/>
            </a:solidFill>
            <a:prstDash val="dashDot"/>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flipH="1" flipV="1">
            <a:off x="267494" y="5295900"/>
            <a:ext cx="2590006" cy="76994"/>
          </a:xfrm>
          <a:prstGeom prst="line">
            <a:avLst/>
          </a:prstGeom>
          <a:ln w="57150">
            <a:solidFill>
              <a:srgbClr val="00B050"/>
            </a:solidFill>
            <a:prstDash val="dashDot"/>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endCxn id="20" idx="2"/>
          </p:cNvCxnSpPr>
          <p:nvPr/>
        </p:nvCxnSpPr>
        <p:spPr>
          <a:xfrm rot="5400000" flipH="1" flipV="1">
            <a:off x="641866" y="1556266"/>
            <a:ext cx="5498068" cy="4648200"/>
          </a:xfrm>
          <a:prstGeom prst="line">
            <a:avLst/>
          </a:prstGeom>
          <a:ln w="57150">
            <a:solidFill>
              <a:srgbClr val="FFC000"/>
            </a:solidFill>
            <a:prstDash val="dashDot"/>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flipH="1" flipV="1">
            <a:off x="381000" y="1676400"/>
            <a:ext cx="5562600" cy="4191000"/>
          </a:xfrm>
          <a:prstGeom prst="line">
            <a:avLst/>
          </a:prstGeom>
          <a:ln w="57150">
            <a:solidFill>
              <a:srgbClr val="00B0F0"/>
            </a:solidFill>
            <a:prstDash val="dashDot"/>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V="1">
            <a:off x="2590800" y="3810000"/>
            <a:ext cx="5410200" cy="76200"/>
          </a:xfrm>
          <a:prstGeom prst="line">
            <a:avLst/>
          </a:prstGeom>
          <a:ln w="57150">
            <a:solidFill>
              <a:srgbClr val="00B0F0"/>
            </a:solidFill>
            <a:prstDash val="dashDot"/>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5105400" y="6488668"/>
            <a:ext cx="609600" cy="369332"/>
          </a:xfrm>
          <a:prstGeom prst="rect">
            <a:avLst/>
          </a:prstGeom>
          <a:noFill/>
        </p:spPr>
        <p:txBody>
          <a:bodyPr wrap="square" rtlCol="0">
            <a:spAutoFit/>
          </a:bodyPr>
          <a:lstStyle/>
          <a:p>
            <a:r>
              <a:rPr lang="en-US" dirty="0">
                <a:solidFill>
                  <a:srgbClr val="FF0000"/>
                </a:solidFill>
              </a:rPr>
              <a:t>q4</a:t>
            </a:r>
          </a:p>
        </p:txBody>
      </p:sp>
      <p:sp>
        <p:nvSpPr>
          <p:cNvPr id="75" name="TextBox 74"/>
          <p:cNvSpPr txBox="1"/>
          <p:nvPr/>
        </p:nvSpPr>
        <p:spPr>
          <a:xfrm>
            <a:off x="4343400" y="6488668"/>
            <a:ext cx="609600" cy="369332"/>
          </a:xfrm>
          <a:prstGeom prst="rect">
            <a:avLst/>
          </a:prstGeom>
          <a:noFill/>
        </p:spPr>
        <p:txBody>
          <a:bodyPr wrap="square" rtlCol="0">
            <a:spAutoFit/>
          </a:bodyPr>
          <a:lstStyle/>
          <a:p>
            <a:r>
              <a:rPr lang="en-US" dirty="0">
                <a:solidFill>
                  <a:srgbClr val="FF0000"/>
                </a:solidFill>
              </a:rPr>
              <a:t>q3</a:t>
            </a:r>
          </a:p>
        </p:txBody>
      </p:sp>
      <p:sp>
        <p:nvSpPr>
          <p:cNvPr id="76" name="TextBox 75"/>
          <p:cNvSpPr txBox="1"/>
          <p:nvPr/>
        </p:nvSpPr>
        <p:spPr>
          <a:xfrm>
            <a:off x="2209800" y="6488668"/>
            <a:ext cx="609600" cy="369332"/>
          </a:xfrm>
          <a:prstGeom prst="rect">
            <a:avLst/>
          </a:prstGeom>
          <a:noFill/>
        </p:spPr>
        <p:txBody>
          <a:bodyPr wrap="square" rtlCol="0">
            <a:spAutoFit/>
          </a:bodyPr>
          <a:lstStyle/>
          <a:p>
            <a:r>
              <a:rPr lang="en-US" dirty="0">
                <a:solidFill>
                  <a:srgbClr val="FF0000"/>
                </a:solidFill>
              </a:rPr>
              <a:t>q2</a:t>
            </a:r>
          </a:p>
        </p:txBody>
      </p:sp>
      <p:sp>
        <p:nvSpPr>
          <p:cNvPr id="77" name="TextBox 76"/>
          <p:cNvSpPr txBox="1"/>
          <p:nvPr/>
        </p:nvSpPr>
        <p:spPr>
          <a:xfrm>
            <a:off x="1371600" y="6488668"/>
            <a:ext cx="609600" cy="369332"/>
          </a:xfrm>
          <a:prstGeom prst="rect">
            <a:avLst/>
          </a:prstGeom>
          <a:noFill/>
        </p:spPr>
        <p:txBody>
          <a:bodyPr wrap="square" rtlCol="0">
            <a:spAutoFit/>
          </a:bodyPr>
          <a:lstStyle/>
          <a:p>
            <a:r>
              <a:rPr lang="en-US" dirty="0">
                <a:solidFill>
                  <a:srgbClr val="FF0000"/>
                </a:solidFill>
              </a:rPr>
              <a:t>q1</a:t>
            </a:r>
          </a:p>
        </p:txBody>
      </p:sp>
      <p:sp>
        <p:nvSpPr>
          <p:cNvPr id="23" name="Date Placeholder 22"/>
          <p:cNvSpPr>
            <a:spLocks noGrp="1"/>
          </p:cNvSpPr>
          <p:nvPr>
            <p:ph type="dt" sz="half" idx="10"/>
          </p:nvPr>
        </p:nvSpPr>
        <p:spPr/>
        <p:txBody>
          <a:bodyPr/>
          <a:lstStyle/>
          <a:p>
            <a:fld id="{CA2F8DFC-7887-473D-9A04-F5E5E915D80F}" type="datetime1">
              <a:rPr lang="en-US" smtClean="0"/>
              <a:pPr/>
              <a:t>5/20/2025</a:t>
            </a:fld>
            <a:endParaRPr lang="en-US"/>
          </a:p>
        </p:txBody>
      </p:sp>
      <p:sp>
        <p:nvSpPr>
          <p:cNvPr id="25" name="Footer Placeholder 24"/>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5100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2"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Scale>
                                      <p:cBhvr>
                                        <p:cTn id="13" dur="5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500" decel="50000" fill="hold">
                                          <p:stCondLst>
                                            <p:cond delay="0"/>
                                          </p:stCondLst>
                                        </p:cTn>
                                        <p:tgtEl>
                                          <p:spTgt spid="9"/>
                                        </p:tgtEl>
                                        <p:attrNameLst>
                                          <p:attrName>ppt_x</p:attrName>
                                          <p:attrName>ppt_y</p:attrName>
                                        </p:attrNameLst>
                                      </p:cBhvr>
                                    </p:animMotion>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7" presetClass="entr" presetSubtype="4"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9"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ppt_x</p:attrName>
                                        </p:attrNameLst>
                                      </p:cBhvr>
                                      <p:tavLst>
                                        <p:tav tm="0">
                                          <p:val>
                                            <p:strVal val="#ppt_x-.2"/>
                                          </p:val>
                                        </p:tav>
                                        <p:tav tm="100000">
                                          <p:val>
                                            <p:strVal val="#ppt_x"/>
                                          </p:val>
                                        </p:tav>
                                      </p:tavLst>
                                    </p:anim>
                                    <p:anim calcmode="lin" valueType="num">
                                      <p:cBhvr>
                                        <p:cTn id="27" dur="500" fill="hold"/>
                                        <p:tgtEl>
                                          <p:spTgt spid="16"/>
                                        </p:tgtEl>
                                        <p:attrNameLst>
                                          <p:attrName>ppt_y</p:attrName>
                                        </p:attrNameLst>
                                      </p:cBhvr>
                                      <p:tavLst>
                                        <p:tav tm="0">
                                          <p:val>
                                            <p:strVal val="#ppt_y"/>
                                          </p:val>
                                        </p:tav>
                                        <p:tav tm="100000">
                                          <p:val>
                                            <p:strVal val="#ppt_y"/>
                                          </p:val>
                                        </p:tav>
                                      </p:tavLst>
                                    </p:anim>
                                    <p:animEffect transition="in" filter="wipe(right)" prLst="gradientSize: 0.1">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29"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ppt_x</p:attrName>
                                        </p:attrNameLst>
                                      </p:cBhvr>
                                      <p:tavLst>
                                        <p:tav tm="0">
                                          <p:val>
                                            <p:strVal val="#ppt_x-.2"/>
                                          </p:val>
                                        </p:tav>
                                        <p:tav tm="100000">
                                          <p:val>
                                            <p:strVal val="#ppt_x"/>
                                          </p:val>
                                        </p:tav>
                                      </p:tavLst>
                                    </p:anim>
                                    <p:anim calcmode="lin" valueType="num">
                                      <p:cBhvr>
                                        <p:cTn id="34" dur="500" fill="hold"/>
                                        <p:tgtEl>
                                          <p:spTgt spid="17"/>
                                        </p:tgtEl>
                                        <p:attrNameLst>
                                          <p:attrName>ppt_y</p:attrName>
                                        </p:attrNameLst>
                                      </p:cBhvr>
                                      <p:tavLst>
                                        <p:tav tm="0">
                                          <p:val>
                                            <p:strVal val="#ppt_y"/>
                                          </p:val>
                                        </p:tav>
                                        <p:tav tm="100000">
                                          <p:val>
                                            <p:strVal val="#ppt_y"/>
                                          </p:val>
                                        </p:tav>
                                      </p:tavLst>
                                    </p:anim>
                                    <p:animEffect transition="in" filter="wipe(right)" prLst="gradientSize: 0.1">
                                      <p:cBhvr>
                                        <p:cTn id="35" dur="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29" presetClass="entr" presetSubtype="0"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p:cTn id="40" dur="500" fill="hold"/>
                                        <p:tgtEl>
                                          <p:spTgt spid="18"/>
                                        </p:tgtEl>
                                        <p:attrNameLst>
                                          <p:attrName>ppt_x</p:attrName>
                                        </p:attrNameLst>
                                      </p:cBhvr>
                                      <p:tavLst>
                                        <p:tav tm="0">
                                          <p:val>
                                            <p:strVal val="#ppt_x-.2"/>
                                          </p:val>
                                        </p:tav>
                                        <p:tav tm="100000">
                                          <p:val>
                                            <p:strVal val="#ppt_x"/>
                                          </p:val>
                                        </p:tav>
                                      </p:tavLst>
                                    </p:anim>
                                    <p:anim calcmode="lin" valueType="num">
                                      <p:cBhvr>
                                        <p:cTn id="41" dur="5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8" presetClass="entr" presetSubtype="32" fill="hold" nodeType="click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diamond(out)">
                                      <p:cBhvr>
                                        <p:cTn id="47" dur="1000"/>
                                        <p:tgtEl>
                                          <p:spTgt spid="60"/>
                                        </p:tgtEl>
                                      </p:cBhvr>
                                    </p:animEffect>
                                  </p:childTnLst>
                                </p:cTn>
                              </p:par>
                            </p:childTnLst>
                          </p:cTn>
                        </p:par>
                      </p:childTnLst>
                    </p:cTn>
                  </p:par>
                  <p:par>
                    <p:cTn id="48" fill="hold">
                      <p:stCondLst>
                        <p:cond delay="indefinite"/>
                      </p:stCondLst>
                      <p:childTnLst>
                        <p:par>
                          <p:cTn id="49" fill="hold">
                            <p:stCondLst>
                              <p:cond delay="0"/>
                            </p:stCondLst>
                            <p:childTnLst>
                              <p:par>
                                <p:cTn id="50" presetID="29" presetClass="entr" presetSubtype="0"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ppt_x</p:attrName>
                                        </p:attrNameLst>
                                      </p:cBhvr>
                                      <p:tavLst>
                                        <p:tav tm="0">
                                          <p:val>
                                            <p:strVal val="#ppt_x-.2"/>
                                          </p:val>
                                        </p:tav>
                                        <p:tav tm="100000">
                                          <p:val>
                                            <p:strVal val="#ppt_x"/>
                                          </p:val>
                                        </p:tav>
                                      </p:tavLst>
                                    </p:anim>
                                    <p:anim calcmode="lin" valueType="num">
                                      <p:cBhvr>
                                        <p:cTn id="53" dur="500" fill="hold"/>
                                        <p:tgtEl>
                                          <p:spTgt spid="20"/>
                                        </p:tgtEl>
                                        <p:attrNameLst>
                                          <p:attrName>ppt_y</p:attrName>
                                        </p:attrNameLst>
                                      </p:cBhvr>
                                      <p:tavLst>
                                        <p:tav tm="0">
                                          <p:val>
                                            <p:strVal val="#ppt_y"/>
                                          </p:val>
                                        </p:tav>
                                        <p:tav tm="100000">
                                          <p:val>
                                            <p:strVal val="#ppt_y"/>
                                          </p:val>
                                        </p:tav>
                                      </p:tavLst>
                                    </p:anim>
                                    <p:animEffect transition="in" filter="wipe(right)" prLst="gradientSize: 0.1">
                                      <p:cBhvr>
                                        <p:cTn id="54" dur="500"/>
                                        <p:tgtEl>
                                          <p:spTgt spid="20"/>
                                        </p:tgtEl>
                                      </p:cBhvr>
                                    </p:animEffect>
                                  </p:childTnLst>
                                </p:cTn>
                              </p:par>
                            </p:childTnLst>
                          </p:cTn>
                        </p:par>
                      </p:childTnLst>
                    </p:cTn>
                  </p:par>
                  <p:par>
                    <p:cTn id="55" fill="hold">
                      <p:stCondLst>
                        <p:cond delay="indefinite"/>
                      </p:stCondLst>
                      <p:childTnLst>
                        <p:par>
                          <p:cTn id="56" fill="hold">
                            <p:stCondLst>
                              <p:cond delay="0"/>
                            </p:stCondLst>
                            <p:childTnLst>
                              <p:par>
                                <p:cTn id="57" presetID="29" presetClass="entr" presetSubtype="0" fill="hold" grpId="0" nodeType="clickEffect">
                                  <p:stCondLst>
                                    <p:cond delay="0"/>
                                  </p:stCondLst>
                                  <p:childTnLst>
                                    <p:set>
                                      <p:cBhvr>
                                        <p:cTn id="58" dur="1" fill="hold">
                                          <p:stCondLst>
                                            <p:cond delay="0"/>
                                          </p:stCondLst>
                                        </p:cTn>
                                        <p:tgtEl>
                                          <p:spTgt spid="77"/>
                                        </p:tgtEl>
                                        <p:attrNameLst>
                                          <p:attrName>style.visibility</p:attrName>
                                        </p:attrNameLst>
                                      </p:cBhvr>
                                      <p:to>
                                        <p:strVal val="visible"/>
                                      </p:to>
                                    </p:set>
                                    <p:anim calcmode="lin" valueType="num">
                                      <p:cBhvr>
                                        <p:cTn id="59" dur="500" fill="hold"/>
                                        <p:tgtEl>
                                          <p:spTgt spid="77"/>
                                        </p:tgtEl>
                                        <p:attrNameLst>
                                          <p:attrName>ppt_x</p:attrName>
                                        </p:attrNameLst>
                                      </p:cBhvr>
                                      <p:tavLst>
                                        <p:tav tm="0">
                                          <p:val>
                                            <p:strVal val="#ppt_x-.2"/>
                                          </p:val>
                                        </p:tav>
                                        <p:tav tm="100000">
                                          <p:val>
                                            <p:strVal val="#ppt_x"/>
                                          </p:val>
                                        </p:tav>
                                      </p:tavLst>
                                    </p:anim>
                                    <p:anim calcmode="lin" valueType="num">
                                      <p:cBhvr>
                                        <p:cTn id="60" dur="500" fill="hold"/>
                                        <p:tgtEl>
                                          <p:spTgt spid="77"/>
                                        </p:tgtEl>
                                        <p:attrNameLst>
                                          <p:attrName>ppt_y</p:attrName>
                                        </p:attrNameLst>
                                      </p:cBhvr>
                                      <p:tavLst>
                                        <p:tav tm="0">
                                          <p:val>
                                            <p:strVal val="#ppt_y"/>
                                          </p:val>
                                        </p:tav>
                                        <p:tav tm="100000">
                                          <p:val>
                                            <p:strVal val="#ppt_y"/>
                                          </p:val>
                                        </p:tav>
                                      </p:tavLst>
                                    </p:anim>
                                    <p:animEffect transition="in" filter="wipe(right)" prLst="gradientSize: 0.1">
                                      <p:cBhvr>
                                        <p:cTn id="61" dur="500"/>
                                        <p:tgtEl>
                                          <p:spTgt spid="77"/>
                                        </p:tgtEl>
                                      </p:cBhvr>
                                    </p:animEffect>
                                  </p:childTnLst>
                                </p:cTn>
                              </p:par>
                            </p:childTnLst>
                          </p:cTn>
                        </p:par>
                      </p:childTnLst>
                    </p:cTn>
                  </p:par>
                  <p:par>
                    <p:cTn id="62" fill="hold">
                      <p:stCondLst>
                        <p:cond delay="indefinite"/>
                      </p:stCondLst>
                      <p:childTnLst>
                        <p:par>
                          <p:cTn id="63" fill="hold">
                            <p:stCondLst>
                              <p:cond delay="0"/>
                            </p:stCondLst>
                            <p:childTnLst>
                              <p:par>
                                <p:cTn id="64" presetID="30" presetClass="entr" presetSubtype="0" fill="hold" nodeType="click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fade">
                                      <p:cBhvr>
                                        <p:cTn id="66" dur="800" decel="100000"/>
                                        <p:tgtEl>
                                          <p:spTgt spid="45"/>
                                        </p:tgtEl>
                                      </p:cBhvr>
                                    </p:animEffect>
                                    <p:anim calcmode="lin" valueType="num">
                                      <p:cBhvr>
                                        <p:cTn id="67" dur="800" decel="100000" fill="hold"/>
                                        <p:tgtEl>
                                          <p:spTgt spid="45"/>
                                        </p:tgtEl>
                                        <p:attrNameLst>
                                          <p:attrName>style.rotation</p:attrName>
                                        </p:attrNameLst>
                                      </p:cBhvr>
                                      <p:tavLst>
                                        <p:tav tm="0">
                                          <p:val>
                                            <p:fltVal val="-90"/>
                                          </p:val>
                                        </p:tav>
                                        <p:tav tm="100000">
                                          <p:val>
                                            <p:fltVal val="0"/>
                                          </p:val>
                                        </p:tav>
                                      </p:tavLst>
                                    </p:anim>
                                    <p:anim calcmode="lin" valueType="num">
                                      <p:cBhvr>
                                        <p:cTn id="68" dur="800" decel="100000" fill="hold"/>
                                        <p:tgtEl>
                                          <p:spTgt spid="45"/>
                                        </p:tgtEl>
                                        <p:attrNameLst>
                                          <p:attrName>ppt_x</p:attrName>
                                        </p:attrNameLst>
                                      </p:cBhvr>
                                      <p:tavLst>
                                        <p:tav tm="0">
                                          <p:val>
                                            <p:strVal val="#ppt_x+0.4"/>
                                          </p:val>
                                        </p:tav>
                                        <p:tav tm="100000">
                                          <p:val>
                                            <p:strVal val="#ppt_x-0.05"/>
                                          </p:val>
                                        </p:tav>
                                      </p:tavLst>
                                    </p:anim>
                                    <p:anim calcmode="lin" valueType="num">
                                      <p:cBhvr>
                                        <p:cTn id="69" dur="800" decel="100000" fill="hold"/>
                                        <p:tgtEl>
                                          <p:spTgt spid="45"/>
                                        </p:tgtEl>
                                        <p:attrNameLst>
                                          <p:attrName>ppt_y</p:attrName>
                                        </p:attrNameLst>
                                      </p:cBhvr>
                                      <p:tavLst>
                                        <p:tav tm="0">
                                          <p:val>
                                            <p:strVal val="#ppt_y-0.4"/>
                                          </p:val>
                                        </p:tav>
                                        <p:tav tm="100000">
                                          <p:val>
                                            <p:strVal val="#ppt_y+0.1"/>
                                          </p:val>
                                        </p:tav>
                                      </p:tavLst>
                                    </p:anim>
                                    <p:anim calcmode="lin" valueType="num">
                                      <p:cBhvr>
                                        <p:cTn id="70" dur="200" accel="100000" fill="hold">
                                          <p:stCondLst>
                                            <p:cond delay="800"/>
                                          </p:stCondLst>
                                        </p:cTn>
                                        <p:tgtEl>
                                          <p:spTgt spid="45"/>
                                        </p:tgtEl>
                                        <p:attrNameLst>
                                          <p:attrName>ppt_x</p:attrName>
                                        </p:attrNameLst>
                                      </p:cBhvr>
                                      <p:tavLst>
                                        <p:tav tm="0">
                                          <p:val>
                                            <p:strVal val="#ppt_x-0.05"/>
                                          </p:val>
                                        </p:tav>
                                        <p:tav tm="100000">
                                          <p:val>
                                            <p:strVal val="#ppt_x"/>
                                          </p:val>
                                        </p:tav>
                                      </p:tavLst>
                                    </p:anim>
                                    <p:anim calcmode="lin" valueType="num">
                                      <p:cBhvr>
                                        <p:cTn id="71" dur="200" accel="100000" fill="hold">
                                          <p:stCondLst>
                                            <p:cond delay="800"/>
                                          </p:stCondLst>
                                        </p:cTn>
                                        <p:tgtEl>
                                          <p:spTgt spid="45"/>
                                        </p:tgtEl>
                                        <p:attrNameLst>
                                          <p:attrName>ppt_y</p:attrName>
                                        </p:attrNameLst>
                                      </p:cBhvr>
                                      <p:tavLst>
                                        <p:tav tm="0">
                                          <p:val>
                                            <p:strVal val="#ppt_y+0.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30" presetClass="entr" presetSubtype="0" fill="hold" nodeType="click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fade">
                                      <p:cBhvr>
                                        <p:cTn id="76" dur="800" decel="100000"/>
                                        <p:tgtEl>
                                          <p:spTgt spid="35"/>
                                        </p:tgtEl>
                                      </p:cBhvr>
                                    </p:animEffect>
                                    <p:anim calcmode="lin" valueType="num">
                                      <p:cBhvr>
                                        <p:cTn id="77" dur="800" decel="100000" fill="hold"/>
                                        <p:tgtEl>
                                          <p:spTgt spid="35"/>
                                        </p:tgtEl>
                                        <p:attrNameLst>
                                          <p:attrName>style.rotation</p:attrName>
                                        </p:attrNameLst>
                                      </p:cBhvr>
                                      <p:tavLst>
                                        <p:tav tm="0">
                                          <p:val>
                                            <p:fltVal val="-90"/>
                                          </p:val>
                                        </p:tav>
                                        <p:tav tm="100000">
                                          <p:val>
                                            <p:fltVal val="0"/>
                                          </p:val>
                                        </p:tav>
                                      </p:tavLst>
                                    </p:anim>
                                    <p:anim calcmode="lin" valueType="num">
                                      <p:cBhvr>
                                        <p:cTn id="78" dur="800" decel="100000" fill="hold"/>
                                        <p:tgtEl>
                                          <p:spTgt spid="35"/>
                                        </p:tgtEl>
                                        <p:attrNameLst>
                                          <p:attrName>ppt_x</p:attrName>
                                        </p:attrNameLst>
                                      </p:cBhvr>
                                      <p:tavLst>
                                        <p:tav tm="0">
                                          <p:val>
                                            <p:strVal val="#ppt_x+0.4"/>
                                          </p:val>
                                        </p:tav>
                                        <p:tav tm="100000">
                                          <p:val>
                                            <p:strVal val="#ppt_x-0.05"/>
                                          </p:val>
                                        </p:tav>
                                      </p:tavLst>
                                    </p:anim>
                                    <p:anim calcmode="lin" valueType="num">
                                      <p:cBhvr>
                                        <p:cTn id="79" dur="800" decel="100000" fill="hold"/>
                                        <p:tgtEl>
                                          <p:spTgt spid="35"/>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35"/>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35"/>
                                        </p:tgtEl>
                                        <p:attrNameLst>
                                          <p:attrName>ppt_y</p:attrName>
                                        </p:attrNameLst>
                                      </p:cBhvr>
                                      <p:tavLst>
                                        <p:tav tm="0">
                                          <p:val>
                                            <p:strVal val="#ppt_y+0.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9" presetClass="entr" presetSubtype="0" fill="hold" grpId="0" nodeType="clickEffect">
                                  <p:stCondLst>
                                    <p:cond delay="0"/>
                                  </p:stCondLst>
                                  <p:childTnLst>
                                    <p:set>
                                      <p:cBhvr>
                                        <p:cTn id="85" dur="1" fill="hold">
                                          <p:stCondLst>
                                            <p:cond delay="0"/>
                                          </p:stCondLst>
                                        </p:cTn>
                                        <p:tgtEl>
                                          <p:spTgt spid="76"/>
                                        </p:tgtEl>
                                        <p:attrNameLst>
                                          <p:attrName>style.visibility</p:attrName>
                                        </p:attrNameLst>
                                      </p:cBhvr>
                                      <p:to>
                                        <p:strVal val="visible"/>
                                      </p:to>
                                    </p:set>
                                    <p:anim calcmode="lin" valueType="num">
                                      <p:cBhvr>
                                        <p:cTn id="86" dur="500" fill="hold"/>
                                        <p:tgtEl>
                                          <p:spTgt spid="76"/>
                                        </p:tgtEl>
                                        <p:attrNameLst>
                                          <p:attrName>ppt_x</p:attrName>
                                        </p:attrNameLst>
                                      </p:cBhvr>
                                      <p:tavLst>
                                        <p:tav tm="0">
                                          <p:val>
                                            <p:strVal val="#ppt_x-.2"/>
                                          </p:val>
                                        </p:tav>
                                        <p:tav tm="100000">
                                          <p:val>
                                            <p:strVal val="#ppt_x"/>
                                          </p:val>
                                        </p:tav>
                                      </p:tavLst>
                                    </p:anim>
                                    <p:anim calcmode="lin" valueType="num">
                                      <p:cBhvr>
                                        <p:cTn id="87" dur="500" fill="hold"/>
                                        <p:tgtEl>
                                          <p:spTgt spid="76"/>
                                        </p:tgtEl>
                                        <p:attrNameLst>
                                          <p:attrName>ppt_y</p:attrName>
                                        </p:attrNameLst>
                                      </p:cBhvr>
                                      <p:tavLst>
                                        <p:tav tm="0">
                                          <p:val>
                                            <p:strVal val="#ppt_y"/>
                                          </p:val>
                                        </p:tav>
                                        <p:tav tm="100000">
                                          <p:val>
                                            <p:strVal val="#ppt_y"/>
                                          </p:val>
                                        </p:tav>
                                      </p:tavLst>
                                    </p:anim>
                                    <p:animEffect transition="in" filter="wipe(right)" prLst="gradientSize: 0.1">
                                      <p:cBhvr>
                                        <p:cTn id="88" dur="500"/>
                                        <p:tgtEl>
                                          <p:spTgt spid="76"/>
                                        </p:tgtEl>
                                      </p:cBhvr>
                                    </p:animEffect>
                                  </p:childTnLst>
                                </p:cTn>
                              </p:par>
                            </p:childTnLst>
                          </p:cTn>
                        </p:par>
                      </p:childTnLst>
                    </p:cTn>
                  </p:par>
                  <p:par>
                    <p:cTn id="89" fill="hold">
                      <p:stCondLst>
                        <p:cond delay="indefinite"/>
                      </p:stCondLst>
                      <p:childTnLst>
                        <p:par>
                          <p:cTn id="90" fill="hold">
                            <p:stCondLst>
                              <p:cond delay="0"/>
                            </p:stCondLst>
                            <p:childTnLst>
                              <p:par>
                                <p:cTn id="91" presetID="30" presetClass="entr" presetSubtype="0" fill="hold" nodeType="clickEffect">
                                  <p:stCondLst>
                                    <p:cond delay="0"/>
                                  </p:stCondLst>
                                  <p:childTnLst>
                                    <p:set>
                                      <p:cBhvr>
                                        <p:cTn id="92" dur="1" fill="hold">
                                          <p:stCondLst>
                                            <p:cond delay="0"/>
                                          </p:stCondLst>
                                        </p:cTn>
                                        <p:tgtEl>
                                          <p:spTgt spid="37"/>
                                        </p:tgtEl>
                                        <p:attrNameLst>
                                          <p:attrName>style.visibility</p:attrName>
                                        </p:attrNameLst>
                                      </p:cBhvr>
                                      <p:to>
                                        <p:strVal val="visible"/>
                                      </p:to>
                                    </p:set>
                                    <p:animEffect transition="in" filter="fade">
                                      <p:cBhvr>
                                        <p:cTn id="93" dur="800" decel="100000"/>
                                        <p:tgtEl>
                                          <p:spTgt spid="37"/>
                                        </p:tgtEl>
                                      </p:cBhvr>
                                    </p:animEffect>
                                    <p:anim calcmode="lin" valueType="num">
                                      <p:cBhvr>
                                        <p:cTn id="94" dur="800" decel="100000" fill="hold"/>
                                        <p:tgtEl>
                                          <p:spTgt spid="37"/>
                                        </p:tgtEl>
                                        <p:attrNameLst>
                                          <p:attrName>style.rotation</p:attrName>
                                        </p:attrNameLst>
                                      </p:cBhvr>
                                      <p:tavLst>
                                        <p:tav tm="0">
                                          <p:val>
                                            <p:fltVal val="-90"/>
                                          </p:val>
                                        </p:tav>
                                        <p:tav tm="100000">
                                          <p:val>
                                            <p:fltVal val="0"/>
                                          </p:val>
                                        </p:tav>
                                      </p:tavLst>
                                    </p:anim>
                                    <p:anim calcmode="lin" valueType="num">
                                      <p:cBhvr>
                                        <p:cTn id="95" dur="800" decel="100000" fill="hold"/>
                                        <p:tgtEl>
                                          <p:spTgt spid="37"/>
                                        </p:tgtEl>
                                        <p:attrNameLst>
                                          <p:attrName>ppt_x</p:attrName>
                                        </p:attrNameLst>
                                      </p:cBhvr>
                                      <p:tavLst>
                                        <p:tav tm="0">
                                          <p:val>
                                            <p:strVal val="#ppt_x+0.4"/>
                                          </p:val>
                                        </p:tav>
                                        <p:tav tm="100000">
                                          <p:val>
                                            <p:strVal val="#ppt_x-0.05"/>
                                          </p:val>
                                        </p:tav>
                                      </p:tavLst>
                                    </p:anim>
                                    <p:anim calcmode="lin" valueType="num">
                                      <p:cBhvr>
                                        <p:cTn id="96" dur="800" decel="100000" fill="hold"/>
                                        <p:tgtEl>
                                          <p:spTgt spid="37"/>
                                        </p:tgtEl>
                                        <p:attrNameLst>
                                          <p:attrName>ppt_y</p:attrName>
                                        </p:attrNameLst>
                                      </p:cBhvr>
                                      <p:tavLst>
                                        <p:tav tm="0">
                                          <p:val>
                                            <p:strVal val="#ppt_y-0.4"/>
                                          </p:val>
                                        </p:tav>
                                        <p:tav tm="100000">
                                          <p:val>
                                            <p:strVal val="#ppt_y+0.1"/>
                                          </p:val>
                                        </p:tav>
                                      </p:tavLst>
                                    </p:anim>
                                    <p:anim calcmode="lin" valueType="num">
                                      <p:cBhvr>
                                        <p:cTn id="97" dur="200" accel="100000" fill="hold">
                                          <p:stCondLst>
                                            <p:cond delay="800"/>
                                          </p:stCondLst>
                                        </p:cTn>
                                        <p:tgtEl>
                                          <p:spTgt spid="37"/>
                                        </p:tgtEl>
                                        <p:attrNameLst>
                                          <p:attrName>ppt_x</p:attrName>
                                        </p:attrNameLst>
                                      </p:cBhvr>
                                      <p:tavLst>
                                        <p:tav tm="0">
                                          <p:val>
                                            <p:strVal val="#ppt_x-0.05"/>
                                          </p:val>
                                        </p:tav>
                                        <p:tav tm="100000">
                                          <p:val>
                                            <p:strVal val="#ppt_x"/>
                                          </p:val>
                                        </p:tav>
                                      </p:tavLst>
                                    </p:anim>
                                    <p:anim calcmode="lin" valueType="num">
                                      <p:cBhvr>
                                        <p:cTn id="98" dur="200" accel="100000" fill="hold">
                                          <p:stCondLst>
                                            <p:cond delay="800"/>
                                          </p:stCondLst>
                                        </p:cTn>
                                        <p:tgtEl>
                                          <p:spTgt spid="37"/>
                                        </p:tgtEl>
                                        <p:attrNameLst>
                                          <p:attrName>ppt_y</p:attrName>
                                        </p:attrNameLst>
                                      </p:cBhvr>
                                      <p:tavLst>
                                        <p:tav tm="0">
                                          <p:val>
                                            <p:strVal val="#ppt_y+0.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30" presetClass="entr" presetSubtype="0" fill="hold" nodeType="clickEffect">
                                  <p:stCondLst>
                                    <p:cond delay="0"/>
                                  </p:stCondLst>
                                  <p:childTnLst>
                                    <p:set>
                                      <p:cBhvr>
                                        <p:cTn id="102" dur="1" fill="hold">
                                          <p:stCondLst>
                                            <p:cond delay="0"/>
                                          </p:stCondLst>
                                        </p:cTn>
                                        <p:tgtEl>
                                          <p:spTgt spid="36"/>
                                        </p:tgtEl>
                                        <p:attrNameLst>
                                          <p:attrName>style.visibility</p:attrName>
                                        </p:attrNameLst>
                                      </p:cBhvr>
                                      <p:to>
                                        <p:strVal val="visible"/>
                                      </p:to>
                                    </p:set>
                                    <p:animEffect transition="in" filter="fade">
                                      <p:cBhvr>
                                        <p:cTn id="103" dur="800" decel="100000"/>
                                        <p:tgtEl>
                                          <p:spTgt spid="36"/>
                                        </p:tgtEl>
                                      </p:cBhvr>
                                    </p:animEffect>
                                    <p:anim calcmode="lin" valueType="num">
                                      <p:cBhvr>
                                        <p:cTn id="104" dur="800" decel="100000" fill="hold"/>
                                        <p:tgtEl>
                                          <p:spTgt spid="36"/>
                                        </p:tgtEl>
                                        <p:attrNameLst>
                                          <p:attrName>style.rotation</p:attrName>
                                        </p:attrNameLst>
                                      </p:cBhvr>
                                      <p:tavLst>
                                        <p:tav tm="0">
                                          <p:val>
                                            <p:fltVal val="-90"/>
                                          </p:val>
                                        </p:tav>
                                        <p:tav tm="100000">
                                          <p:val>
                                            <p:fltVal val="0"/>
                                          </p:val>
                                        </p:tav>
                                      </p:tavLst>
                                    </p:anim>
                                    <p:anim calcmode="lin" valueType="num">
                                      <p:cBhvr>
                                        <p:cTn id="105" dur="800" decel="100000" fill="hold"/>
                                        <p:tgtEl>
                                          <p:spTgt spid="36"/>
                                        </p:tgtEl>
                                        <p:attrNameLst>
                                          <p:attrName>ppt_x</p:attrName>
                                        </p:attrNameLst>
                                      </p:cBhvr>
                                      <p:tavLst>
                                        <p:tav tm="0">
                                          <p:val>
                                            <p:strVal val="#ppt_x+0.4"/>
                                          </p:val>
                                        </p:tav>
                                        <p:tav tm="100000">
                                          <p:val>
                                            <p:strVal val="#ppt_x-0.05"/>
                                          </p:val>
                                        </p:tav>
                                      </p:tavLst>
                                    </p:anim>
                                    <p:anim calcmode="lin" valueType="num">
                                      <p:cBhvr>
                                        <p:cTn id="106" dur="800" decel="100000" fill="hold"/>
                                        <p:tgtEl>
                                          <p:spTgt spid="36"/>
                                        </p:tgtEl>
                                        <p:attrNameLst>
                                          <p:attrName>ppt_y</p:attrName>
                                        </p:attrNameLst>
                                      </p:cBhvr>
                                      <p:tavLst>
                                        <p:tav tm="0">
                                          <p:val>
                                            <p:strVal val="#ppt_y-0.4"/>
                                          </p:val>
                                        </p:tav>
                                        <p:tav tm="100000">
                                          <p:val>
                                            <p:strVal val="#ppt_y+0.1"/>
                                          </p:val>
                                        </p:tav>
                                      </p:tavLst>
                                    </p:anim>
                                    <p:anim calcmode="lin" valueType="num">
                                      <p:cBhvr>
                                        <p:cTn id="107" dur="200" accel="100000" fill="hold">
                                          <p:stCondLst>
                                            <p:cond delay="800"/>
                                          </p:stCondLst>
                                        </p:cTn>
                                        <p:tgtEl>
                                          <p:spTgt spid="36"/>
                                        </p:tgtEl>
                                        <p:attrNameLst>
                                          <p:attrName>ppt_x</p:attrName>
                                        </p:attrNameLst>
                                      </p:cBhvr>
                                      <p:tavLst>
                                        <p:tav tm="0">
                                          <p:val>
                                            <p:strVal val="#ppt_x-0.05"/>
                                          </p:val>
                                        </p:tav>
                                        <p:tav tm="100000">
                                          <p:val>
                                            <p:strVal val="#ppt_x"/>
                                          </p:val>
                                        </p:tav>
                                      </p:tavLst>
                                    </p:anim>
                                    <p:anim calcmode="lin" valueType="num">
                                      <p:cBhvr>
                                        <p:cTn id="108" dur="200" accel="100000" fill="hold">
                                          <p:stCondLst>
                                            <p:cond delay="800"/>
                                          </p:stCondLst>
                                        </p:cTn>
                                        <p:tgtEl>
                                          <p:spTgt spid="36"/>
                                        </p:tgtEl>
                                        <p:attrNameLst>
                                          <p:attrName>ppt_y</p:attrName>
                                        </p:attrNameLst>
                                      </p:cBhvr>
                                      <p:tavLst>
                                        <p:tav tm="0">
                                          <p:val>
                                            <p:strVal val="#ppt_y+0.1"/>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9" presetClass="entr" presetSubtype="0" fill="hold" grpId="0" nodeType="clickEffect">
                                  <p:stCondLst>
                                    <p:cond delay="0"/>
                                  </p:stCondLst>
                                  <p:childTnLst>
                                    <p:set>
                                      <p:cBhvr>
                                        <p:cTn id="112" dur="1" fill="hold">
                                          <p:stCondLst>
                                            <p:cond delay="0"/>
                                          </p:stCondLst>
                                        </p:cTn>
                                        <p:tgtEl>
                                          <p:spTgt spid="75"/>
                                        </p:tgtEl>
                                        <p:attrNameLst>
                                          <p:attrName>style.visibility</p:attrName>
                                        </p:attrNameLst>
                                      </p:cBhvr>
                                      <p:to>
                                        <p:strVal val="visible"/>
                                      </p:to>
                                    </p:set>
                                    <p:anim calcmode="lin" valueType="num">
                                      <p:cBhvr>
                                        <p:cTn id="113" dur="500" fill="hold"/>
                                        <p:tgtEl>
                                          <p:spTgt spid="75"/>
                                        </p:tgtEl>
                                        <p:attrNameLst>
                                          <p:attrName>ppt_x</p:attrName>
                                        </p:attrNameLst>
                                      </p:cBhvr>
                                      <p:tavLst>
                                        <p:tav tm="0">
                                          <p:val>
                                            <p:strVal val="#ppt_x-.2"/>
                                          </p:val>
                                        </p:tav>
                                        <p:tav tm="100000">
                                          <p:val>
                                            <p:strVal val="#ppt_x"/>
                                          </p:val>
                                        </p:tav>
                                      </p:tavLst>
                                    </p:anim>
                                    <p:anim calcmode="lin" valueType="num">
                                      <p:cBhvr>
                                        <p:cTn id="114" dur="500" fill="hold"/>
                                        <p:tgtEl>
                                          <p:spTgt spid="75"/>
                                        </p:tgtEl>
                                        <p:attrNameLst>
                                          <p:attrName>ppt_y</p:attrName>
                                        </p:attrNameLst>
                                      </p:cBhvr>
                                      <p:tavLst>
                                        <p:tav tm="0">
                                          <p:val>
                                            <p:strVal val="#ppt_y"/>
                                          </p:val>
                                        </p:tav>
                                        <p:tav tm="100000">
                                          <p:val>
                                            <p:strVal val="#ppt_y"/>
                                          </p:val>
                                        </p:tav>
                                      </p:tavLst>
                                    </p:anim>
                                    <p:animEffect transition="in" filter="wipe(right)" prLst="gradientSize: 0.1">
                                      <p:cBhvr>
                                        <p:cTn id="115" dur="500"/>
                                        <p:tgtEl>
                                          <p:spTgt spid="75"/>
                                        </p:tgtEl>
                                      </p:cBhvr>
                                    </p:animEffect>
                                  </p:childTnLst>
                                </p:cTn>
                              </p:par>
                            </p:childTnLst>
                          </p:cTn>
                        </p:par>
                      </p:childTnLst>
                    </p:cTn>
                  </p:par>
                  <p:par>
                    <p:cTn id="116" fill="hold">
                      <p:stCondLst>
                        <p:cond delay="indefinite"/>
                      </p:stCondLst>
                      <p:childTnLst>
                        <p:par>
                          <p:cTn id="117" fill="hold">
                            <p:stCondLst>
                              <p:cond delay="0"/>
                            </p:stCondLst>
                            <p:childTnLst>
                              <p:par>
                                <p:cTn id="118" presetID="30" presetClass="entr" presetSubtype="0" fill="hold" nodeType="clickEffect">
                                  <p:stCondLst>
                                    <p:cond delay="0"/>
                                  </p:stCondLst>
                                  <p:childTnLst>
                                    <p:set>
                                      <p:cBhvr>
                                        <p:cTn id="119" dur="1" fill="hold">
                                          <p:stCondLst>
                                            <p:cond delay="0"/>
                                          </p:stCondLst>
                                        </p:cTn>
                                        <p:tgtEl>
                                          <p:spTgt spid="38"/>
                                        </p:tgtEl>
                                        <p:attrNameLst>
                                          <p:attrName>style.visibility</p:attrName>
                                        </p:attrNameLst>
                                      </p:cBhvr>
                                      <p:to>
                                        <p:strVal val="visible"/>
                                      </p:to>
                                    </p:set>
                                    <p:animEffect transition="in" filter="fade">
                                      <p:cBhvr>
                                        <p:cTn id="120" dur="800" decel="100000"/>
                                        <p:tgtEl>
                                          <p:spTgt spid="38"/>
                                        </p:tgtEl>
                                      </p:cBhvr>
                                    </p:animEffect>
                                    <p:anim calcmode="lin" valueType="num">
                                      <p:cBhvr>
                                        <p:cTn id="121" dur="800" decel="100000" fill="hold"/>
                                        <p:tgtEl>
                                          <p:spTgt spid="38"/>
                                        </p:tgtEl>
                                        <p:attrNameLst>
                                          <p:attrName>style.rotation</p:attrName>
                                        </p:attrNameLst>
                                      </p:cBhvr>
                                      <p:tavLst>
                                        <p:tav tm="0">
                                          <p:val>
                                            <p:fltVal val="-90"/>
                                          </p:val>
                                        </p:tav>
                                        <p:tav tm="100000">
                                          <p:val>
                                            <p:fltVal val="0"/>
                                          </p:val>
                                        </p:tav>
                                      </p:tavLst>
                                    </p:anim>
                                    <p:anim calcmode="lin" valueType="num">
                                      <p:cBhvr>
                                        <p:cTn id="122" dur="800" decel="100000" fill="hold"/>
                                        <p:tgtEl>
                                          <p:spTgt spid="38"/>
                                        </p:tgtEl>
                                        <p:attrNameLst>
                                          <p:attrName>ppt_x</p:attrName>
                                        </p:attrNameLst>
                                      </p:cBhvr>
                                      <p:tavLst>
                                        <p:tav tm="0">
                                          <p:val>
                                            <p:strVal val="#ppt_x+0.4"/>
                                          </p:val>
                                        </p:tav>
                                        <p:tav tm="100000">
                                          <p:val>
                                            <p:strVal val="#ppt_x-0.05"/>
                                          </p:val>
                                        </p:tav>
                                      </p:tavLst>
                                    </p:anim>
                                    <p:anim calcmode="lin" valueType="num">
                                      <p:cBhvr>
                                        <p:cTn id="123" dur="800" decel="100000" fill="hold"/>
                                        <p:tgtEl>
                                          <p:spTgt spid="38"/>
                                        </p:tgtEl>
                                        <p:attrNameLst>
                                          <p:attrName>ppt_y</p:attrName>
                                        </p:attrNameLst>
                                      </p:cBhvr>
                                      <p:tavLst>
                                        <p:tav tm="0">
                                          <p:val>
                                            <p:strVal val="#ppt_y-0.4"/>
                                          </p:val>
                                        </p:tav>
                                        <p:tav tm="100000">
                                          <p:val>
                                            <p:strVal val="#ppt_y+0.1"/>
                                          </p:val>
                                        </p:tav>
                                      </p:tavLst>
                                    </p:anim>
                                    <p:anim calcmode="lin" valueType="num">
                                      <p:cBhvr>
                                        <p:cTn id="124" dur="200" accel="100000" fill="hold">
                                          <p:stCondLst>
                                            <p:cond delay="800"/>
                                          </p:stCondLst>
                                        </p:cTn>
                                        <p:tgtEl>
                                          <p:spTgt spid="38"/>
                                        </p:tgtEl>
                                        <p:attrNameLst>
                                          <p:attrName>ppt_x</p:attrName>
                                        </p:attrNameLst>
                                      </p:cBhvr>
                                      <p:tavLst>
                                        <p:tav tm="0">
                                          <p:val>
                                            <p:strVal val="#ppt_x-0.05"/>
                                          </p:val>
                                        </p:tav>
                                        <p:tav tm="100000">
                                          <p:val>
                                            <p:strVal val="#ppt_x"/>
                                          </p:val>
                                        </p:tav>
                                      </p:tavLst>
                                    </p:anim>
                                    <p:anim calcmode="lin" valueType="num">
                                      <p:cBhvr>
                                        <p:cTn id="125" dur="200" accel="100000" fill="hold">
                                          <p:stCondLst>
                                            <p:cond delay="800"/>
                                          </p:stCondLst>
                                        </p:cTn>
                                        <p:tgtEl>
                                          <p:spTgt spid="38"/>
                                        </p:tgtEl>
                                        <p:attrNameLst>
                                          <p:attrName>ppt_y</p:attrName>
                                        </p:attrNameLst>
                                      </p:cBhvr>
                                      <p:tavLst>
                                        <p:tav tm="0">
                                          <p:val>
                                            <p:strVal val="#ppt_y+0.1"/>
                                          </p:val>
                                        </p:tav>
                                        <p:tav tm="100000">
                                          <p:val>
                                            <p:strVal val="#ppt_y"/>
                                          </p:val>
                                        </p:tav>
                                      </p:tavLst>
                                    </p:anim>
                                  </p:childTnLst>
                                </p:cTn>
                              </p:par>
                            </p:childTnLst>
                          </p:cTn>
                        </p:par>
                      </p:childTnLst>
                    </p:cTn>
                  </p:par>
                  <p:par>
                    <p:cTn id="126" fill="hold">
                      <p:stCondLst>
                        <p:cond delay="indefinite"/>
                      </p:stCondLst>
                      <p:childTnLst>
                        <p:par>
                          <p:cTn id="127" fill="hold">
                            <p:stCondLst>
                              <p:cond delay="0"/>
                            </p:stCondLst>
                            <p:childTnLst>
                              <p:par>
                                <p:cTn id="128" presetID="30" presetClass="entr" presetSubtype="0" fill="hold" nodeType="clickEffect">
                                  <p:stCondLst>
                                    <p:cond delay="0"/>
                                  </p:stCondLst>
                                  <p:childTnLst>
                                    <p:set>
                                      <p:cBhvr>
                                        <p:cTn id="129" dur="1" fill="hold">
                                          <p:stCondLst>
                                            <p:cond delay="0"/>
                                          </p:stCondLst>
                                        </p:cTn>
                                        <p:tgtEl>
                                          <p:spTgt spid="54"/>
                                        </p:tgtEl>
                                        <p:attrNameLst>
                                          <p:attrName>style.visibility</p:attrName>
                                        </p:attrNameLst>
                                      </p:cBhvr>
                                      <p:to>
                                        <p:strVal val="visible"/>
                                      </p:to>
                                    </p:set>
                                    <p:animEffect transition="in" filter="fade">
                                      <p:cBhvr>
                                        <p:cTn id="130" dur="800" decel="100000"/>
                                        <p:tgtEl>
                                          <p:spTgt spid="54"/>
                                        </p:tgtEl>
                                      </p:cBhvr>
                                    </p:animEffect>
                                    <p:anim calcmode="lin" valueType="num">
                                      <p:cBhvr>
                                        <p:cTn id="131" dur="800" decel="100000" fill="hold"/>
                                        <p:tgtEl>
                                          <p:spTgt spid="54"/>
                                        </p:tgtEl>
                                        <p:attrNameLst>
                                          <p:attrName>style.rotation</p:attrName>
                                        </p:attrNameLst>
                                      </p:cBhvr>
                                      <p:tavLst>
                                        <p:tav tm="0">
                                          <p:val>
                                            <p:fltVal val="-90"/>
                                          </p:val>
                                        </p:tav>
                                        <p:tav tm="100000">
                                          <p:val>
                                            <p:fltVal val="0"/>
                                          </p:val>
                                        </p:tav>
                                      </p:tavLst>
                                    </p:anim>
                                    <p:anim calcmode="lin" valueType="num">
                                      <p:cBhvr>
                                        <p:cTn id="132" dur="800" decel="100000" fill="hold"/>
                                        <p:tgtEl>
                                          <p:spTgt spid="54"/>
                                        </p:tgtEl>
                                        <p:attrNameLst>
                                          <p:attrName>ppt_x</p:attrName>
                                        </p:attrNameLst>
                                      </p:cBhvr>
                                      <p:tavLst>
                                        <p:tav tm="0">
                                          <p:val>
                                            <p:strVal val="#ppt_x+0.4"/>
                                          </p:val>
                                        </p:tav>
                                        <p:tav tm="100000">
                                          <p:val>
                                            <p:strVal val="#ppt_x-0.05"/>
                                          </p:val>
                                        </p:tav>
                                      </p:tavLst>
                                    </p:anim>
                                    <p:anim calcmode="lin" valueType="num">
                                      <p:cBhvr>
                                        <p:cTn id="133" dur="800" decel="100000" fill="hold"/>
                                        <p:tgtEl>
                                          <p:spTgt spid="54"/>
                                        </p:tgtEl>
                                        <p:attrNameLst>
                                          <p:attrName>ppt_y</p:attrName>
                                        </p:attrNameLst>
                                      </p:cBhvr>
                                      <p:tavLst>
                                        <p:tav tm="0">
                                          <p:val>
                                            <p:strVal val="#ppt_y-0.4"/>
                                          </p:val>
                                        </p:tav>
                                        <p:tav tm="100000">
                                          <p:val>
                                            <p:strVal val="#ppt_y+0.1"/>
                                          </p:val>
                                        </p:tav>
                                      </p:tavLst>
                                    </p:anim>
                                    <p:anim calcmode="lin" valueType="num">
                                      <p:cBhvr>
                                        <p:cTn id="134" dur="200" accel="100000" fill="hold">
                                          <p:stCondLst>
                                            <p:cond delay="800"/>
                                          </p:stCondLst>
                                        </p:cTn>
                                        <p:tgtEl>
                                          <p:spTgt spid="54"/>
                                        </p:tgtEl>
                                        <p:attrNameLst>
                                          <p:attrName>ppt_x</p:attrName>
                                        </p:attrNameLst>
                                      </p:cBhvr>
                                      <p:tavLst>
                                        <p:tav tm="0">
                                          <p:val>
                                            <p:strVal val="#ppt_x-0.05"/>
                                          </p:val>
                                        </p:tav>
                                        <p:tav tm="100000">
                                          <p:val>
                                            <p:strVal val="#ppt_x"/>
                                          </p:val>
                                        </p:tav>
                                      </p:tavLst>
                                    </p:anim>
                                    <p:anim calcmode="lin" valueType="num">
                                      <p:cBhvr>
                                        <p:cTn id="135" dur="200" accel="100000" fill="hold">
                                          <p:stCondLst>
                                            <p:cond delay="800"/>
                                          </p:stCondLst>
                                        </p:cTn>
                                        <p:tgtEl>
                                          <p:spTgt spid="54"/>
                                        </p:tgtEl>
                                        <p:attrNameLst>
                                          <p:attrName>ppt_y</p:attrName>
                                        </p:attrNameLst>
                                      </p:cBhvr>
                                      <p:tavLst>
                                        <p:tav tm="0">
                                          <p:val>
                                            <p:strVal val="#ppt_y+0.1"/>
                                          </p:val>
                                        </p:tav>
                                        <p:tav tm="100000">
                                          <p:val>
                                            <p:strVal val="#ppt_y"/>
                                          </p:val>
                                        </p:tav>
                                      </p:tavLst>
                                    </p:anim>
                                  </p:childTnLst>
                                </p:cTn>
                              </p:par>
                            </p:childTnLst>
                          </p:cTn>
                        </p:par>
                      </p:childTnLst>
                    </p:cTn>
                  </p:par>
                  <p:par>
                    <p:cTn id="136" fill="hold">
                      <p:stCondLst>
                        <p:cond delay="indefinite"/>
                      </p:stCondLst>
                      <p:childTnLst>
                        <p:par>
                          <p:cTn id="137" fill="hold">
                            <p:stCondLst>
                              <p:cond delay="0"/>
                            </p:stCondLst>
                            <p:childTnLst>
                              <p:par>
                                <p:cTn id="138" presetID="29" presetClass="entr" presetSubtype="0" fill="hold" grpId="0" nodeType="clickEffect">
                                  <p:stCondLst>
                                    <p:cond delay="0"/>
                                  </p:stCondLst>
                                  <p:childTnLst>
                                    <p:set>
                                      <p:cBhvr>
                                        <p:cTn id="139" dur="1" fill="hold">
                                          <p:stCondLst>
                                            <p:cond delay="0"/>
                                          </p:stCondLst>
                                        </p:cTn>
                                        <p:tgtEl>
                                          <p:spTgt spid="74"/>
                                        </p:tgtEl>
                                        <p:attrNameLst>
                                          <p:attrName>style.visibility</p:attrName>
                                        </p:attrNameLst>
                                      </p:cBhvr>
                                      <p:to>
                                        <p:strVal val="visible"/>
                                      </p:to>
                                    </p:set>
                                    <p:anim calcmode="lin" valueType="num">
                                      <p:cBhvr>
                                        <p:cTn id="140" dur="500" fill="hold"/>
                                        <p:tgtEl>
                                          <p:spTgt spid="74"/>
                                        </p:tgtEl>
                                        <p:attrNameLst>
                                          <p:attrName>ppt_x</p:attrName>
                                        </p:attrNameLst>
                                      </p:cBhvr>
                                      <p:tavLst>
                                        <p:tav tm="0">
                                          <p:val>
                                            <p:strVal val="#ppt_x-.2"/>
                                          </p:val>
                                        </p:tav>
                                        <p:tav tm="100000">
                                          <p:val>
                                            <p:strVal val="#ppt_x"/>
                                          </p:val>
                                        </p:tav>
                                      </p:tavLst>
                                    </p:anim>
                                    <p:anim calcmode="lin" valueType="num">
                                      <p:cBhvr>
                                        <p:cTn id="141" dur="500" fill="hold"/>
                                        <p:tgtEl>
                                          <p:spTgt spid="74"/>
                                        </p:tgtEl>
                                        <p:attrNameLst>
                                          <p:attrName>ppt_y</p:attrName>
                                        </p:attrNameLst>
                                      </p:cBhvr>
                                      <p:tavLst>
                                        <p:tav tm="0">
                                          <p:val>
                                            <p:strVal val="#ppt_y"/>
                                          </p:val>
                                        </p:tav>
                                        <p:tav tm="100000">
                                          <p:val>
                                            <p:strVal val="#ppt_y"/>
                                          </p:val>
                                        </p:tav>
                                      </p:tavLst>
                                    </p:anim>
                                    <p:animEffect transition="in" filter="wipe(right)" prLst="gradientSize: 0.1">
                                      <p:cBhvr>
                                        <p:cTn id="142" dur="500"/>
                                        <p:tgtEl>
                                          <p:spTgt spid="74"/>
                                        </p:tgtEl>
                                      </p:cBhvr>
                                    </p:animEffect>
                                  </p:childTnLst>
                                </p:cTn>
                              </p:par>
                            </p:childTnLst>
                          </p:cTn>
                        </p:par>
                      </p:childTnLst>
                    </p:cTn>
                  </p:par>
                  <p:par>
                    <p:cTn id="143" fill="hold">
                      <p:stCondLst>
                        <p:cond delay="indefinite"/>
                      </p:stCondLst>
                      <p:childTnLst>
                        <p:par>
                          <p:cTn id="144" fill="hold">
                            <p:stCondLst>
                              <p:cond delay="0"/>
                            </p:stCondLst>
                            <p:childTnLst>
                              <p:par>
                                <p:cTn id="145" presetID="30" presetClass="entr" presetSubtype="0" fill="hold" nodeType="clickEffect">
                                  <p:stCondLst>
                                    <p:cond delay="0"/>
                                  </p:stCondLst>
                                  <p:childTnLst>
                                    <p:set>
                                      <p:cBhvr>
                                        <p:cTn id="146" dur="1" fill="hold">
                                          <p:stCondLst>
                                            <p:cond delay="0"/>
                                          </p:stCondLst>
                                        </p:cTn>
                                        <p:tgtEl>
                                          <p:spTgt spid="68"/>
                                        </p:tgtEl>
                                        <p:attrNameLst>
                                          <p:attrName>style.visibility</p:attrName>
                                        </p:attrNameLst>
                                      </p:cBhvr>
                                      <p:to>
                                        <p:strVal val="visible"/>
                                      </p:to>
                                    </p:set>
                                    <p:animEffect transition="in" filter="fade">
                                      <p:cBhvr>
                                        <p:cTn id="147" dur="800" decel="100000"/>
                                        <p:tgtEl>
                                          <p:spTgt spid="68"/>
                                        </p:tgtEl>
                                      </p:cBhvr>
                                    </p:animEffect>
                                    <p:anim calcmode="lin" valueType="num">
                                      <p:cBhvr>
                                        <p:cTn id="148" dur="800" decel="100000" fill="hold"/>
                                        <p:tgtEl>
                                          <p:spTgt spid="68"/>
                                        </p:tgtEl>
                                        <p:attrNameLst>
                                          <p:attrName>style.rotation</p:attrName>
                                        </p:attrNameLst>
                                      </p:cBhvr>
                                      <p:tavLst>
                                        <p:tav tm="0">
                                          <p:val>
                                            <p:fltVal val="-90"/>
                                          </p:val>
                                        </p:tav>
                                        <p:tav tm="100000">
                                          <p:val>
                                            <p:fltVal val="0"/>
                                          </p:val>
                                        </p:tav>
                                      </p:tavLst>
                                    </p:anim>
                                    <p:anim calcmode="lin" valueType="num">
                                      <p:cBhvr>
                                        <p:cTn id="149" dur="800" decel="100000" fill="hold"/>
                                        <p:tgtEl>
                                          <p:spTgt spid="68"/>
                                        </p:tgtEl>
                                        <p:attrNameLst>
                                          <p:attrName>ppt_x</p:attrName>
                                        </p:attrNameLst>
                                      </p:cBhvr>
                                      <p:tavLst>
                                        <p:tav tm="0">
                                          <p:val>
                                            <p:strVal val="#ppt_x+0.4"/>
                                          </p:val>
                                        </p:tav>
                                        <p:tav tm="100000">
                                          <p:val>
                                            <p:strVal val="#ppt_x-0.05"/>
                                          </p:val>
                                        </p:tav>
                                      </p:tavLst>
                                    </p:anim>
                                    <p:anim calcmode="lin" valueType="num">
                                      <p:cBhvr>
                                        <p:cTn id="150" dur="800" decel="100000" fill="hold"/>
                                        <p:tgtEl>
                                          <p:spTgt spid="68"/>
                                        </p:tgtEl>
                                        <p:attrNameLst>
                                          <p:attrName>ppt_y</p:attrName>
                                        </p:attrNameLst>
                                      </p:cBhvr>
                                      <p:tavLst>
                                        <p:tav tm="0">
                                          <p:val>
                                            <p:strVal val="#ppt_y-0.4"/>
                                          </p:val>
                                        </p:tav>
                                        <p:tav tm="100000">
                                          <p:val>
                                            <p:strVal val="#ppt_y+0.1"/>
                                          </p:val>
                                        </p:tav>
                                      </p:tavLst>
                                    </p:anim>
                                    <p:anim calcmode="lin" valueType="num">
                                      <p:cBhvr>
                                        <p:cTn id="151" dur="200" accel="100000" fill="hold">
                                          <p:stCondLst>
                                            <p:cond delay="800"/>
                                          </p:stCondLst>
                                        </p:cTn>
                                        <p:tgtEl>
                                          <p:spTgt spid="68"/>
                                        </p:tgtEl>
                                        <p:attrNameLst>
                                          <p:attrName>ppt_x</p:attrName>
                                        </p:attrNameLst>
                                      </p:cBhvr>
                                      <p:tavLst>
                                        <p:tav tm="0">
                                          <p:val>
                                            <p:strVal val="#ppt_x-0.05"/>
                                          </p:val>
                                        </p:tav>
                                        <p:tav tm="100000">
                                          <p:val>
                                            <p:strVal val="#ppt_x"/>
                                          </p:val>
                                        </p:tav>
                                      </p:tavLst>
                                    </p:anim>
                                    <p:anim calcmode="lin" valueType="num">
                                      <p:cBhvr>
                                        <p:cTn id="152" dur="200" accel="100000" fill="hold">
                                          <p:stCondLst>
                                            <p:cond delay="800"/>
                                          </p:stCondLst>
                                        </p:cTn>
                                        <p:tgtEl>
                                          <p:spTgt spid="68"/>
                                        </p:tgtEl>
                                        <p:attrNameLst>
                                          <p:attrName>ppt_y</p:attrName>
                                        </p:attrNameLst>
                                      </p:cBhvr>
                                      <p:tavLst>
                                        <p:tav tm="0">
                                          <p:val>
                                            <p:strVal val="#ppt_y+0.1"/>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30" presetClass="entr" presetSubtype="0" fill="hold" nodeType="clickEffect">
                                  <p:stCondLst>
                                    <p:cond delay="0"/>
                                  </p:stCondLst>
                                  <p:childTnLst>
                                    <p:set>
                                      <p:cBhvr>
                                        <p:cTn id="156" dur="1" fill="hold">
                                          <p:stCondLst>
                                            <p:cond delay="0"/>
                                          </p:stCondLst>
                                        </p:cTn>
                                        <p:tgtEl>
                                          <p:spTgt spid="65"/>
                                        </p:tgtEl>
                                        <p:attrNameLst>
                                          <p:attrName>style.visibility</p:attrName>
                                        </p:attrNameLst>
                                      </p:cBhvr>
                                      <p:to>
                                        <p:strVal val="visible"/>
                                      </p:to>
                                    </p:set>
                                    <p:animEffect transition="in" filter="fade">
                                      <p:cBhvr>
                                        <p:cTn id="157" dur="800" decel="100000"/>
                                        <p:tgtEl>
                                          <p:spTgt spid="65"/>
                                        </p:tgtEl>
                                      </p:cBhvr>
                                    </p:animEffect>
                                    <p:anim calcmode="lin" valueType="num">
                                      <p:cBhvr>
                                        <p:cTn id="158" dur="800" decel="100000" fill="hold"/>
                                        <p:tgtEl>
                                          <p:spTgt spid="65"/>
                                        </p:tgtEl>
                                        <p:attrNameLst>
                                          <p:attrName>style.rotation</p:attrName>
                                        </p:attrNameLst>
                                      </p:cBhvr>
                                      <p:tavLst>
                                        <p:tav tm="0">
                                          <p:val>
                                            <p:fltVal val="-90"/>
                                          </p:val>
                                        </p:tav>
                                        <p:tav tm="100000">
                                          <p:val>
                                            <p:fltVal val="0"/>
                                          </p:val>
                                        </p:tav>
                                      </p:tavLst>
                                    </p:anim>
                                    <p:anim calcmode="lin" valueType="num">
                                      <p:cBhvr>
                                        <p:cTn id="159" dur="800" decel="100000" fill="hold"/>
                                        <p:tgtEl>
                                          <p:spTgt spid="65"/>
                                        </p:tgtEl>
                                        <p:attrNameLst>
                                          <p:attrName>ppt_x</p:attrName>
                                        </p:attrNameLst>
                                      </p:cBhvr>
                                      <p:tavLst>
                                        <p:tav tm="0">
                                          <p:val>
                                            <p:strVal val="#ppt_x+0.4"/>
                                          </p:val>
                                        </p:tav>
                                        <p:tav tm="100000">
                                          <p:val>
                                            <p:strVal val="#ppt_x-0.05"/>
                                          </p:val>
                                        </p:tav>
                                      </p:tavLst>
                                    </p:anim>
                                    <p:anim calcmode="lin" valueType="num">
                                      <p:cBhvr>
                                        <p:cTn id="160" dur="800" decel="100000" fill="hold"/>
                                        <p:tgtEl>
                                          <p:spTgt spid="65"/>
                                        </p:tgtEl>
                                        <p:attrNameLst>
                                          <p:attrName>ppt_y</p:attrName>
                                        </p:attrNameLst>
                                      </p:cBhvr>
                                      <p:tavLst>
                                        <p:tav tm="0">
                                          <p:val>
                                            <p:strVal val="#ppt_y-0.4"/>
                                          </p:val>
                                        </p:tav>
                                        <p:tav tm="100000">
                                          <p:val>
                                            <p:strVal val="#ppt_y+0.1"/>
                                          </p:val>
                                        </p:tav>
                                      </p:tavLst>
                                    </p:anim>
                                    <p:anim calcmode="lin" valueType="num">
                                      <p:cBhvr>
                                        <p:cTn id="161" dur="200" accel="100000" fill="hold">
                                          <p:stCondLst>
                                            <p:cond delay="800"/>
                                          </p:stCondLst>
                                        </p:cTn>
                                        <p:tgtEl>
                                          <p:spTgt spid="65"/>
                                        </p:tgtEl>
                                        <p:attrNameLst>
                                          <p:attrName>ppt_x</p:attrName>
                                        </p:attrNameLst>
                                      </p:cBhvr>
                                      <p:tavLst>
                                        <p:tav tm="0">
                                          <p:val>
                                            <p:strVal val="#ppt_x-0.05"/>
                                          </p:val>
                                        </p:tav>
                                        <p:tav tm="100000">
                                          <p:val>
                                            <p:strVal val="#ppt_x"/>
                                          </p:val>
                                        </p:tav>
                                      </p:tavLst>
                                    </p:anim>
                                    <p:anim calcmode="lin" valueType="num">
                                      <p:cBhvr>
                                        <p:cTn id="162" dur="200" accel="100000" fill="hold">
                                          <p:stCondLst>
                                            <p:cond delay="800"/>
                                          </p:stCondLst>
                                        </p:cTn>
                                        <p:tgtEl>
                                          <p:spTgt spid="65"/>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p:bldP spid="17" grpId="0"/>
      <p:bldP spid="18" grpId="0"/>
      <p:bldP spid="20" grpId="0"/>
      <p:bldP spid="74" grpId="0"/>
      <p:bldP spid="75" grpId="0"/>
      <p:bldP spid="76" grpId="0"/>
      <p:bldP spid="7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39762"/>
          </a:xfrm>
        </p:spPr>
        <p:txBody>
          <a:bodyPr>
            <a:normAutofit fontScale="90000"/>
          </a:bodyPr>
          <a:lstStyle/>
          <a:p>
            <a:r>
              <a:rPr lang="en-US" dirty="0"/>
              <a:t>Average Cost and Total Cost</a:t>
            </a:r>
          </a:p>
        </p:txBody>
      </p:sp>
      <p:sp>
        <p:nvSpPr>
          <p:cNvPr id="3" name="Content Placeholder 2"/>
          <p:cNvSpPr>
            <a:spLocks noGrp="1"/>
          </p:cNvSpPr>
          <p:nvPr>
            <p:ph idx="1"/>
          </p:nvPr>
        </p:nvSpPr>
        <p:spPr>
          <a:xfrm>
            <a:off x="457200" y="1143000"/>
            <a:ext cx="8229600" cy="5486400"/>
          </a:xfrm>
        </p:spPr>
        <p:txBody>
          <a:bodyPr/>
          <a:lstStyle/>
          <a:p>
            <a:pPr>
              <a:buNone/>
            </a:pPr>
            <a:endParaRPr lang="en-US" dirty="0"/>
          </a:p>
          <a:p>
            <a:pPr>
              <a:buNone/>
            </a:pPr>
            <a:endParaRPr lang="en-US" dirty="0"/>
          </a:p>
          <a:p>
            <a:pPr>
              <a:buNone/>
            </a:pPr>
            <a:endParaRPr lang="en-US" dirty="0"/>
          </a:p>
          <a:p>
            <a:pPr>
              <a:buNone/>
            </a:pPr>
            <a:endParaRPr lang="en-US" dirty="0"/>
          </a:p>
          <a:p>
            <a:pPr>
              <a:buNone/>
            </a:pPr>
            <a:endParaRPr lang="en-US" dirty="0"/>
          </a:p>
        </p:txBody>
      </p:sp>
      <p:cxnSp>
        <p:nvCxnSpPr>
          <p:cNvPr id="5" name="Straight Connector 4"/>
          <p:cNvCxnSpPr/>
          <p:nvPr/>
        </p:nvCxnSpPr>
        <p:spPr>
          <a:xfrm rot="5400000">
            <a:off x="-1791097" y="3772297"/>
            <a:ext cx="5715794" cy="158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flipV="1">
            <a:off x="1066800" y="6553200"/>
            <a:ext cx="6400800" cy="762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0" name="Curved Connector 59"/>
          <p:cNvCxnSpPr/>
          <p:nvPr/>
        </p:nvCxnSpPr>
        <p:spPr>
          <a:xfrm rot="5400000">
            <a:off x="990600" y="1066800"/>
            <a:ext cx="4343400" cy="4191000"/>
          </a:xfrm>
          <a:prstGeom prst="curvedConnector3">
            <a:avLst>
              <a:gd name="adj1" fmla="val 50000"/>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09600" y="6488668"/>
            <a:ext cx="609600" cy="369332"/>
          </a:xfrm>
          <a:prstGeom prst="rect">
            <a:avLst/>
          </a:prstGeom>
          <a:noFill/>
        </p:spPr>
        <p:txBody>
          <a:bodyPr wrap="square" rtlCol="0">
            <a:spAutoFit/>
          </a:bodyPr>
          <a:lstStyle/>
          <a:p>
            <a:r>
              <a:rPr lang="en-US" dirty="0">
                <a:solidFill>
                  <a:srgbClr val="FF0000"/>
                </a:solidFill>
              </a:rPr>
              <a:t>O</a:t>
            </a:r>
          </a:p>
        </p:txBody>
      </p:sp>
      <p:sp>
        <p:nvSpPr>
          <p:cNvPr id="17" name="TextBox 16"/>
          <p:cNvSpPr txBox="1"/>
          <p:nvPr/>
        </p:nvSpPr>
        <p:spPr>
          <a:xfrm>
            <a:off x="7543800" y="6488668"/>
            <a:ext cx="609600" cy="369332"/>
          </a:xfrm>
          <a:prstGeom prst="rect">
            <a:avLst/>
          </a:prstGeom>
          <a:noFill/>
        </p:spPr>
        <p:txBody>
          <a:bodyPr wrap="square" rtlCol="0">
            <a:spAutoFit/>
          </a:bodyPr>
          <a:lstStyle/>
          <a:p>
            <a:r>
              <a:rPr lang="en-US" dirty="0">
                <a:solidFill>
                  <a:srgbClr val="FF0000"/>
                </a:solidFill>
              </a:rPr>
              <a:t>q</a:t>
            </a:r>
          </a:p>
        </p:txBody>
      </p:sp>
      <p:sp>
        <p:nvSpPr>
          <p:cNvPr id="18" name="TextBox 17"/>
          <p:cNvSpPr txBox="1"/>
          <p:nvPr/>
        </p:nvSpPr>
        <p:spPr>
          <a:xfrm>
            <a:off x="228600" y="762000"/>
            <a:ext cx="762000" cy="646331"/>
          </a:xfrm>
          <a:prstGeom prst="rect">
            <a:avLst/>
          </a:prstGeom>
          <a:noFill/>
        </p:spPr>
        <p:txBody>
          <a:bodyPr wrap="square" rtlCol="0">
            <a:spAutoFit/>
          </a:bodyPr>
          <a:lstStyle/>
          <a:p>
            <a:r>
              <a:rPr lang="en-US" dirty="0">
                <a:solidFill>
                  <a:srgbClr val="FF0000"/>
                </a:solidFill>
              </a:rPr>
              <a:t>TC</a:t>
            </a:r>
          </a:p>
          <a:p>
            <a:r>
              <a:rPr lang="en-US" dirty="0">
                <a:solidFill>
                  <a:srgbClr val="FF0000"/>
                </a:solidFill>
              </a:rPr>
              <a:t>AC</a:t>
            </a:r>
          </a:p>
        </p:txBody>
      </p:sp>
      <p:sp>
        <p:nvSpPr>
          <p:cNvPr id="20" name="TextBox 19"/>
          <p:cNvSpPr txBox="1"/>
          <p:nvPr/>
        </p:nvSpPr>
        <p:spPr>
          <a:xfrm>
            <a:off x="5334000" y="762000"/>
            <a:ext cx="762000" cy="369332"/>
          </a:xfrm>
          <a:prstGeom prst="rect">
            <a:avLst/>
          </a:prstGeom>
          <a:noFill/>
        </p:spPr>
        <p:txBody>
          <a:bodyPr wrap="square" rtlCol="0">
            <a:spAutoFit/>
          </a:bodyPr>
          <a:lstStyle/>
          <a:p>
            <a:r>
              <a:rPr lang="en-US" dirty="0">
                <a:solidFill>
                  <a:srgbClr val="FF0000"/>
                </a:solidFill>
              </a:rPr>
              <a:t>TC</a:t>
            </a:r>
          </a:p>
        </p:txBody>
      </p:sp>
      <p:cxnSp>
        <p:nvCxnSpPr>
          <p:cNvPr id="35" name="Straight Connector 34"/>
          <p:cNvCxnSpPr/>
          <p:nvPr/>
        </p:nvCxnSpPr>
        <p:spPr>
          <a:xfrm rot="5400000" flipH="1" flipV="1">
            <a:off x="76200" y="5105400"/>
            <a:ext cx="2590800" cy="457200"/>
          </a:xfrm>
          <a:prstGeom prst="line">
            <a:avLst/>
          </a:prstGeom>
          <a:ln w="57150">
            <a:solidFill>
              <a:srgbClr val="00B050"/>
            </a:solidFill>
            <a:prstDash val="dashDot"/>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flipH="1" flipV="1">
            <a:off x="152400" y="4191000"/>
            <a:ext cx="3352800" cy="1524000"/>
          </a:xfrm>
          <a:prstGeom prst="line">
            <a:avLst/>
          </a:prstGeom>
          <a:ln w="57150">
            <a:solidFill>
              <a:schemeClr val="tx1">
                <a:lumMod val="7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5400000" flipH="1" flipV="1">
            <a:off x="952500" y="4991100"/>
            <a:ext cx="3276600" cy="1588"/>
          </a:xfrm>
          <a:prstGeom prst="line">
            <a:avLst/>
          </a:prstGeom>
          <a:ln w="57150">
            <a:solidFill>
              <a:schemeClr val="tx1">
                <a:lumMod val="7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5400000" flipH="1" flipV="1">
            <a:off x="2629694" y="4456906"/>
            <a:ext cx="4191000" cy="1588"/>
          </a:xfrm>
          <a:prstGeom prst="line">
            <a:avLst/>
          </a:prstGeom>
          <a:ln w="57150">
            <a:solidFill>
              <a:srgbClr val="FFC000"/>
            </a:solidFill>
            <a:prstDash val="dashDot"/>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flipH="1" flipV="1">
            <a:off x="305594" y="5334000"/>
            <a:ext cx="2590006" cy="794"/>
          </a:xfrm>
          <a:prstGeom prst="line">
            <a:avLst/>
          </a:prstGeom>
          <a:ln w="57150">
            <a:solidFill>
              <a:srgbClr val="00B050"/>
            </a:solidFill>
            <a:prstDash val="dashDot"/>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endCxn id="20" idx="2"/>
          </p:cNvCxnSpPr>
          <p:nvPr/>
        </p:nvCxnSpPr>
        <p:spPr>
          <a:xfrm rot="5400000" flipH="1" flipV="1">
            <a:off x="641866" y="1556266"/>
            <a:ext cx="5498068" cy="4648200"/>
          </a:xfrm>
          <a:prstGeom prst="line">
            <a:avLst/>
          </a:prstGeom>
          <a:ln w="57150">
            <a:solidFill>
              <a:srgbClr val="FFC000"/>
            </a:solidFill>
            <a:prstDash val="dashDot"/>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flipH="1" flipV="1">
            <a:off x="381000" y="1676400"/>
            <a:ext cx="5562600" cy="4191000"/>
          </a:xfrm>
          <a:prstGeom prst="line">
            <a:avLst/>
          </a:prstGeom>
          <a:ln w="57150">
            <a:solidFill>
              <a:srgbClr val="00B0F0"/>
            </a:solidFill>
            <a:prstDash val="dashDot"/>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V="1">
            <a:off x="2590800" y="3810000"/>
            <a:ext cx="5410200" cy="76200"/>
          </a:xfrm>
          <a:prstGeom prst="line">
            <a:avLst/>
          </a:prstGeom>
          <a:ln w="57150">
            <a:solidFill>
              <a:srgbClr val="00B0F0"/>
            </a:solidFill>
            <a:prstDash val="dashDot"/>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5105400" y="6488668"/>
            <a:ext cx="609600" cy="369332"/>
          </a:xfrm>
          <a:prstGeom prst="rect">
            <a:avLst/>
          </a:prstGeom>
          <a:noFill/>
        </p:spPr>
        <p:txBody>
          <a:bodyPr wrap="square" rtlCol="0">
            <a:spAutoFit/>
          </a:bodyPr>
          <a:lstStyle/>
          <a:p>
            <a:r>
              <a:rPr lang="en-US" dirty="0">
                <a:solidFill>
                  <a:srgbClr val="FF0000"/>
                </a:solidFill>
              </a:rPr>
              <a:t>q4</a:t>
            </a:r>
          </a:p>
        </p:txBody>
      </p:sp>
      <p:sp>
        <p:nvSpPr>
          <p:cNvPr id="75" name="TextBox 74"/>
          <p:cNvSpPr txBox="1"/>
          <p:nvPr/>
        </p:nvSpPr>
        <p:spPr>
          <a:xfrm>
            <a:off x="4343400" y="6488668"/>
            <a:ext cx="609600" cy="369332"/>
          </a:xfrm>
          <a:prstGeom prst="rect">
            <a:avLst/>
          </a:prstGeom>
          <a:noFill/>
        </p:spPr>
        <p:txBody>
          <a:bodyPr wrap="square" rtlCol="0">
            <a:spAutoFit/>
          </a:bodyPr>
          <a:lstStyle/>
          <a:p>
            <a:r>
              <a:rPr lang="en-US" dirty="0">
                <a:solidFill>
                  <a:srgbClr val="FF0000"/>
                </a:solidFill>
              </a:rPr>
              <a:t>q3</a:t>
            </a:r>
          </a:p>
        </p:txBody>
      </p:sp>
      <p:sp>
        <p:nvSpPr>
          <p:cNvPr id="76" name="TextBox 75"/>
          <p:cNvSpPr txBox="1"/>
          <p:nvPr/>
        </p:nvSpPr>
        <p:spPr>
          <a:xfrm>
            <a:off x="2209800" y="6488668"/>
            <a:ext cx="609600" cy="369332"/>
          </a:xfrm>
          <a:prstGeom prst="rect">
            <a:avLst/>
          </a:prstGeom>
          <a:noFill/>
        </p:spPr>
        <p:txBody>
          <a:bodyPr wrap="square" rtlCol="0">
            <a:spAutoFit/>
          </a:bodyPr>
          <a:lstStyle/>
          <a:p>
            <a:r>
              <a:rPr lang="en-US" dirty="0">
                <a:solidFill>
                  <a:srgbClr val="FF0000"/>
                </a:solidFill>
              </a:rPr>
              <a:t>q2</a:t>
            </a:r>
          </a:p>
        </p:txBody>
      </p:sp>
      <p:sp>
        <p:nvSpPr>
          <p:cNvPr id="77" name="TextBox 76"/>
          <p:cNvSpPr txBox="1"/>
          <p:nvPr/>
        </p:nvSpPr>
        <p:spPr>
          <a:xfrm>
            <a:off x="1371600" y="6488668"/>
            <a:ext cx="609600" cy="369332"/>
          </a:xfrm>
          <a:prstGeom prst="rect">
            <a:avLst/>
          </a:prstGeom>
          <a:noFill/>
        </p:spPr>
        <p:txBody>
          <a:bodyPr wrap="square" rtlCol="0">
            <a:spAutoFit/>
          </a:bodyPr>
          <a:lstStyle/>
          <a:p>
            <a:r>
              <a:rPr lang="en-US" dirty="0">
                <a:solidFill>
                  <a:srgbClr val="FF0000"/>
                </a:solidFill>
              </a:rPr>
              <a:t>q1</a:t>
            </a:r>
          </a:p>
        </p:txBody>
      </p:sp>
      <p:sp>
        <p:nvSpPr>
          <p:cNvPr id="23" name="Arc 22"/>
          <p:cNvSpPr/>
          <p:nvPr/>
        </p:nvSpPr>
        <p:spPr>
          <a:xfrm rot="4945186">
            <a:off x="-476232" y="-2180937"/>
            <a:ext cx="9418202" cy="6825792"/>
          </a:xfrm>
          <a:prstGeom prst="arc">
            <a:avLst>
              <a:gd name="adj1" fmla="val 19419543"/>
              <a:gd name="adj2" fmla="val 3026268"/>
            </a:avLst>
          </a:prstGeom>
          <a:ln w="76200">
            <a:solidFill>
              <a:srgbClr val="00051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p:cNvSpPr txBox="1"/>
          <p:nvPr/>
        </p:nvSpPr>
        <p:spPr>
          <a:xfrm>
            <a:off x="6781800" y="3733800"/>
            <a:ext cx="762000" cy="369332"/>
          </a:xfrm>
          <a:prstGeom prst="rect">
            <a:avLst/>
          </a:prstGeom>
          <a:noFill/>
        </p:spPr>
        <p:txBody>
          <a:bodyPr wrap="square" rtlCol="0">
            <a:spAutoFit/>
          </a:bodyPr>
          <a:lstStyle/>
          <a:p>
            <a:r>
              <a:rPr lang="en-US" dirty="0">
                <a:solidFill>
                  <a:srgbClr val="FF0000"/>
                </a:solidFill>
              </a:rPr>
              <a:t>AC</a:t>
            </a:r>
          </a:p>
        </p:txBody>
      </p:sp>
      <p:cxnSp>
        <p:nvCxnSpPr>
          <p:cNvPr id="26" name="Straight Arrow Connector 25"/>
          <p:cNvCxnSpPr/>
          <p:nvPr/>
        </p:nvCxnSpPr>
        <p:spPr>
          <a:xfrm rot="10800000">
            <a:off x="4724400" y="5943600"/>
            <a:ext cx="1981200" cy="15240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0" name="Rounded Rectangle 29"/>
          <p:cNvSpPr/>
          <p:nvPr/>
        </p:nvSpPr>
        <p:spPr>
          <a:xfrm>
            <a:off x="6858000" y="5791200"/>
            <a:ext cx="19812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260FB1"/>
                </a:solidFill>
              </a:rPr>
              <a:t>Minimum point of AC</a:t>
            </a:r>
          </a:p>
        </p:txBody>
      </p:sp>
      <p:sp>
        <p:nvSpPr>
          <p:cNvPr id="27" name="Date Placeholder 26"/>
          <p:cNvSpPr>
            <a:spLocks noGrp="1"/>
          </p:cNvSpPr>
          <p:nvPr>
            <p:ph type="dt" sz="half" idx="10"/>
          </p:nvPr>
        </p:nvSpPr>
        <p:spPr/>
        <p:txBody>
          <a:bodyPr/>
          <a:lstStyle/>
          <a:p>
            <a:fld id="{4225C07B-2A2F-4278-B0F3-0F308A8996A3}" type="datetime1">
              <a:rPr lang="en-US" smtClean="0"/>
              <a:pPr/>
              <a:t>5/20/2025</a:t>
            </a:fld>
            <a:endParaRPr lang="en-US"/>
          </a:p>
        </p:txBody>
      </p:sp>
      <p:sp>
        <p:nvSpPr>
          <p:cNvPr id="29" name="Footer Placeholder 28"/>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7100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2"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Scale>
                                      <p:cBhvr>
                                        <p:cTn id="13" dur="5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500" decel="50000" fill="hold">
                                          <p:stCondLst>
                                            <p:cond delay="0"/>
                                          </p:stCondLst>
                                        </p:cTn>
                                        <p:tgtEl>
                                          <p:spTgt spid="9"/>
                                        </p:tgtEl>
                                        <p:attrNameLst>
                                          <p:attrName>ppt_x</p:attrName>
                                          <p:attrName>ppt_y</p:attrName>
                                        </p:attrNameLst>
                                      </p:cBhvr>
                                    </p:animMotion>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7" presetClass="entr" presetSubtype="4"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9"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ppt_x</p:attrName>
                                        </p:attrNameLst>
                                      </p:cBhvr>
                                      <p:tavLst>
                                        <p:tav tm="0">
                                          <p:val>
                                            <p:strVal val="#ppt_x-.2"/>
                                          </p:val>
                                        </p:tav>
                                        <p:tav tm="100000">
                                          <p:val>
                                            <p:strVal val="#ppt_x"/>
                                          </p:val>
                                        </p:tav>
                                      </p:tavLst>
                                    </p:anim>
                                    <p:anim calcmode="lin" valueType="num">
                                      <p:cBhvr>
                                        <p:cTn id="27" dur="500" fill="hold"/>
                                        <p:tgtEl>
                                          <p:spTgt spid="16"/>
                                        </p:tgtEl>
                                        <p:attrNameLst>
                                          <p:attrName>ppt_y</p:attrName>
                                        </p:attrNameLst>
                                      </p:cBhvr>
                                      <p:tavLst>
                                        <p:tav tm="0">
                                          <p:val>
                                            <p:strVal val="#ppt_y"/>
                                          </p:val>
                                        </p:tav>
                                        <p:tav tm="100000">
                                          <p:val>
                                            <p:strVal val="#ppt_y"/>
                                          </p:val>
                                        </p:tav>
                                      </p:tavLst>
                                    </p:anim>
                                    <p:animEffect transition="in" filter="wipe(right)" prLst="gradientSize: 0.1">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29"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ppt_x</p:attrName>
                                        </p:attrNameLst>
                                      </p:cBhvr>
                                      <p:tavLst>
                                        <p:tav tm="0">
                                          <p:val>
                                            <p:strVal val="#ppt_x-.2"/>
                                          </p:val>
                                        </p:tav>
                                        <p:tav tm="100000">
                                          <p:val>
                                            <p:strVal val="#ppt_x"/>
                                          </p:val>
                                        </p:tav>
                                      </p:tavLst>
                                    </p:anim>
                                    <p:anim calcmode="lin" valueType="num">
                                      <p:cBhvr>
                                        <p:cTn id="34" dur="500" fill="hold"/>
                                        <p:tgtEl>
                                          <p:spTgt spid="17"/>
                                        </p:tgtEl>
                                        <p:attrNameLst>
                                          <p:attrName>ppt_y</p:attrName>
                                        </p:attrNameLst>
                                      </p:cBhvr>
                                      <p:tavLst>
                                        <p:tav tm="0">
                                          <p:val>
                                            <p:strVal val="#ppt_y"/>
                                          </p:val>
                                        </p:tav>
                                        <p:tav tm="100000">
                                          <p:val>
                                            <p:strVal val="#ppt_y"/>
                                          </p:val>
                                        </p:tav>
                                      </p:tavLst>
                                    </p:anim>
                                    <p:animEffect transition="in" filter="wipe(right)" prLst="gradientSize: 0.1">
                                      <p:cBhvr>
                                        <p:cTn id="35" dur="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29" presetClass="entr" presetSubtype="0"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p:cTn id="40" dur="500" fill="hold"/>
                                        <p:tgtEl>
                                          <p:spTgt spid="18"/>
                                        </p:tgtEl>
                                        <p:attrNameLst>
                                          <p:attrName>ppt_x</p:attrName>
                                        </p:attrNameLst>
                                      </p:cBhvr>
                                      <p:tavLst>
                                        <p:tav tm="0">
                                          <p:val>
                                            <p:strVal val="#ppt_x-.2"/>
                                          </p:val>
                                        </p:tav>
                                        <p:tav tm="100000">
                                          <p:val>
                                            <p:strVal val="#ppt_x"/>
                                          </p:val>
                                        </p:tav>
                                      </p:tavLst>
                                    </p:anim>
                                    <p:anim calcmode="lin" valueType="num">
                                      <p:cBhvr>
                                        <p:cTn id="41" dur="5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8" presetClass="entr" presetSubtype="32" fill="hold" nodeType="click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diamond(out)">
                                      <p:cBhvr>
                                        <p:cTn id="47" dur="1000"/>
                                        <p:tgtEl>
                                          <p:spTgt spid="60"/>
                                        </p:tgtEl>
                                      </p:cBhvr>
                                    </p:animEffect>
                                  </p:childTnLst>
                                </p:cTn>
                              </p:par>
                            </p:childTnLst>
                          </p:cTn>
                        </p:par>
                      </p:childTnLst>
                    </p:cTn>
                  </p:par>
                  <p:par>
                    <p:cTn id="48" fill="hold">
                      <p:stCondLst>
                        <p:cond delay="indefinite"/>
                      </p:stCondLst>
                      <p:childTnLst>
                        <p:par>
                          <p:cTn id="49" fill="hold">
                            <p:stCondLst>
                              <p:cond delay="0"/>
                            </p:stCondLst>
                            <p:childTnLst>
                              <p:par>
                                <p:cTn id="50" presetID="29" presetClass="entr" presetSubtype="0"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ppt_x</p:attrName>
                                        </p:attrNameLst>
                                      </p:cBhvr>
                                      <p:tavLst>
                                        <p:tav tm="0">
                                          <p:val>
                                            <p:strVal val="#ppt_x-.2"/>
                                          </p:val>
                                        </p:tav>
                                        <p:tav tm="100000">
                                          <p:val>
                                            <p:strVal val="#ppt_x"/>
                                          </p:val>
                                        </p:tav>
                                      </p:tavLst>
                                    </p:anim>
                                    <p:anim calcmode="lin" valueType="num">
                                      <p:cBhvr>
                                        <p:cTn id="53" dur="500" fill="hold"/>
                                        <p:tgtEl>
                                          <p:spTgt spid="20"/>
                                        </p:tgtEl>
                                        <p:attrNameLst>
                                          <p:attrName>ppt_y</p:attrName>
                                        </p:attrNameLst>
                                      </p:cBhvr>
                                      <p:tavLst>
                                        <p:tav tm="0">
                                          <p:val>
                                            <p:strVal val="#ppt_y"/>
                                          </p:val>
                                        </p:tav>
                                        <p:tav tm="100000">
                                          <p:val>
                                            <p:strVal val="#ppt_y"/>
                                          </p:val>
                                        </p:tav>
                                      </p:tavLst>
                                    </p:anim>
                                    <p:animEffect transition="in" filter="wipe(right)" prLst="gradientSize: 0.1">
                                      <p:cBhvr>
                                        <p:cTn id="54" dur="500"/>
                                        <p:tgtEl>
                                          <p:spTgt spid="20"/>
                                        </p:tgtEl>
                                      </p:cBhvr>
                                    </p:animEffect>
                                  </p:childTnLst>
                                </p:cTn>
                              </p:par>
                            </p:childTnLst>
                          </p:cTn>
                        </p:par>
                      </p:childTnLst>
                    </p:cTn>
                  </p:par>
                  <p:par>
                    <p:cTn id="55" fill="hold">
                      <p:stCondLst>
                        <p:cond delay="indefinite"/>
                      </p:stCondLst>
                      <p:childTnLst>
                        <p:par>
                          <p:cTn id="56" fill="hold">
                            <p:stCondLst>
                              <p:cond delay="0"/>
                            </p:stCondLst>
                            <p:childTnLst>
                              <p:par>
                                <p:cTn id="57" presetID="29" presetClass="entr" presetSubtype="0" fill="hold" grpId="0" nodeType="clickEffect">
                                  <p:stCondLst>
                                    <p:cond delay="0"/>
                                  </p:stCondLst>
                                  <p:childTnLst>
                                    <p:set>
                                      <p:cBhvr>
                                        <p:cTn id="58" dur="1" fill="hold">
                                          <p:stCondLst>
                                            <p:cond delay="0"/>
                                          </p:stCondLst>
                                        </p:cTn>
                                        <p:tgtEl>
                                          <p:spTgt spid="77"/>
                                        </p:tgtEl>
                                        <p:attrNameLst>
                                          <p:attrName>style.visibility</p:attrName>
                                        </p:attrNameLst>
                                      </p:cBhvr>
                                      <p:to>
                                        <p:strVal val="visible"/>
                                      </p:to>
                                    </p:set>
                                    <p:anim calcmode="lin" valueType="num">
                                      <p:cBhvr>
                                        <p:cTn id="59" dur="500" fill="hold"/>
                                        <p:tgtEl>
                                          <p:spTgt spid="77"/>
                                        </p:tgtEl>
                                        <p:attrNameLst>
                                          <p:attrName>ppt_x</p:attrName>
                                        </p:attrNameLst>
                                      </p:cBhvr>
                                      <p:tavLst>
                                        <p:tav tm="0">
                                          <p:val>
                                            <p:strVal val="#ppt_x-.2"/>
                                          </p:val>
                                        </p:tav>
                                        <p:tav tm="100000">
                                          <p:val>
                                            <p:strVal val="#ppt_x"/>
                                          </p:val>
                                        </p:tav>
                                      </p:tavLst>
                                    </p:anim>
                                    <p:anim calcmode="lin" valueType="num">
                                      <p:cBhvr>
                                        <p:cTn id="60" dur="500" fill="hold"/>
                                        <p:tgtEl>
                                          <p:spTgt spid="77"/>
                                        </p:tgtEl>
                                        <p:attrNameLst>
                                          <p:attrName>ppt_y</p:attrName>
                                        </p:attrNameLst>
                                      </p:cBhvr>
                                      <p:tavLst>
                                        <p:tav tm="0">
                                          <p:val>
                                            <p:strVal val="#ppt_y"/>
                                          </p:val>
                                        </p:tav>
                                        <p:tav tm="100000">
                                          <p:val>
                                            <p:strVal val="#ppt_y"/>
                                          </p:val>
                                        </p:tav>
                                      </p:tavLst>
                                    </p:anim>
                                    <p:animEffect transition="in" filter="wipe(right)" prLst="gradientSize: 0.1">
                                      <p:cBhvr>
                                        <p:cTn id="61" dur="500"/>
                                        <p:tgtEl>
                                          <p:spTgt spid="77"/>
                                        </p:tgtEl>
                                      </p:cBhvr>
                                    </p:animEffect>
                                  </p:childTnLst>
                                </p:cTn>
                              </p:par>
                            </p:childTnLst>
                          </p:cTn>
                        </p:par>
                      </p:childTnLst>
                    </p:cTn>
                  </p:par>
                  <p:par>
                    <p:cTn id="62" fill="hold">
                      <p:stCondLst>
                        <p:cond delay="indefinite"/>
                      </p:stCondLst>
                      <p:childTnLst>
                        <p:par>
                          <p:cTn id="63" fill="hold">
                            <p:stCondLst>
                              <p:cond delay="0"/>
                            </p:stCondLst>
                            <p:childTnLst>
                              <p:par>
                                <p:cTn id="64" presetID="30" presetClass="entr" presetSubtype="0" fill="hold" nodeType="click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fade">
                                      <p:cBhvr>
                                        <p:cTn id="66" dur="800" decel="100000"/>
                                        <p:tgtEl>
                                          <p:spTgt spid="45"/>
                                        </p:tgtEl>
                                      </p:cBhvr>
                                    </p:animEffect>
                                    <p:anim calcmode="lin" valueType="num">
                                      <p:cBhvr>
                                        <p:cTn id="67" dur="800" decel="100000" fill="hold"/>
                                        <p:tgtEl>
                                          <p:spTgt spid="45"/>
                                        </p:tgtEl>
                                        <p:attrNameLst>
                                          <p:attrName>style.rotation</p:attrName>
                                        </p:attrNameLst>
                                      </p:cBhvr>
                                      <p:tavLst>
                                        <p:tav tm="0">
                                          <p:val>
                                            <p:fltVal val="-90"/>
                                          </p:val>
                                        </p:tav>
                                        <p:tav tm="100000">
                                          <p:val>
                                            <p:fltVal val="0"/>
                                          </p:val>
                                        </p:tav>
                                      </p:tavLst>
                                    </p:anim>
                                    <p:anim calcmode="lin" valueType="num">
                                      <p:cBhvr>
                                        <p:cTn id="68" dur="800" decel="100000" fill="hold"/>
                                        <p:tgtEl>
                                          <p:spTgt spid="45"/>
                                        </p:tgtEl>
                                        <p:attrNameLst>
                                          <p:attrName>ppt_x</p:attrName>
                                        </p:attrNameLst>
                                      </p:cBhvr>
                                      <p:tavLst>
                                        <p:tav tm="0">
                                          <p:val>
                                            <p:strVal val="#ppt_x+0.4"/>
                                          </p:val>
                                        </p:tav>
                                        <p:tav tm="100000">
                                          <p:val>
                                            <p:strVal val="#ppt_x-0.05"/>
                                          </p:val>
                                        </p:tav>
                                      </p:tavLst>
                                    </p:anim>
                                    <p:anim calcmode="lin" valueType="num">
                                      <p:cBhvr>
                                        <p:cTn id="69" dur="800" decel="100000" fill="hold"/>
                                        <p:tgtEl>
                                          <p:spTgt spid="45"/>
                                        </p:tgtEl>
                                        <p:attrNameLst>
                                          <p:attrName>ppt_y</p:attrName>
                                        </p:attrNameLst>
                                      </p:cBhvr>
                                      <p:tavLst>
                                        <p:tav tm="0">
                                          <p:val>
                                            <p:strVal val="#ppt_y-0.4"/>
                                          </p:val>
                                        </p:tav>
                                        <p:tav tm="100000">
                                          <p:val>
                                            <p:strVal val="#ppt_y+0.1"/>
                                          </p:val>
                                        </p:tav>
                                      </p:tavLst>
                                    </p:anim>
                                    <p:anim calcmode="lin" valueType="num">
                                      <p:cBhvr>
                                        <p:cTn id="70" dur="200" accel="100000" fill="hold">
                                          <p:stCondLst>
                                            <p:cond delay="800"/>
                                          </p:stCondLst>
                                        </p:cTn>
                                        <p:tgtEl>
                                          <p:spTgt spid="45"/>
                                        </p:tgtEl>
                                        <p:attrNameLst>
                                          <p:attrName>ppt_x</p:attrName>
                                        </p:attrNameLst>
                                      </p:cBhvr>
                                      <p:tavLst>
                                        <p:tav tm="0">
                                          <p:val>
                                            <p:strVal val="#ppt_x-0.05"/>
                                          </p:val>
                                        </p:tav>
                                        <p:tav tm="100000">
                                          <p:val>
                                            <p:strVal val="#ppt_x"/>
                                          </p:val>
                                        </p:tav>
                                      </p:tavLst>
                                    </p:anim>
                                    <p:anim calcmode="lin" valueType="num">
                                      <p:cBhvr>
                                        <p:cTn id="71" dur="200" accel="100000" fill="hold">
                                          <p:stCondLst>
                                            <p:cond delay="800"/>
                                          </p:stCondLst>
                                        </p:cTn>
                                        <p:tgtEl>
                                          <p:spTgt spid="45"/>
                                        </p:tgtEl>
                                        <p:attrNameLst>
                                          <p:attrName>ppt_y</p:attrName>
                                        </p:attrNameLst>
                                      </p:cBhvr>
                                      <p:tavLst>
                                        <p:tav tm="0">
                                          <p:val>
                                            <p:strVal val="#ppt_y+0.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30" presetClass="entr" presetSubtype="0" fill="hold" nodeType="click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fade">
                                      <p:cBhvr>
                                        <p:cTn id="76" dur="800" decel="100000"/>
                                        <p:tgtEl>
                                          <p:spTgt spid="35"/>
                                        </p:tgtEl>
                                      </p:cBhvr>
                                    </p:animEffect>
                                    <p:anim calcmode="lin" valueType="num">
                                      <p:cBhvr>
                                        <p:cTn id="77" dur="800" decel="100000" fill="hold"/>
                                        <p:tgtEl>
                                          <p:spTgt spid="35"/>
                                        </p:tgtEl>
                                        <p:attrNameLst>
                                          <p:attrName>style.rotation</p:attrName>
                                        </p:attrNameLst>
                                      </p:cBhvr>
                                      <p:tavLst>
                                        <p:tav tm="0">
                                          <p:val>
                                            <p:fltVal val="-90"/>
                                          </p:val>
                                        </p:tav>
                                        <p:tav tm="100000">
                                          <p:val>
                                            <p:fltVal val="0"/>
                                          </p:val>
                                        </p:tav>
                                      </p:tavLst>
                                    </p:anim>
                                    <p:anim calcmode="lin" valueType="num">
                                      <p:cBhvr>
                                        <p:cTn id="78" dur="800" decel="100000" fill="hold"/>
                                        <p:tgtEl>
                                          <p:spTgt spid="35"/>
                                        </p:tgtEl>
                                        <p:attrNameLst>
                                          <p:attrName>ppt_x</p:attrName>
                                        </p:attrNameLst>
                                      </p:cBhvr>
                                      <p:tavLst>
                                        <p:tav tm="0">
                                          <p:val>
                                            <p:strVal val="#ppt_x+0.4"/>
                                          </p:val>
                                        </p:tav>
                                        <p:tav tm="100000">
                                          <p:val>
                                            <p:strVal val="#ppt_x-0.05"/>
                                          </p:val>
                                        </p:tav>
                                      </p:tavLst>
                                    </p:anim>
                                    <p:anim calcmode="lin" valueType="num">
                                      <p:cBhvr>
                                        <p:cTn id="79" dur="800" decel="100000" fill="hold"/>
                                        <p:tgtEl>
                                          <p:spTgt spid="35"/>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35"/>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35"/>
                                        </p:tgtEl>
                                        <p:attrNameLst>
                                          <p:attrName>ppt_y</p:attrName>
                                        </p:attrNameLst>
                                      </p:cBhvr>
                                      <p:tavLst>
                                        <p:tav tm="0">
                                          <p:val>
                                            <p:strVal val="#ppt_y+0.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9" presetClass="entr" presetSubtype="0" fill="hold" grpId="0" nodeType="clickEffect">
                                  <p:stCondLst>
                                    <p:cond delay="0"/>
                                  </p:stCondLst>
                                  <p:childTnLst>
                                    <p:set>
                                      <p:cBhvr>
                                        <p:cTn id="85" dur="1" fill="hold">
                                          <p:stCondLst>
                                            <p:cond delay="0"/>
                                          </p:stCondLst>
                                        </p:cTn>
                                        <p:tgtEl>
                                          <p:spTgt spid="76"/>
                                        </p:tgtEl>
                                        <p:attrNameLst>
                                          <p:attrName>style.visibility</p:attrName>
                                        </p:attrNameLst>
                                      </p:cBhvr>
                                      <p:to>
                                        <p:strVal val="visible"/>
                                      </p:to>
                                    </p:set>
                                    <p:anim calcmode="lin" valueType="num">
                                      <p:cBhvr>
                                        <p:cTn id="86" dur="500" fill="hold"/>
                                        <p:tgtEl>
                                          <p:spTgt spid="76"/>
                                        </p:tgtEl>
                                        <p:attrNameLst>
                                          <p:attrName>ppt_x</p:attrName>
                                        </p:attrNameLst>
                                      </p:cBhvr>
                                      <p:tavLst>
                                        <p:tav tm="0">
                                          <p:val>
                                            <p:strVal val="#ppt_x-.2"/>
                                          </p:val>
                                        </p:tav>
                                        <p:tav tm="100000">
                                          <p:val>
                                            <p:strVal val="#ppt_x"/>
                                          </p:val>
                                        </p:tav>
                                      </p:tavLst>
                                    </p:anim>
                                    <p:anim calcmode="lin" valueType="num">
                                      <p:cBhvr>
                                        <p:cTn id="87" dur="500" fill="hold"/>
                                        <p:tgtEl>
                                          <p:spTgt spid="76"/>
                                        </p:tgtEl>
                                        <p:attrNameLst>
                                          <p:attrName>ppt_y</p:attrName>
                                        </p:attrNameLst>
                                      </p:cBhvr>
                                      <p:tavLst>
                                        <p:tav tm="0">
                                          <p:val>
                                            <p:strVal val="#ppt_y"/>
                                          </p:val>
                                        </p:tav>
                                        <p:tav tm="100000">
                                          <p:val>
                                            <p:strVal val="#ppt_y"/>
                                          </p:val>
                                        </p:tav>
                                      </p:tavLst>
                                    </p:anim>
                                    <p:animEffect transition="in" filter="wipe(right)" prLst="gradientSize: 0.1">
                                      <p:cBhvr>
                                        <p:cTn id="88" dur="500"/>
                                        <p:tgtEl>
                                          <p:spTgt spid="76"/>
                                        </p:tgtEl>
                                      </p:cBhvr>
                                    </p:animEffect>
                                  </p:childTnLst>
                                </p:cTn>
                              </p:par>
                            </p:childTnLst>
                          </p:cTn>
                        </p:par>
                      </p:childTnLst>
                    </p:cTn>
                  </p:par>
                  <p:par>
                    <p:cTn id="89" fill="hold">
                      <p:stCondLst>
                        <p:cond delay="indefinite"/>
                      </p:stCondLst>
                      <p:childTnLst>
                        <p:par>
                          <p:cTn id="90" fill="hold">
                            <p:stCondLst>
                              <p:cond delay="0"/>
                            </p:stCondLst>
                            <p:childTnLst>
                              <p:par>
                                <p:cTn id="91" presetID="30" presetClass="entr" presetSubtype="0" fill="hold" nodeType="clickEffect">
                                  <p:stCondLst>
                                    <p:cond delay="0"/>
                                  </p:stCondLst>
                                  <p:childTnLst>
                                    <p:set>
                                      <p:cBhvr>
                                        <p:cTn id="92" dur="1" fill="hold">
                                          <p:stCondLst>
                                            <p:cond delay="0"/>
                                          </p:stCondLst>
                                        </p:cTn>
                                        <p:tgtEl>
                                          <p:spTgt spid="37"/>
                                        </p:tgtEl>
                                        <p:attrNameLst>
                                          <p:attrName>style.visibility</p:attrName>
                                        </p:attrNameLst>
                                      </p:cBhvr>
                                      <p:to>
                                        <p:strVal val="visible"/>
                                      </p:to>
                                    </p:set>
                                    <p:animEffect transition="in" filter="fade">
                                      <p:cBhvr>
                                        <p:cTn id="93" dur="800" decel="100000"/>
                                        <p:tgtEl>
                                          <p:spTgt spid="37"/>
                                        </p:tgtEl>
                                      </p:cBhvr>
                                    </p:animEffect>
                                    <p:anim calcmode="lin" valueType="num">
                                      <p:cBhvr>
                                        <p:cTn id="94" dur="800" decel="100000" fill="hold"/>
                                        <p:tgtEl>
                                          <p:spTgt spid="37"/>
                                        </p:tgtEl>
                                        <p:attrNameLst>
                                          <p:attrName>style.rotation</p:attrName>
                                        </p:attrNameLst>
                                      </p:cBhvr>
                                      <p:tavLst>
                                        <p:tav tm="0">
                                          <p:val>
                                            <p:fltVal val="-90"/>
                                          </p:val>
                                        </p:tav>
                                        <p:tav tm="100000">
                                          <p:val>
                                            <p:fltVal val="0"/>
                                          </p:val>
                                        </p:tav>
                                      </p:tavLst>
                                    </p:anim>
                                    <p:anim calcmode="lin" valueType="num">
                                      <p:cBhvr>
                                        <p:cTn id="95" dur="800" decel="100000" fill="hold"/>
                                        <p:tgtEl>
                                          <p:spTgt spid="37"/>
                                        </p:tgtEl>
                                        <p:attrNameLst>
                                          <p:attrName>ppt_x</p:attrName>
                                        </p:attrNameLst>
                                      </p:cBhvr>
                                      <p:tavLst>
                                        <p:tav tm="0">
                                          <p:val>
                                            <p:strVal val="#ppt_x+0.4"/>
                                          </p:val>
                                        </p:tav>
                                        <p:tav tm="100000">
                                          <p:val>
                                            <p:strVal val="#ppt_x-0.05"/>
                                          </p:val>
                                        </p:tav>
                                      </p:tavLst>
                                    </p:anim>
                                    <p:anim calcmode="lin" valueType="num">
                                      <p:cBhvr>
                                        <p:cTn id="96" dur="800" decel="100000" fill="hold"/>
                                        <p:tgtEl>
                                          <p:spTgt spid="37"/>
                                        </p:tgtEl>
                                        <p:attrNameLst>
                                          <p:attrName>ppt_y</p:attrName>
                                        </p:attrNameLst>
                                      </p:cBhvr>
                                      <p:tavLst>
                                        <p:tav tm="0">
                                          <p:val>
                                            <p:strVal val="#ppt_y-0.4"/>
                                          </p:val>
                                        </p:tav>
                                        <p:tav tm="100000">
                                          <p:val>
                                            <p:strVal val="#ppt_y+0.1"/>
                                          </p:val>
                                        </p:tav>
                                      </p:tavLst>
                                    </p:anim>
                                    <p:anim calcmode="lin" valueType="num">
                                      <p:cBhvr>
                                        <p:cTn id="97" dur="200" accel="100000" fill="hold">
                                          <p:stCondLst>
                                            <p:cond delay="800"/>
                                          </p:stCondLst>
                                        </p:cTn>
                                        <p:tgtEl>
                                          <p:spTgt spid="37"/>
                                        </p:tgtEl>
                                        <p:attrNameLst>
                                          <p:attrName>ppt_x</p:attrName>
                                        </p:attrNameLst>
                                      </p:cBhvr>
                                      <p:tavLst>
                                        <p:tav tm="0">
                                          <p:val>
                                            <p:strVal val="#ppt_x-0.05"/>
                                          </p:val>
                                        </p:tav>
                                        <p:tav tm="100000">
                                          <p:val>
                                            <p:strVal val="#ppt_x"/>
                                          </p:val>
                                        </p:tav>
                                      </p:tavLst>
                                    </p:anim>
                                    <p:anim calcmode="lin" valueType="num">
                                      <p:cBhvr>
                                        <p:cTn id="98" dur="200" accel="100000" fill="hold">
                                          <p:stCondLst>
                                            <p:cond delay="800"/>
                                          </p:stCondLst>
                                        </p:cTn>
                                        <p:tgtEl>
                                          <p:spTgt spid="37"/>
                                        </p:tgtEl>
                                        <p:attrNameLst>
                                          <p:attrName>ppt_y</p:attrName>
                                        </p:attrNameLst>
                                      </p:cBhvr>
                                      <p:tavLst>
                                        <p:tav tm="0">
                                          <p:val>
                                            <p:strVal val="#ppt_y+0.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30" presetClass="entr" presetSubtype="0" fill="hold" nodeType="clickEffect">
                                  <p:stCondLst>
                                    <p:cond delay="0"/>
                                  </p:stCondLst>
                                  <p:childTnLst>
                                    <p:set>
                                      <p:cBhvr>
                                        <p:cTn id="102" dur="1" fill="hold">
                                          <p:stCondLst>
                                            <p:cond delay="0"/>
                                          </p:stCondLst>
                                        </p:cTn>
                                        <p:tgtEl>
                                          <p:spTgt spid="36"/>
                                        </p:tgtEl>
                                        <p:attrNameLst>
                                          <p:attrName>style.visibility</p:attrName>
                                        </p:attrNameLst>
                                      </p:cBhvr>
                                      <p:to>
                                        <p:strVal val="visible"/>
                                      </p:to>
                                    </p:set>
                                    <p:animEffect transition="in" filter="fade">
                                      <p:cBhvr>
                                        <p:cTn id="103" dur="800" decel="100000"/>
                                        <p:tgtEl>
                                          <p:spTgt spid="36"/>
                                        </p:tgtEl>
                                      </p:cBhvr>
                                    </p:animEffect>
                                    <p:anim calcmode="lin" valueType="num">
                                      <p:cBhvr>
                                        <p:cTn id="104" dur="800" decel="100000" fill="hold"/>
                                        <p:tgtEl>
                                          <p:spTgt spid="36"/>
                                        </p:tgtEl>
                                        <p:attrNameLst>
                                          <p:attrName>style.rotation</p:attrName>
                                        </p:attrNameLst>
                                      </p:cBhvr>
                                      <p:tavLst>
                                        <p:tav tm="0">
                                          <p:val>
                                            <p:fltVal val="-90"/>
                                          </p:val>
                                        </p:tav>
                                        <p:tav tm="100000">
                                          <p:val>
                                            <p:fltVal val="0"/>
                                          </p:val>
                                        </p:tav>
                                      </p:tavLst>
                                    </p:anim>
                                    <p:anim calcmode="lin" valueType="num">
                                      <p:cBhvr>
                                        <p:cTn id="105" dur="800" decel="100000" fill="hold"/>
                                        <p:tgtEl>
                                          <p:spTgt spid="36"/>
                                        </p:tgtEl>
                                        <p:attrNameLst>
                                          <p:attrName>ppt_x</p:attrName>
                                        </p:attrNameLst>
                                      </p:cBhvr>
                                      <p:tavLst>
                                        <p:tav tm="0">
                                          <p:val>
                                            <p:strVal val="#ppt_x+0.4"/>
                                          </p:val>
                                        </p:tav>
                                        <p:tav tm="100000">
                                          <p:val>
                                            <p:strVal val="#ppt_x-0.05"/>
                                          </p:val>
                                        </p:tav>
                                      </p:tavLst>
                                    </p:anim>
                                    <p:anim calcmode="lin" valueType="num">
                                      <p:cBhvr>
                                        <p:cTn id="106" dur="800" decel="100000" fill="hold"/>
                                        <p:tgtEl>
                                          <p:spTgt spid="36"/>
                                        </p:tgtEl>
                                        <p:attrNameLst>
                                          <p:attrName>ppt_y</p:attrName>
                                        </p:attrNameLst>
                                      </p:cBhvr>
                                      <p:tavLst>
                                        <p:tav tm="0">
                                          <p:val>
                                            <p:strVal val="#ppt_y-0.4"/>
                                          </p:val>
                                        </p:tav>
                                        <p:tav tm="100000">
                                          <p:val>
                                            <p:strVal val="#ppt_y+0.1"/>
                                          </p:val>
                                        </p:tav>
                                      </p:tavLst>
                                    </p:anim>
                                    <p:anim calcmode="lin" valueType="num">
                                      <p:cBhvr>
                                        <p:cTn id="107" dur="200" accel="100000" fill="hold">
                                          <p:stCondLst>
                                            <p:cond delay="800"/>
                                          </p:stCondLst>
                                        </p:cTn>
                                        <p:tgtEl>
                                          <p:spTgt spid="36"/>
                                        </p:tgtEl>
                                        <p:attrNameLst>
                                          <p:attrName>ppt_x</p:attrName>
                                        </p:attrNameLst>
                                      </p:cBhvr>
                                      <p:tavLst>
                                        <p:tav tm="0">
                                          <p:val>
                                            <p:strVal val="#ppt_x-0.05"/>
                                          </p:val>
                                        </p:tav>
                                        <p:tav tm="100000">
                                          <p:val>
                                            <p:strVal val="#ppt_x"/>
                                          </p:val>
                                        </p:tav>
                                      </p:tavLst>
                                    </p:anim>
                                    <p:anim calcmode="lin" valueType="num">
                                      <p:cBhvr>
                                        <p:cTn id="108" dur="200" accel="100000" fill="hold">
                                          <p:stCondLst>
                                            <p:cond delay="800"/>
                                          </p:stCondLst>
                                        </p:cTn>
                                        <p:tgtEl>
                                          <p:spTgt spid="36"/>
                                        </p:tgtEl>
                                        <p:attrNameLst>
                                          <p:attrName>ppt_y</p:attrName>
                                        </p:attrNameLst>
                                      </p:cBhvr>
                                      <p:tavLst>
                                        <p:tav tm="0">
                                          <p:val>
                                            <p:strVal val="#ppt_y+0.1"/>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9" presetClass="entr" presetSubtype="0" fill="hold" grpId="0" nodeType="clickEffect">
                                  <p:stCondLst>
                                    <p:cond delay="0"/>
                                  </p:stCondLst>
                                  <p:childTnLst>
                                    <p:set>
                                      <p:cBhvr>
                                        <p:cTn id="112" dur="1" fill="hold">
                                          <p:stCondLst>
                                            <p:cond delay="0"/>
                                          </p:stCondLst>
                                        </p:cTn>
                                        <p:tgtEl>
                                          <p:spTgt spid="75"/>
                                        </p:tgtEl>
                                        <p:attrNameLst>
                                          <p:attrName>style.visibility</p:attrName>
                                        </p:attrNameLst>
                                      </p:cBhvr>
                                      <p:to>
                                        <p:strVal val="visible"/>
                                      </p:to>
                                    </p:set>
                                    <p:anim calcmode="lin" valueType="num">
                                      <p:cBhvr>
                                        <p:cTn id="113" dur="500" fill="hold"/>
                                        <p:tgtEl>
                                          <p:spTgt spid="75"/>
                                        </p:tgtEl>
                                        <p:attrNameLst>
                                          <p:attrName>ppt_x</p:attrName>
                                        </p:attrNameLst>
                                      </p:cBhvr>
                                      <p:tavLst>
                                        <p:tav tm="0">
                                          <p:val>
                                            <p:strVal val="#ppt_x-.2"/>
                                          </p:val>
                                        </p:tav>
                                        <p:tav tm="100000">
                                          <p:val>
                                            <p:strVal val="#ppt_x"/>
                                          </p:val>
                                        </p:tav>
                                      </p:tavLst>
                                    </p:anim>
                                    <p:anim calcmode="lin" valueType="num">
                                      <p:cBhvr>
                                        <p:cTn id="114" dur="500" fill="hold"/>
                                        <p:tgtEl>
                                          <p:spTgt spid="75"/>
                                        </p:tgtEl>
                                        <p:attrNameLst>
                                          <p:attrName>ppt_y</p:attrName>
                                        </p:attrNameLst>
                                      </p:cBhvr>
                                      <p:tavLst>
                                        <p:tav tm="0">
                                          <p:val>
                                            <p:strVal val="#ppt_y"/>
                                          </p:val>
                                        </p:tav>
                                        <p:tav tm="100000">
                                          <p:val>
                                            <p:strVal val="#ppt_y"/>
                                          </p:val>
                                        </p:tav>
                                      </p:tavLst>
                                    </p:anim>
                                    <p:animEffect transition="in" filter="wipe(right)" prLst="gradientSize: 0.1">
                                      <p:cBhvr>
                                        <p:cTn id="115" dur="500"/>
                                        <p:tgtEl>
                                          <p:spTgt spid="75"/>
                                        </p:tgtEl>
                                      </p:cBhvr>
                                    </p:animEffect>
                                  </p:childTnLst>
                                </p:cTn>
                              </p:par>
                            </p:childTnLst>
                          </p:cTn>
                        </p:par>
                      </p:childTnLst>
                    </p:cTn>
                  </p:par>
                  <p:par>
                    <p:cTn id="116" fill="hold">
                      <p:stCondLst>
                        <p:cond delay="indefinite"/>
                      </p:stCondLst>
                      <p:childTnLst>
                        <p:par>
                          <p:cTn id="117" fill="hold">
                            <p:stCondLst>
                              <p:cond delay="0"/>
                            </p:stCondLst>
                            <p:childTnLst>
                              <p:par>
                                <p:cTn id="118" presetID="30" presetClass="entr" presetSubtype="0" fill="hold" nodeType="clickEffect">
                                  <p:stCondLst>
                                    <p:cond delay="0"/>
                                  </p:stCondLst>
                                  <p:childTnLst>
                                    <p:set>
                                      <p:cBhvr>
                                        <p:cTn id="119" dur="1" fill="hold">
                                          <p:stCondLst>
                                            <p:cond delay="0"/>
                                          </p:stCondLst>
                                        </p:cTn>
                                        <p:tgtEl>
                                          <p:spTgt spid="38"/>
                                        </p:tgtEl>
                                        <p:attrNameLst>
                                          <p:attrName>style.visibility</p:attrName>
                                        </p:attrNameLst>
                                      </p:cBhvr>
                                      <p:to>
                                        <p:strVal val="visible"/>
                                      </p:to>
                                    </p:set>
                                    <p:animEffect transition="in" filter="fade">
                                      <p:cBhvr>
                                        <p:cTn id="120" dur="800" decel="100000"/>
                                        <p:tgtEl>
                                          <p:spTgt spid="38"/>
                                        </p:tgtEl>
                                      </p:cBhvr>
                                    </p:animEffect>
                                    <p:anim calcmode="lin" valueType="num">
                                      <p:cBhvr>
                                        <p:cTn id="121" dur="800" decel="100000" fill="hold"/>
                                        <p:tgtEl>
                                          <p:spTgt spid="38"/>
                                        </p:tgtEl>
                                        <p:attrNameLst>
                                          <p:attrName>style.rotation</p:attrName>
                                        </p:attrNameLst>
                                      </p:cBhvr>
                                      <p:tavLst>
                                        <p:tav tm="0">
                                          <p:val>
                                            <p:fltVal val="-90"/>
                                          </p:val>
                                        </p:tav>
                                        <p:tav tm="100000">
                                          <p:val>
                                            <p:fltVal val="0"/>
                                          </p:val>
                                        </p:tav>
                                      </p:tavLst>
                                    </p:anim>
                                    <p:anim calcmode="lin" valueType="num">
                                      <p:cBhvr>
                                        <p:cTn id="122" dur="800" decel="100000" fill="hold"/>
                                        <p:tgtEl>
                                          <p:spTgt spid="38"/>
                                        </p:tgtEl>
                                        <p:attrNameLst>
                                          <p:attrName>ppt_x</p:attrName>
                                        </p:attrNameLst>
                                      </p:cBhvr>
                                      <p:tavLst>
                                        <p:tav tm="0">
                                          <p:val>
                                            <p:strVal val="#ppt_x+0.4"/>
                                          </p:val>
                                        </p:tav>
                                        <p:tav tm="100000">
                                          <p:val>
                                            <p:strVal val="#ppt_x-0.05"/>
                                          </p:val>
                                        </p:tav>
                                      </p:tavLst>
                                    </p:anim>
                                    <p:anim calcmode="lin" valueType="num">
                                      <p:cBhvr>
                                        <p:cTn id="123" dur="800" decel="100000" fill="hold"/>
                                        <p:tgtEl>
                                          <p:spTgt spid="38"/>
                                        </p:tgtEl>
                                        <p:attrNameLst>
                                          <p:attrName>ppt_y</p:attrName>
                                        </p:attrNameLst>
                                      </p:cBhvr>
                                      <p:tavLst>
                                        <p:tav tm="0">
                                          <p:val>
                                            <p:strVal val="#ppt_y-0.4"/>
                                          </p:val>
                                        </p:tav>
                                        <p:tav tm="100000">
                                          <p:val>
                                            <p:strVal val="#ppt_y+0.1"/>
                                          </p:val>
                                        </p:tav>
                                      </p:tavLst>
                                    </p:anim>
                                    <p:anim calcmode="lin" valueType="num">
                                      <p:cBhvr>
                                        <p:cTn id="124" dur="200" accel="100000" fill="hold">
                                          <p:stCondLst>
                                            <p:cond delay="800"/>
                                          </p:stCondLst>
                                        </p:cTn>
                                        <p:tgtEl>
                                          <p:spTgt spid="38"/>
                                        </p:tgtEl>
                                        <p:attrNameLst>
                                          <p:attrName>ppt_x</p:attrName>
                                        </p:attrNameLst>
                                      </p:cBhvr>
                                      <p:tavLst>
                                        <p:tav tm="0">
                                          <p:val>
                                            <p:strVal val="#ppt_x-0.05"/>
                                          </p:val>
                                        </p:tav>
                                        <p:tav tm="100000">
                                          <p:val>
                                            <p:strVal val="#ppt_x"/>
                                          </p:val>
                                        </p:tav>
                                      </p:tavLst>
                                    </p:anim>
                                    <p:anim calcmode="lin" valueType="num">
                                      <p:cBhvr>
                                        <p:cTn id="125" dur="200" accel="100000" fill="hold">
                                          <p:stCondLst>
                                            <p:cond delay="800"/>
                                          </p:stCondLst>
                                        </p:cTn>
                                        <p:tgtEl>
                                          <p:spTgt spid="38"/>
                                        </p:tgtEl>
                                        <p:attrNameLst>
                                          <p:attrName>ppt_y</p:attrName>
                                        </p:attrNameLst>
                                      </p:cBhvr>
                                      <p:tavLst>
                                        <p:tav tm="0">
                                          <p:val>
                                            <p:strVal val="#ppt_y+0.1"/>
                                          </p:val>
                                        </p:tav>
                                        <p:tav tm="100000">
                                          <p:val>
                                            <p:strVal val="#ppt_y"/>
                                          </p:val>
                                        </p:tav>
                                      </p:tavLst>
                                    </p:anim>
                                  </p:childTnLst>
                                </p:cTn>
                              </p:par>
                            </p:childTnLst>
                          </p:cTn>
                        </p:par>
                      </p:childTnLst>
                    </p:cTn>
                  </p:par>
                  <p:par>
                    <p:cTn id="126" fill="hold">
                      <p:stCondLst>
                        <p:cond delay="indefinite"/>
                      </p:stCondLst>
                      <p:childTnLst>
                        <p:par>
                          <p:cTn id="127" fill="hold">
                            <p:stCondLst>
                              <p:cond delay="0"/>
                            </p:stCondLst>
                            <p:childTnLst>
                              <p:par>
                                <p:cTn id="128" presetID="30" presetClass="entr" presetSubtype="0" fill="hold" nodeType="clickEffect">
                                  <p:stCondLst>
                                    <p:cond delay="0"/>
                                  </p:stCondLst>
                                  <p:childTnLst>
                                    <p:set>
                                      <p:cBhvr>
                                        <p:cTn id="129" dur="1" fill="hold">
                                          <p:stCondLst>
                                            <p:cond delay="0"/>
                                          </p:stCondLst>
                                        </p:cTn>
                                        <p:tgtEl>
                                          <p:spTgt spid="54"/>
                                        </p:tgtEl>
                                        <p:attrNameLst>
                                          <p:attrName>style.visibility</p:attrName>
                                        </p:attrNameLst>
                                      </p:cBhvr>
                                      <p:to>
                                        <p:strVal val="visible"/>
                                      </p:to>
                                    </p:set>
                                    <p:animEffect transition="in" filter="fade">
                                      <p:cBhvr>
                                        <p:cTn id="130" dur="800" decel="100000"/>
                                        <p:tgtEl>
                                          <p:spTgt spid="54"/>
                                        </p:tgtEl>
                                      </p:cBhvr>
                                    </p:animEffect>
                                    <p:anim calcmode="lin" valueType="num">
                                      <p:cBhvr>
                                        <p:cTn id="131" dur="800" decel="100000" fill="hold"/>
                                        <p:tgtEl>
                                          <p:spTgt spid="54"/>
                                        </p:tgtEl>
                                        <p:attrNameLst>
                                          <p:attrName>style.rotation</p:attrName>
                                        </p:attrNameLst>
                                      </p:cBhvr>
                                      <p:tavLst>
                                        <p:tav tm="0">
                                          <p:val>
                                            <p:fltVal val="-90"/>
                                          </p:val>
                                        </p:tav>
                                        <p:tav tm="100000">
                                          <p:val>
                                            <p:fltVal val="0"/>
                                          </p:val>
                                        </p:tav>
                                      </p:tavLst>
                                    </p:anim>
                                    <p:anim calcmode="lin" valueType="num">
                                      <p:cBhvr>
                                        <p:cTn id="132" dur="800" decel="100000" fill="hold"/>
                                        <p:tgtEl>
                                          <p:spTgt spid="54"/>
                                        </p:tgtEl>
                                        <p:attrNameLst>
                                          <p:attrName>ppt_x</p:attrName>
                                        </p:attrNameLst>
                                      </p:cBhvr>
                                      <p:tavLst>
                                        <p:tav tm="0">
                                          <p:val>
                                            <p:strVal val="#ppt_x+0.4"/>
                                          </p:val>
                                        </p:tav>
                                        <p:tav tm="100000">
                                          <p:val>
                                            <p:strVal val="#ppt_x-0.05"/>
                                          </p:val>
                                        </p:tav>
                                      </p:tavLst>
                                    </p:anim>
                                    <p:anim calcmode="lin" valueType="num">
                                      <p:cBhvr>
                                        <p:cTn id="133" dur="800" decel="100000" fill="hold"/>
                                        <p:tgtEl>
                                          <p:spTgt spid="54"/>
                                        </p:tgtEl>
                                        <p:attrNameLst>
                                          <p:attrName>ppt_y</p:attrName>
                                        </p:attrNameLst>
                                      </p:cBhvr>
                                      <p:tavLst>
                                        <p:tav tm="0">
                                          <p:val>
                                            <p:strVal val="#ppt_y-0.4"/>
                                          </p:val>
                                        </p:tav>
                                        <p:tav tm="100000">
                                          <p:val>
                                            <p:strVal val="#ppt_y+0.1"/>
                                          </p:val>
                                        </p:tav>
                                      </p:tavLst>
                                    </p:anim>
                                    <p:anim calcmode="lin" valueType="num">
                                      <p:cBhvr>
                                        <p:cTn id="134" dur="200" accel="100000" fill="hold">
                                          <p:stCondLst>
                                            <p:cond delay="800"/>
                                          </p:stCondLst>
                                        </p:cTn>
                                        <p:tgtEl>
                                          <p:spTgt spid="54"/>
                                        </p:tgtEl>
                                        <p:attrNameLst>
                                          <p:attrName>ppt_x</p:attrName>
                                        </p:attrNameLst>
                                      </p:cBhvr>
                                      <p:tavLst>
                                        <p:tav tm="0">
                                          <p:val>
                                            <p:strVal val="#ppt_x-0.05"/>
                                          </p:val>
                                        </p:tav>
                                        <p:tav tm="100000">
                                          <p:val>
                                            <p:strVal val="#ppt_x"/>
                                          </p:val>
                                        </p:tav>
                                      </p:tavLst>
                                    </p:anim>
                                    <p:anim calcmode="lin" valueType="num">
                                      <p:cBhvr>
                                        <p:cTn id="135" dur="200" accel="100000" fill="hold">
                                          <p:stCondLst>
                                            <p:cond delay="800"/>
                                          </p:stCondLst>
                                        </p:cTn>
                                        <p:tgtEl>
                                          <p:spTgt spid="54"/>
                                        </p:tgtEl>
                                        <p:attrNameLst>
                                          <p:attrName>ppt_y</p:attrName>
                                        </p:attrNameLst>
                                      </p:cBhvr>
                                      <p:tavLst>
                                        <p:tav tm="0">
                                          <p:val>
                                            <p:strVal val="#ppt_y+0.1"/>
                                          </p:val>
                                        </p:tav>
                                        <p:tav tm="100000">
                                          <p:val>
                                            <p:strVal val="#ppt_y"/>
                                          </p:val>
                                        </p:tav>
                                      </p:tavLst>
                                    </p:anim>
                                  </p:childTnLst>
                                </p:cTn>
                              </p:par>
                            </p:childTnLst>
                          </p:cTn>
                        </p:par>
                      </p:childTnLst>
                    </p:cTn>
                  </p:par>
                  <p:par>
                    <p:cTn id="136" fill="hold">
                      <p:stCondLst>
                        <p:cond delay="indefinite"/>
                      </p:stCondLst>
                      <p:childTnLst>
                        <p:par>
                          <p:cTn id="137" fill="hold">
                            <p:stCondLst>
                              <p:cond delay="0"/>
                            </p:stCondLst>
                            <p:childTnLst>
                              <p:par>
                                <p:cTn id="138" presetID="29" presetClass="entr" presetSubtype="0" fill="hold" grpId="0" nodeType="clickEffect">
                                  <p:stCondLst>
                                    <p:cond delay="0"/>
                                  </p:stCondLst>
                                  <p:childTnLst>
                                    <p:set>
                                      <p:cBhvr>
                                        <p:cTn id="139" dur="1" fill="hold">
                                          <p:stCondLst>
                                            <p:cond delay="0"/>
                                          </p:stCondLst>
                                        </p:cTn>
                                        <p:tgtEl>
                                          <p:spTgt spid="74"/>
                                        </p:tgtEl>
                                        <p:attrNameLst>
                                          <p:attrName>style.visibility</p:attrName>
                                        </p:attrNameLst>
                                      </p:cBhvr>
                                      <p:to>
                                        <p:strVal val="visible"/>
                                      </p:to>
                                    </p:set>
                                    <p:anim calcmode="lin" valueType="num">
                                      <p:cBhvr>
                                        <p:cTn id="140" dur="500" fill="hold"/>
                                        <p:tgtEl>
                                          <p:spTgt spid="74"/>
                                        </p:tgtEl>
                                        <p:attrNameLst>
                                          <p:attrName>ppt_x</p:attrName>
                                        </p:attrNameLst>
                                      </p:cBhvr>
                                      <p:tavLst>
                                        <p:tav tm="0">
                                          <p:val>
                                            <p:strVal val="#ppt_x-.2"/>
                                          </p:val>
                                        </p:tav>
                                        <p:tav tm="100000">
                                          <p:val>
                                            <p:strVal val="#ppt_x"/>
                                          </p:val>
                                        </p:tav>
                                      </p:tavLst>
                                    </p:anim>
                                    <p:anim calcmode="lin" valueType="num">
                                      <p:cBhvr>
                                        <p:cTn id="141" dur="500" fill="hold"/>
                                        <p:tgtEl>
                                          <p:spTgt spid="74"/>
                                        </p:tgtEl>
                                        <p:attrNameLst>
                                          <p:attrName>ppt_y</p:attrName>
                                        </p:attrNameLst>
                                      </p:cBhvr>
                                      <p:tavLst>
                                        <p:tav tm="0">
                                          <p:val>
                                            <p:strVal val="#ppt_y"/>
                                          </p:val>
                                        </p:tav>
                                        <p:tav tm="100000">
                                          <p:val>
                                            <p:strVal val="#ppt_y"/>
                                          </p:val>
                                        </p:tav>
                                      </p:tavLst>
                                    </p:anim>
                                    <p:animEffect transition="in" filter="wipe(right)" prLst="gradientSize: 0.1">
                                      <p:cBhvr>
                                        <p:cTn id="142" dur="500"/>
                                        <p:tgtEl>
                                          <p:spTgt spid="74"/>
                                        </p:tgtEl>
                                      </p:cBhvr>
                                    </p:animEffect>
                                  </p:childTnLst>
                                </p:cTn>
                              </p:par>
                            </p:childTnLst>
                          </p:cTn>
                        </p:par>
                      </p:childTnLst>
                    </p:cTn>
                  </p:par>
                  <p:par>
                    <p:cTn id="143" fill="hold">
                      <p:stCondLst>
                        <p:cond delay="indefinite"/>
                      </p:stCondLst>
                      <p:childTnLst>
                        <p:par>
                          <p:cTn id="144" fill="hold">
                            <p:stCondLst>
                              <p:cond delay="0"/>
                            </p:stCondLst>
                            <p:childTnLst>
                              <p:par>
                                <p:cTn id="145" presetID="30" presetClass="entr" presetSubtype="0" fill="hold" nodeType="clickEffect">
                                  <p:stCondLst>
                                    <p:cond delay="0"/>
                                  </p:stCondLst>
                                  <p:childTnLst>
                                    <p:set>
                                      <p:cBhvr>
                                        <p:cTn id="146" dur="1" fill="hold">
                                          <p:stCondLst>
                                            <p:cond delay="0"/>
                                          </p:stCondLst>
                                        </p:cTn>
                                        <p:tgtEl>
                                          <p:spTgt spid="68"/>
                                        </p:tgtEl>
                                        <p:attrNameLst>
                                          <p:attrName>style.visibility</p:attrName>
                                        </p:attrNameLst>
                                      </p:cBhvr>
                                      <p:to>
                                        <p:strVal val="visible"/>
                                      </p:to>
                                    </p:set>
                                    <p:animEffect transition="in" filter="fade">
                                      <p:cBhvr>
                                        <p:cTn id="147" dur="800" decel="100000"/>
                                        <p:tgtEl>
                                          <p:spTgt spid="68"/>
                                        </p:tgtEl>
                                      </p:cBhvr>
                                    </p:animEffect>
                                    <p:anim calcmode="lin" valueType="num">
                                      <p:cBhvr>
                                        <p:cTn id="148" dur="800" decel="100000" fill="hold"/>
                                        <p:tgtEl>
                                          <p:spTgt spid="68"/>
                                        </p:tgtEl>
                                        <p:attrNameLst>
                                          <p:attrName>style.rotation</p:attrName>
                                        </p:attrNameLst>
                                      </p:cBhvr>
                                      <p:tavLst>
                                        <p:tav tm="0">
                                          <p:val>
                                            <p:fltVal val="-90"/>
                                          </p:val>
                                        </p:tav>
                                        <p:tav tm="100000">
                                          <p:val>
                                            <p:fltVal val="0"/>
                                          </p:val>
                                        </p:tav>
                                      </p:tavLst>
                                    </p:anim>
                                    <p:anim calcmode="lin" valueType="num">
                                      <p:cBhvr>
                                        <p:cTn id="149" dur="800" decel="100000" fill="hold"/>
                                        <p:tgtEl>
                                          <p:spTgt spid="68"/>
                                        </p:tgtEl>
                                        <p:attrNameLst>
                                          <p:attrName>ppt_x</p:attrName>
                                        </p:attrNameLst>
                                      </p:cBhvr>
                                      <p:tavLst>
                                        <p:tav tm="0">
                                          <p:val>
                                            <p:strVal val="#ppt_x+0.4"/>
                                          </p:val>
                                        </p:tav>
                                        <p:tav tm="100000">
                                          <p:val>
                                            <p:strVal val="#ppt_x-0.05"/>
                                          </p:val>
                                        </p:tav>
                                      </p:tavLst>
                                    </p:anim>
                                    <p:anim calcmode="lin" valueType="num">
                                      <p:cBhvr>
                                        <p:cTn id="150" dur="800" decel="100000" fill="hold"/>
                                        <p:tgtEl>
                                          <p:spTgt spid="68"/>
                                        </p:tgtEl>
                                        <p:attrNameLst>
                                          <p:attrName>ppt_y</p:attrName>
                                        </p:attrNameLst>
                                      </p:cBhvr>
                                      <p:tavLst>
                                        <p:tav tm="0">
                                          <p:val>
                                            <p:strVal val="#ppt_y-0.4"/>
                                          </p:val>
                                        </p:tav>
                                        <p:tav tm="100000">
                                          <p:val>
                                            <p:strVal val="#ppt_y+0.1"/>
                                          </p:val>
                                        </p:tav>
                                      </p:tavLst>
                                    </p:anim>
                                    <p:anim calcmode="lin" valueType="num">
                                      <p:cBhvr>
                                        <p:cTn id="151" dur="200" accel="100000" fill="hold">
                                          <p:stCondLst>
                                            <p:cond delay="800"/>
                                          </p:stCondLst>
                                        </p:cTn>
                                        <p:tgtEl>
                                          <p:spTgt spid="68"/>
                                        </p:tgtEl>
                                        <p:attrNameLst>
                                          <p:attrName>ppt_x</p:attrName>
                                        </p:attrNameLst>
                                      </p:cBhvr>
                                      <p:tavLst>
                                        <p:tav tm="0">
                                          <p:val>
                                            <p:strVal val="#ppt_x-0.05"/>
                                          </p:val>
                                        </p:tav>
                                        <p:tav tm="100000">
                                          <p:val>
                                            <p:strVal val="#ppt_x"/>
                                          </p:val>
                                        </p:tav>
                                      </p:tavLst>
                                    </p:anim>
                                    <p:anim calcmode="lin" valueType="num">
                                      <p:cBhvr>
                                        <p:cTn id="152" dur="200" accel="100000" fill="hold">
                                          <p:stCondLst>
                                            <p:cond delay="800"/>
                                          </p:stCondLst>
                                        </p:cTn>
                                        <p:tgtEl>
                                          <p:spTgt spid="68"/>
                                        </p:tgtEl>
                                        <p:attrNameLst>
                                          <p:attrName>ppt_y</p:attrName>
                                        </p:attrNameLst>
                                      </p:cBhvr>
                                      <p:tavLst>
                                        <p:tav tm="0">
                                          <p:val>
                                            <p:strVal val="#ppt_y+0.1"/>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30" presetClass="entr" presetSubtype="0" fill="hold" nodeType="clickEffect">
                                  <p:stCondLst>
                                    <p:cond delay="0"/>
                                  </p:stCondLst>
                                  <p:childTnLst>
                                    <p:set>
                                      <p:cBhvr>
                                        <p:cTn id="156" dur="1" fill="hold">
                                          <p:stCondLst>
                                            <p:cond delay="0"/>
                                          </p:stCondLst>
                                        </p:cTn>
                                        <p:tgtEl>
                                          <p:spTgt spid="65"/>
                                        </p:tgtEl>
                                        <p:attrNameLst>
                                          <p:attrName>style.visibility</p:attrName>
                                        </p:attrNameLst>
                                      </p:cBhvr>
                                      <p:to>
                                        <p:strVal val="visible"/>
                                      </p:to>
                                    </p:set>
                                    <p:animEffect transition="in" filter="fade">
                                      <p:cBhvr>
                                        <p:cTn id="157" dur="800" decel="100000"/>
                                        <p:tgtEl>
                                          <p:spTgt spid="65"/>
                                        </p:tgtEl>
                                      </p:cBhvr>
                                    </p:animEffect>
                                    <p:anim calcmode="lin" valueType="num">
                                      <p:cBhvr>
                                        <p:cTn id="158" dur="800" decel="100000" fill="hold"/>
                                        <p:tgtEl>
                                          <p:spTgt spid="65"/>
                                        </p:tgtEl>
                                        <p:attrNameLst>
                                          <p:attrName>style.rotation</p:attrName>
                                        </p:attrNameLst>
                                      </p:cBhvr>
                                      <p:tavLst>
                                        <p:tav tm="0">
                                          <p:val>
                                            <p:fltVal val="-90"/>
                                          </p:val>
                                        </p:tav>
                                        <p:tav tm="100000">
                                          <p:val>
                                            <p:fltVal val="0"/>
                                          </p:val>
                                        </p:tav>
                                      </p:tavLst>
                                    </p:anim>
                                    <p:anim calcmode="lin" valueType="num">
                                      <p:cBhvr>
                                        <p:cTn id="159" dur="800" decel="100000" fill="hold"/>
                                        <p:tgtEl>
                                          <p:spTgt spid="65"/>
                                        </p:tgtEl>
                                        <p:attrNameLst>
                                          <p:attrName>ppt_x</p:attrName>
                                        </p:attrNameLst>
                                      </p:cBhvr>
                                      <p:tavLst>
                                        <p:tav tm="0">
                                          <p:val>
                                            <p:strVal val="#ppt_x+0.4"/>
                                          </p:val>
                                        </p:tav>
                                        <p:tav tm="100000">
                                          <p:val>
                                            <p:strVal val="#ppt_x-0.05"/>
                                          </p:val>
                                        </p:tav>
                                      </p:tavLst>
                                    </p:anim>
                                    <p:anim calcmode="lin" valueType="num">
                                      <p:cBhvr>
                                        <p:cTn id="160" dur="800" decel="100000" fill="hold"/>
                                        <p:tgtEl>
                                          <p:spTgt spid="65"/>
                                        </p:tgtEl>
                                        <p:attrNameLst>
                                          <p:attrName>ppt_y</p:attrName>
                                        </p:attrNameLst>
                                      </p:cBhvr>
                                      <p:tavLst>
                                        <p:tav tm="0">
                                          <p:val>
                                            <p:strVal val="#ppt_y-0.4"/>
                                          </p:val>
                                        </p:tav>
                                        <p:tav tm="100000">
                                          <p:val>
                                            <p:strVal val="#ppt_y+0.1"/>
                                          </p:val>
                                        </p:tav>
                                      </p:tavLst>
                                    </p:anim>
                                    <p:anim calcmode="lin" valueType="num">
                                      <p:cBhvr>
                                        <p:cTn id="161" dur="200" accel="100000" fill="hold">
                                          <p:stCondLst>
                                            <p:cond delay="800"/>
                                          </p:stCondLst>
                                        </p:cTn>
                                        <p:tgtEl>
                                          <p:spTgt spid="65"/>
                                        </p:tgtEl>
                                        <p:attrNameLst>
                                          <p:attrName>ppt_x</p:attrName>
                                        </p:attrNameLst>
                                      </p:cBhvr>
                                      <p:tavLst>
                                        <p:tav tm="0">
                                          <p:val>
                                            <p:strVal val="#ppt_x-0.05"/>
                                          </p:val>
                                        </p:tav>
                                        <p:tav tm="100000">
                                          <p:val>
                                            <p:strVal val="#ppt_x"/>
                                          </p:val>
                                        </p:tav>
                                      </p:tavLst>
                                    </p:anim>
                                    <p:anim calcmode="lin" valueType="num">
                                      <p:cBhvr>
                                        <p:cTn id="162" dur="200" accel="100000" fill="hold">
                                          <p:stCondLst>
                                            <p:cond delay="800"/>
                                          </p:stCondLst>
                                        </p:cTn>
                                        <p:tgtEl>
                                          <p:spTgt spid="65"/>
                                        </p:tgtEl>
                                        <p:attrNameLst>
                                          <p:attrName>ppt_y</p:attrName>
                                        </p:attrNameLst>
                                      </p:cBhvr>
                                      <p:tavLst>
                                        <p:tav tm="0">
                                          <p:val>
                                            <p:strVal val="#ppt_y+0.1"/>
                                          </p:val>
                                        </p:tav>
                                        <p:tav tm="100000">
                                          <p:val>
                                            <p:strVal val="#ppt_y"/>
                                          </p:val>
                                        </p:tav>
                                      </p:tavLst>
                                    </p:anim>
                                  </p:childTnLst>
                                </p:cTn>
                              </p:par>
                            </p:childTnLst>
                          </p:cTn>
                        </p:par>
                      </p:childTnLst>
                    </p:cTn>
                  </p:par>
                  <p:par>
                    <p:cTn id="163" fill="hold">
                      <p:stCondLst>
                        <p:cond delay="indefinite"/>
                      </p:stCondLst>
                      <p:childTnLst>
                        <p:par>
                          <p:cTn id="164" fill="hold">
                            <p:stCondLst>
                              <p:cond delay="0"/>
                            </p:stCondLst>
                            <p:childTnLst>
                              <p:par>
                                <p:cTn id="165" presetID="8" presetClass="entr" presetSubtype="16" fill="hold" grpId="0" nodeType="clickEffect">
                                  <p:stCondLst>
                                    <p:cond delay="0"/>
                                  </p:stCondLst>
                                  <p:childTnLst>
                                    <p:set>
                                      <p:cBhvr>
                                        <p:cTn id="166" dur="1" fill="hold">
                                          <p:stCondLst>
                                            <p:cond delay="0"/>
                                          </p:stCondLst>
                                        </p:cTn>
                                        <p:tgtEl>
                                          <p:spTgt spid="23"/>
                                        </p:tgtEl>
                                        <p:attrNameLst>
                                          <p:attrName>style.visibility</p:attrName>
                                        </p:attrNameLst>
                                      </p:cBhvr>
                                      <p:to>
                                        <p:strVal val="visible"/>
                                      </p:to>
                                    </p:set>
                                    <p:animEffect transition="in" filter="diamond(in)">
                                      <p:cBhvr>
                                        <p:cTn id="167" dur="2000"/>
                                        <p:tgtEl>
                                          <p:spTgt spid="23"/>
                                        </p:tgtEl>
                                      </p:cBhvr>
                                    </p:animEffect>
                                  </p:childTnLst>
                                </p:cTn>
                              </p:par>
                            </p:childTnLst>
                          </p:cTn>
                        </p:par>
                      </p:childTnLst>
                    </p:cTn>
                  </p:par>
                  <p:par>
                    <p:cTn id="168" fill="hold">
                      <p:stCondLst>
                        <p:cond delay="indefinite"/>
                      </p:stCondLst>
                      <p:childTnLst>
                        <p:par>
                          <p:cTn id="169" fill="hold">
                            <p:stCondLst>
                              <p:cond delay="0"/>
                            </p:stCondLst>
                            <p:childTnLst>
                              <p:par>
                                <p:cTn id="170" presetID="52" presetClass="entr" presetSubtype="0" fill="hold" grpId="0" nodeType="clickEffect">
                                  <p:stCondLst>
                                    <p:cond delay="0"/>
                                  </p:stCondLst>
                                  <p:childTnLst>
                                    <p:set>
                                      <p:cBhvr>
                                        <p:cTn id="171" dur="1" fill="hold">
                                          <p:stCondLst>
                                            <p:cond delay="0"/>
                                          </p:stCondLst>
                                        </p:cTn>
                                        <p:tgtEl>
                                          <p:spTgt spid="24"/>
                                        </p:tgtEl>
                                        <p:attrNameLst>
                                          <p:attrName>style.visibility</p:attrName>
                                        </p:attrNameLst>
                                      </p:cBhvr>
                                      <p:to>
                                        <p:strVal val="visible"/>
                                      </p:to>
                                    </p:set>
                                    <p:animScale>
                                      <p:cBhvr>
                                        <p:cTn id="172"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3" dur="1000" decel="50000" fill="hold">
                                          <p:stCondLst>
                                            <p:cond delay="0"/>
                                          </p:stCondLst>
                                        </p:cTn>
                                        <p:tgtEl>
                                          <p:spTgt spid="24"/>
                                        </p:tgtEl>
                                        <p:attrNameLst>
                                          <p:attrName>ppt_x</p:attrName>
                                          <p:attrName>ppt_y</p:attrName>
                                        </p:attrNameLst>
                                      </p:cBhvr>
                                    </p:animMotion>
                                    <p:animEffect transition="in" filter="fade">
                                      <p:cBhvr>
                                        <p:cTn id="174" dur="1000"/>
                                        <p:tgtEl>
                                          <p:spTgt spid="24"/>
                                        </p:tgtEl>
                                      </p:cBhvr>
                                    </p:animEffect>
                                  </p:childTnLst>
                                </p:cTn>
                              </p:par>
                            </p:childTnLst>
                          </p:cTn>
                        </p:par>
                      </p:childTnLst>
                    </p:cTn>
                  </p:par>
                  <p:par>
                    <p:cTn id="175" fill="hold">
                      <p:stCondLst>
                        <p:cond delay="indefinite"/>
                      </p:stCondLst>
                      <p:childTnLst>
                        <p:par>
                          <p:cTn id="176" fill="hold">
                            <p:stCondLst>
                              <p:cond delay="0"/>
                            </p:stCondLst>
                            <p:childTnLst>
                              <p:par>
                                <p:cTn id="177" presetID="29" presetClass="entr" presetSubtype="0" fill="hold" nodeType="clickEffect">
                                  <p:stCondLst>
                                    <p:cond delay="0"/>
                                  </p:stCondLst>
                                  <p:childTnLst>
                                    <p:set>
                                      <p:cBhvr>
                                        <p:cTn id="178" dur="1" fill="hold">
                                          <p:stCondLst>
                                            <p:cond delay="0"/>
                                          </p:stCondLst>
                                        </p:cTn>
                                        <p:tgtEl>
                                          <p:spTgt spid="26"/>
                                        </p:tgtEl>
                                        <p:attrNameLst>
                                          <p:attrName>style.visibility</p:attrName>
                                        </p:attrNameLst>
                                      </p:cBhvr>
                                      <p:to>
                                        <p:strVal val="visible"/>
                                      </p:to>
                                    </p:set>
                                    <p:anim calcmode="lin" valueType="num">
                                      <p:cBhvr>
                                        <p:cTn id="179" dur="1000" fill="hold"/>
                                        <p:tgtEl>
                                          <p:spTgt spid="26"/>
                                        </p:tgtEl>
                                        <p:attrNameLst>
                                          <p:attrName>ppt_x</p:attrName>
                                        </p:attrNameLst>
                                      </p:cBhvr>
                                      <p:tavLst>
                                        <p:tav tm="0">
                                          <p:val>
                                            <p:strVal val="#ppt_x-.2"/>
                                          </p:val>
                                        </p:tav>
                                        <p:tav tm="100000">
                                          <p:val>
                                            <p:strVal val="#ppt_x"/>
                                          </p:val>
                                        </p:tav>
                                      </p:tavLst>
                                    </p:anim>
                                    <p:anim calcmode="lin" valueType="num">
                                      <p:cBhvr>
                                        <p:cTn id="180" dur="1000" fill="hold"/>
                                        <p:tgtEl>
                                          <p:spTgt spid="26"/>
                                        </p:tgtEl>
                                        <p:attrNameLst>
                                          <p:attrName>ppt_y</p:attrName>
                                        </p:attrNameLst>
                                      </p:cBhvr>
                                      <p:tavLst>
                                        <p:tav tm="0">
                                          <p:val>
                                            <p:strVal val="#ppt_y"/>
                                          </p:val>
                                        </p:tav>
                                        <p:tav tm="100000">
                                          <p:val>
                                            <p:strVal val="#ppt_y"/>
                                          </p:val>
                                        </p:tav>
                                      </p:tavLst>
                                    </p:anim>
                                    <p:animEffect transition="in" filter="wipe(right)" prLst="gradientSize: 0.1">
                                      <p:cBhvr>
                                        <p:cTn id="181" dur="1000"/>
                                        <p:tgtEl>
                                          <p:spTgt spid="26"/>
                                        </p:tgtEl>
                                      </p:cBhvr>
                                    </p:animEffect>
                                  </p:childTnLst>
                                </p:cTn>
                              </p:par>
                            </p:childTnLst>
                          </p:cTn>
                        </p:par>
                      </p:childTnLst>
                    </p:cTn>
                  </p:par>
                  <p:par>
                    <p:cTn id="182" fill="hold">
                      <p:stCondLst>
                        <p:cond delay="indefinite"/>
                      </p:stCondLst>
                      <p:childTnLst>
                        <p:par>
                          <p:cTn id="183" fill="hold">
                            <p:stCondLst>
                              <p:cond delay="0"/>
                            </p:stCondLst>
                            <p:childTnLst>
                              <p:par>
                                <p:cTn id="184" presetID="8" presetClass="entr" presetSubtype="16" fill="hold" nodeType="clickEffect">
                                  <p:stCondLst>
                                    <p:cond delay="0"/>
                                  </p:stCondLst>
                                  <p:childTnLst>
                                    <p:set>
                                      <p:cBhvr>
                                        <p:cTn id="185" dur="1" fill="hold">
                                          <p:stCondLst>
                                            <p:cond delay="0"/>
                                          </p:stCondLst>
                                        </p:cTn>
                                        <p:tgtEl>
                                          <p:spTgt spid="30">
                                            <p:txEl>
                                              <p:pRg st="0" end="0"/>
                                            </p:txEl>
                                          </p:spTgt>
                                        </p:tgtEl>
                                        <p:attrNameLst>
                                          <p:attrName>style.visibility</p:attrName>
                                        </p:attrNameLst>
                                      </p:cBhvr>
                                      <p:to>
                                        <p:strVal val="visible"/>
                                      </p:to>
                                    </p:set>
                                    <p:animEffect transition="in" filter="diamond(in)">
                                      <p:cBhvr>
                                        <p:cTn id="186" dur="2000"/>
                                        <p:tgtEl>
                                          <p:spTgt spid="30">
                                            <p:txEl>
                                              <p:pRg st="0" end="0"/>
                                            </p:txEl>
                                          </p:spTgt>
                                        </p:tgtEl>
                                      </p:cBhvr>
                                    </p:animEffect>
                                  </p:childTnLst>
                                </p:cTn>
                              </p:par>
                            </p:childTnLst>
                          </p:cTn>
                        </p:par>
                      </p:childTnLst>
                    </p:cTn>
                  </p:par>
                  <p:par>
                    <p:cTn id="187" fill="hold">
                      <p:stCondLst>
                        <p:cond delay="indefinite"/>
                      </p:stCondLst>
                      <p:childTnLst>
                        <p:par>
                          <p:cTn id="188" fill="hold">
                            <p:stCondLst>
                              <p:cond delay="0"/>
                            </p:stCondLst>
                            <p:childTnLst>
                              <p:par>
                                <p:cTn id="189" presetID="8" presetClass="entr" presetSubtype="16" fill="hold" grpId="0" nodeType="clickEffect">
                                  <p:stCondLst>
                                    <p:cond delay="0"/>
                                  </p:stCondLst>
                                  <p:childTnLst>
                                    <p:set>
                                      <p:cBhvr>
                                        <p:cTn id="190" dur="1" fill="hold">
                                          <p:stCondLst>
                                            <p:cond delay="0"/>
                                          </p:stCondLst>
                                        </p:cTn>
                                        <p:tgtEl>
                                          <p:spTgt spid="30">
                                            <p:bg/>
                                          </p:spTgt>
                                        </p:tgtEl>
                                        <p:attrNameLst>
                                          <p:attrName>style.visibility</p:attrName>
                                        </p:attrNameLst>
                                      </p:cBhvr>
                                      <p:to>
                                        <p:strVal val="visible"/>
                                      </p:to>
                                    </p:set>
                                    <p:animEffect transition="in" filter="diamond(in)">
                                      <p:cBhvr>
                                        <p:cTn id="191" dur="2000"/>
                                        <p:tgtEl>
                                          <p:spTgt spid="30">
                                            <p:bg/>
                                          </p:spTgt>
                                        </p:tgtEl>
                                      </p:cBhvr>
                                    </p:animEffect>
                                  </p:childTnLst>
                                </p:cTn>
                              </p:par>
                              <p:par>
                                <p:cTn id="192" presetID="8" presetClass="entr" presetSubtype="16" fill="hold" grpId="0" nodeType="withEffect">
                                  <p:stCondLst>
                                    <p:cond delay="0"/>
                                  </p:stCondLst>
                                  <p:childTnLst>
                                    <p:set>
                                      <p:cBhvr>
                                        <p:cTn id="193" dur="1" fill="hold">
                                          <p:stCondLst>
                                            <p:cond delay="0"/>
                                          </p:stCondLst>
                                        </p:cTn>
                                        <p:tgtEl>
                                          <p:spTgt spid="30">
                                            <p:txEl>
                                              <p:pRg st="0" end="0"/>
                                            </p:txEl>
                                          </p:spTgt>
                                        </p:tgtEl>
                                        <p:attrNameLst>
                                          <p:attrName>style.visibility</p:attrName>
                                        </p:attrNameLst>
                                      </p:cBhvr>
                                      <p:to>
                                        <p:strVal val="visible"/>
                                      </p:to>
                                    </p:set>
                                    <p:animEffect transition="in" filter="diamond(in)">
                                      <p:cBhvr>
                                        <p:cTn id="194" dur="200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p:bldP spid="17" grpId="0"/>
      <p:bldP spid="18" grpId="0"/>
      <p:bldP spid="20" grpId="0"/>
      <p:bldP spid="74" grpId="0"/>
      <p:bldP spid="75" grpId="0"/>
      <p:bldP spid="76" grpId="0"/>
      <p:bldP spid="77" grpId="0"/>
      <p:bldP spid="23" grpId="0" animBg="1"/>
      <p:bldP spid="24" grpId="0"/>
      <p:bldP spid="30" grpId="0" build="allAtOnce"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Average Cost</a:t>
            </a:r>
          </a:p>
        </p:txBody>
      </p:sp>
      <p:sp>
        <p:nvSpPr>
          <p:cNvPr id="3" name="Content Placeholder 2"/>
          <p:cNvSpPr>
            <a:spLocks noGrp="1"/>
          </p:cNvSpPr>
          <p:nvPr>
            <p:ph idx="1"/>
          </p:nvPr>
        </p:nvSpPr>
        <p:spPr/>
        <p:txBody>
          <a:bodyPr/>
          <a:lstStyle/>
          <a:p>
            <a:endParaRPr lang="en-US" dirty="0"/>
          </a:p>
          <a:p>
            <a:endParaRPr lang="en-US" dirty="0"/>
          </a:p>
          <a:p>
            <a:pPr>
              <a:buNone/>
            </a:pPr>
            <a:endParaRPr lang="en-US" dirty="0"/>
          </a:p>
          <a:p>
            <a:pPr>
              <a:buNone/>
            </a:pPr>
            <a:endParaRPr lang="en-US" dirty="0"/>
          </a:p>
        </p:txBody>
      </p:sp>
      <p:cxnSp>
        <p:nvCxnSpPr>
          <p:cNvPr id="5" name="Straight Connector 4"/>
          <p:cNvCxnSpPr/>
          <p:nvPr/>
        </p:nvCxnSpPr>
        <p:spPr>
          <a:xfrm rot="5400000">
            <a:off x="-1486694" y="3771900"/>
            <a:ext cx="4496594" cy="794"/>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762000" y="6019800"/>
            <a:ext cx="5105400" cy="1588"/>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Arc 10"/>
          <p:cNvSpPr/>
          <p:nvPr/>
        </p:nvSpPr>
        <p:spPr>
          <a:xfrm rot="10337028">
            <a:off x="816876" y="-1074944"/>
            <a:ext cx="7159466" cy="6975537"/>
          </a:xfrm>
          <a:prstGeom prst="arc">
            <a:avLst>
              <a:gd name="adj1" fmla="val 16496208"/>
              <a:gd name="adj2" fmla="val 89329"/>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Arc 12"/>
          <p:cNvSpPr/>
          <p:nvPr/>
        </p:nvSpPr>
        <p:spPr>
          <a:xfrm rot="5400000">
            <a:off x="-152400" y="-152400"/>
            <a:ext cx="6477000" cy="5257800"/>
          </a:xfrm>
          <a:prstGeom prst="arc">
            <a:avLst>
              <a:gd name="adj1" fmla="val 19515438"/>
              <a:gd name="adj2" fmla="val 3069203"/>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14" name="Arc 13"/>
          <p:cNvSpPr/>
          <p:nvPr/>
        </p:nvSpPr>
        <p:spPr>
          <a:xfrm rot="5400000">
            <a:off x="-1333500" y="-1790700"/>
            <a:ext cx="9525000" cy="5029200"/>
          </a:xfrm>
          <a:prstGeom prst="arc">
            <a:avLst>
              <a:gd name="adj1" fmla="val 20610300"/>
              <a:gd name="adj2" fmla="val 3069203"/>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9" name="TextBox 8"/>
          <p:cNvSpPr txBox="1"/>
          <p:nvPr/>
        </p:nvSpPr>
        <p:spPr>
          <a:xfrm>
            <a:off x="4419600" y="4419600"/>
            <a:ext cx="533400" cy="381000"/>
          </a:xfrm>
          <a:prstGeom prst="rect">
            <a:avLst/>
          </a:prstGeom>
          <a:noFill/>
        </p:spPr>
        <p:txBody>
          <a:bodyPr wrap="square" rtlCol="0">
            <a:spAutoFit/>
          </a:bodyPr>
          <a:lstStyle/>
          <a:p>
            <a:r>
              <a:rPr lang="en-US" dirty="0">
                <a:solidFill>
                  <a:srgbClr val="C00000"/>
                </a:solidFill>
              </a:rPr>
              <a:t>AC</a:t>
            </a:r>
          </a:p>
        </p:txBody>
      </p:sp>
      <p:sp>
        <p:nvSpPr>
          <p:cNvPr id="10" name="TextBox 9"/>
          <p:cNvSpPr txBox="1"/>
          <p:nvPr/>
        </p:nvSpPr>
        <p:spPr>
          <a:xfrm>
            <a:off x="4876800" y="4876800"/>
            <a:ext cx="762000" cy="369332"/>
          </a:xfrm>
          <a:prstGeom prst="rect">
            <a:avLst/>
          </a:prstGeom>
          <a:noFill/>
        </p:spPr>
        <p:txBody>
          <a:bodyPr wrap="square" rtlCol="0">
            <a:spAutoFit/>
          </a:bodyPr>
          <a:lstStyle/>
          <a:p>
            <a:r>
              <a:rPr lang="en-US" dirty="0">
                <a:solidFill>
                  <a:srgbClr val="C00000"/>
                </a:solidFill>
              </a:rPr>
              <a:t>AVC</a:t>
            </a:r>
          </a:p>
        </p:txBody>
      </p:sp>
      <p:sp>
        <p:nvSpPr>
          <p:cNvPr id="12" name="TextBox 11"/>
          <p:cNvSpPr txBox="1"/>
          <p:nvPr/>
        </p:nvSpPr>
        <p:spPr>
          <a:xfrm>
            <a:off x="4648200" y="5638800"/>
            <a:ext cx="762000" cy="381000"/>
          </a:xfrm>
          <a:prstGeom prst="rect">
            <a:avLst/>
          </a:prstGeom>
          <a:noFill/>
        </p:spPr>
        <p:txBody>
          <a:bodyPr wrap="square" rtlCol="0">
            <a:spAutoFit/>
          </a:bodyPr>
          <a:lstStyle/>
          <a:p>
            <a:r>
              <a:rPr lang="en-US" dirty="0">
                <a:solidFill>
                  <a:srgbClr val="C00000"/>
                </a:solidFill>
              </a:rPr>
              <a:t>AFC</a:t>
            </a:r>
          </a:p>
        </p:txBody>
      </p:sp>
      <p:sp>
        <p:nvSpPr>
          <p:cNvPr id="15" name="TextBox 14"/>
          <p:cNvSpPr txBox="1"/>
          <p:nvPr/>
        </p:nvSpPr>
        <p:spPr>
          <a:xfrm>
            <a:off x="0" y="990600"/>
            <a:ext cx="762000" cy="923330"/>
          </a:xfrm>
          <a:prstGeom prst="rect">
            <a:avLst/>
          </a:prstGeom>
          <a:noFill/>
        </p:spPr>
        <p:txBody>
          <a:bodyPr wrap="square" rtlCol="0">
            <a:spAutoFit/>
          </a:bodyPr>
          <a:lstStyle/>
          <a:p>
            <a:r>
              <a:rPr lang="en-US" dirty="0">
                <a:solidFill>
                  <a:srgbClr val="C00000"/>
                </a:solidFill>
              </a:rPr>
              <a:t>AC</a:t>
            </a:r>
          </a:p>
          <a:p>
            <a:r>
              <a:rPr lang="en-US" dirty="0">
                <a:solidFill>
                  <a:srgbClr val="C00000"/>
                </a:solidFill>
              </a:rPr>
              <a:t>AVC</a:t>
            </a:r>
          </a:p>
          <a:p>
            <a:r>
              <a:rPr lang="en-US" dirty="0">
                <a:solidFill>
                  <a:srgbClr val="C00000"/>
                </a:solidFill>
              </a:rPr>
              <a:t>AFC</a:t>
            </a:r>
          </a:p>
        </p:txBody>
      </p:sp>
      <p:sp>
        <p:nvSpPr>
          <p:cNvPr id="16" name="TextBox 15"/>
          <p:cNvSpPr txBox="1"/>
          <p:nvPr/>
        </p:nvSpPr>
        <p:spPr>
          <a:xfrm>
            <a:off x="381000" y="5867400"/>
            <a:ext cx="533400" cy="369332"/>
          </a:xfrm>
          <a:prstGeom prst="rect">
            <a:avLst/>
          </a:prstGeom>
          <a:noFill/>
        </p:spPr>
        <p:txBody>
          <a:bodyPr wrap="square" rtlCol="0">
            <a:spAutoFit/>
          </a:bodyPr>
          <a:lstStyle/>
          <a:p>
            <a:r>
              <a:rPr lang="en-US" dirty="0">
                <a:solidFill>
                  <a:srgbClr val="C00000"/>
                </a:solidFill>
              </a:rPr>
              <a:t>O</a:t>
            </a:r>
          </a:p>
        </p:txBody>
      </p:sp>
      <p:sp>
        <p:nvSpPr>
          <p:cNvPr id="17" name="TextBox 16"/>
          <p:cNvSpPr txBox="1"/>
          <p:nvPr/>
        </p:nvSpPr>
        <p:spPr>
          <a:xfrm>
            <a:off x="5943600" y="5867400"/>
            <a:ext cx="457200" cy="369332"/>
          </a:xfrm>
          <a:prstGeom prst="rect">
            <a:avLst/>
          </a:prstGeom>
          <a:noFill/>
        </p:spPr>
        <p:txBody>
          <a:bodyPr wrap="square" rtlCol="0">
            <a:spAutoFit/>
          </a:bodyPr>
          <a:lstStyle/>
          <a:p>
            <a:r>
              <a:rPr lang="en-US" dirty="0">
                <a:solidFill>
                  <a:srgbClr val="C00000"/>
                </a:solidFill>
              </a:rPr>
              <a:t>q</a:t>
            </a:r>
          </a:p>
        </p:txBody>
      </p:sp>
      <p:sp>
        <p:nvSpPr>
          <p:cNvPr id="18" name="Date Placeholder 17"/>
          <p:cNvSpPr>
            <a:spLocks noGrp="1"/>
          </p:cNvSpPr>
          <p:nvPr>
            <p:ph type="dt" sz="half" idx="10"/>
          </p:nvPr>
        </p:nvSpPr>
        <p:spPr/>
        <p:txBody>
          <a:bodyPr/>
          <a:lstStyle/>
          <a:p>
            <a:fld id="{CA777EED-5AE3-4DB9-97D2-38829A65F613}" type="datetime1">
              <a:rPr lang="en-US" smtClean="0"/>
              <a:pPr/>
              <a:t>5/20/2025</a:t>
            </a:fld>
            <a:endParaRPr lang="en-US"/>
          </a:p>
        </p:txBody>
      </p:sp>
      <p:sp>
        <p:nvSpPr>
          <p:cNvPr id="20" name="Footer Placeholder 19"/>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4400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2"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Scale>
                                      <p:cBhvr>
                                        <p:cTn id="17"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6"/>
                                        </p:tgtEl>
                                        <p:attrNameLst>
                                          <p:attrName>ppt_x</p:attrName>
                                          <p:attrName>ppt_y</p:attrName>
                                        </p:attrNameLst>
                                      </p:cBhvr>
                                    </p:animMotion>
                                    <p:animEffect transition="in" filter="fade">
                                      <p:cBhvr>
                                        <p:cTn id="19" dur="10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52" presetClass="entr" presetSubtype="0"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Scale>
                                      <p:cBhvr>
                                        <p:cTn id="24"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17"/>
                                        </p:tgtEl>
                                        <p:attrNameLst>
                                          <p:attrName>ppt_x</p:attrName>
                                          <p:attrName>ppt_y</p:attrName>
                                        </p:attrNameLst>
                                      </p:cBhvr>
                                    </p:animMotion>
                                    <p:animEffect transition="in" filter="fade">
                                      <p:cBhvr>
                                        <p:cTn id="26" dur="10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52"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Scale>
                                      <p:cBhvr>
                                        <p:cTn id="31"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15"/>
                                        </p:tgtEl>
                                        <p:attrNameLst>
                                          <p:attrName>ppt_x</p:attrName>
                                          <p:attrName>ppt_y</p:attrName>
                                        </p:attrNameLst>
                                      </p:cBhvr>
                                    </p:animMotion>
                                    <p:animEffect transition="in" filter="fade">
                                      <p:cBhvr>
                                        <p:cTn id="33" dur="10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8" presetClass="entr" presetSubtype="16"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diamond(in)">
                                      <p:cBhvr>
                                        <p:cTn id="38" dur="20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52"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Scale>
                                      <p:cBhvr>
                                        <p:cTn id="43"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12"/>
                                        </p:tgtEl>
                                        <p:attrNameLst>
                                          <p:attrName>ppt_x</p:attrName>
                                          <p:attrName>ppt_y</p:attrName>
                                        </p:attrNameLst>
                                      </p:cBhvr>
                                    </p:animMotion>
                                    <p:animEffect transition="in" filter="fade">
                                      <p:cBhvr>
                                        <p:cTn id="45" dur="1000"/>
                                        <p:tgtEl>
                                          <p:spTgt spid="12"/>
                                        </p:tgtEl>
                                      </p:cBhvr>
                                    </p:animEffect>
                                  </p:childTnLst>
                                </p:cTn>
                              </p:par>
                            </p:childTnLst>
                          </p:cTn>
                        </p:par>
                      </p:childTnLst>
                    </p:cTn>
                  </p:par>
                  <p:par>
                    <p:cTn id="46" fill="hold">
                      <p:stCondLst>
                        <p:cond delay="indefinite"/>
                      </p:stCondLst>
                      <p:childTnLst>
                        <p:par>
                          <p:cTn id="47" fill="hold">
                            <p:stCondLst>
                              <p:cond delay="0"/>
                            </p:stCondLst>
                            <p:childTnLst>
                              <p:par>
                                <p:cTn id="48" presetID="8" presetClass="entr" presetSubtype="16"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diamond(in)">
                                      <p:cBhvr>
                                        <p:cTn id="50" dur="2000"/>
                                        <p:tgtEl>
                                          <p:spTgt spid="13"/>
                                        </p:tgtEl>
                                      </p:cBhvr>
                                    </p:animEffect>
                                  </p:childTnLst>
                                </p:cTn>
                              </p:par>
                            </p:childTnLst>
                          </p:cTn>
                        </p:par>
                      </p:childTnLst>
                    </p:cTn>
                  </p:par>
                  <p:par>
                    <p:cTn id="51" fill="hold">
                      <p:stCondLst>
                        <p:cond delay="indefinite"/>
                      </p:stCondLst>
                      <p:childTnLst>
                        <p:par>
                          <p:cTn id="52" fill="hold">
                            <p:stCondLst>
                              <p:cond delay="0"/>
                            </p:stCondLst>
                            <p:childTnLst>
                              <p:par>
                                <p:cTn id="53" presetID="52" presetClass="entr" presetSubtype="0"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animScale>
                                      <p:cBhvr>
                                        <p:cTn id="55"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10"/>
                                        </p:tgtEl>
                                        <p:attrNameLst>
                                          <p:attrName>ppt_x</p:attrName>
                                          <p:attrName>ppt_y</p:attrName>
                                        </p:attrNameLst>
                                      </p:cBhvr>
                                    </p:animMotion>
                                    <p:animEffect transition="in" filter="fade">
                                      <p:cBhvr>
                                        <p:cTn id="57" dur="1000"/>
                                        <p:tgtEl>
                                          <p:spTgt spid="10"/>
                                        </p:tgtEl>
                                      </p:cBhvr>
                                    </p:animEffect>
                                  </p:childTnLst>
                                </p:cTn>
                              </p:par>
                            </p:childTnLst>
                          </p:cTn>
                        </p:par>
                      </p:childTnLst>
                    </p:cTn>
                  </p:par>
                  <p:par>
                    <p:cTn id="58" fill="hold">
                      <p:stCondLst>
                        <p:cond delay="indefinite"/>
                      </p:stCondLst>
                      <p:childTnLst>
                        <p:par>
                          <p:cTn id="59" fill="hold">
                            <p:stCondLst>
                              <p:cond delay="0"/>
                            </p:stCondLst>
                            <p:childTnLst>
                              <p:par>
                                <p:cTn id="60" presetID="8" presetClass="entr" presetSubtype="16" fill="hold" grpId="0"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diamond(in)">
                                      <p:cBhvr>
                                        <p:cTn id="62" dur="2000"/>
                                        <p:tgtEl>
                                          <p:spTgt spid="14"/>
                                        </p:tgtEl>
                                      </p:cBhvr>
                                    </p:animEffect>
                                  </p:childTnLst>
                                </p:cTn>
                              </p:par>
                            </p:childTnLst>
                          </p:cTn>
                        </p:par>
                      </p:childTnLst>
                    </p:cTn>
                  </p:par>
                  <p:par>
                    <p:cTn id="63" fill="hold">
                      <p:stCondLst>
                        <p:cond delay="indefinite"/>
                      </p:stCondLst>
                      <p:childTnLst>
                        <p:par>
                          <p:cTn id="64" fill="hold">
                            <p:stCondLst>
                              <p:cond delay="0"/>
                            </p:stCondLst>
                            <p:childTnLst>
                              <p:par>
                                <p:cTn id="65" presetID="52" presetClass="entr" presetSubtype="0" fill="hold" grpId="0" nodeType="clickEffect">
                                  <p:stCondLst>
                                    <p:cond delay="0"/>
                                  </p:stCondLst>
                                  <p:childTnLst>
                                    <p:set>
                                      <p:cBhvr>
                                        <p:cTn id="66" dur="1" fill="hold">
                                          <p:stCondLst>
                                            <p:cond delay="0"/>
                                          </p:stCondLst>
                                        </p:cTn>
                                        <p:tgtEl>
                                          <p:spTgt spid="9"/>
                                        </p:tgtEl>
                                        <p:attrNameLst>
                                          <p:attrName>style.visibility</p:attrName>
                                        </p:attrNameLst>
                                      </p:cBhvr>
                                      <p:to>
                                        <p:strVal val="visible"/>
                                      </p:to>
                                    </p:set>
                                    <p:animScale>
                                      <p:cBhvr>
                                        <p:cTn id="6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8" dur="1000" decel="50000" fill="hold">
                                          <p:stCondLst>
                                            <p:cond delay="0"/>
                                          </p:stCondLst>
                                        </p:cTn>
                                        <p:tgtEl>
                                          <p:spTgt spid="9"/>
                                        </p:tgtEl>
                                        <p:attrNameLst>
                                          <p:attrName>ppt_x</p:attrName>
                                          <p:attrName>ppt_y</p:attrName>
                                        </p:attrNameLst>
                                      </p:cBhvr>
                                    </p:animMotion>
                                    <p:animEffect transition="in" filter="fade">
                                      <p:cBhvr>
                                        <p:cTn id="6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9" grpId="0"/>
      <p:bldP spid="10" grpId="0"/>
      <p:bldP spid="12" grpId="0"/>
      <p:bldP spid="15" grpId="0"/>
      <p:bldP spid="16" grpId="0"/>
      <p:bldP spid="1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Average Cost</a:t>
            </a:r>
          </a:p>
        </p:txBody>
      </p:sp>
      <p:sp>
        <p:nvSpPr>
          <p:cNvPr id="3" name="Content Placeholder 2"/>
          <p:cNvSpPr>
            <a:spLocks noGrp="1"/>
          </p:cNvSpPr>
          <p:nvPr>
            <p:ph idx="1"/>
          </p:nvPr>
        </p:nvSpPr>
        <p:spPr/>
        <p:txBody>
          <a:bodyPr/>
          <a:lstStyle/>
          <a:p>
            <a:endParaRPr lang="en-US" dirty="0"/>
          </a:p>
          <a:p>
            <a:endParaRPr lang="en-US" dirty="0"/>
          </a:p>
          <a:p>
            <a:pPr>
              <a:buNone/>
            </a:pPr>
            <a:endParaRPr lang="en-US" dirty="0"/>
          </a:p>
          <a:p>
            <a:pPr>
              <a:buNone/>
            </a:pPr>
            <a:endParaRPr lang="en-US" dirty="0"/>
          </a:p>
        </p:txBody>
      </p:sp>
      <p:cxnSp>
        <p:nvCxnSpPr>
          <p:cNvPr id="5" name="Straight Connector 4"/>
          <p:cNvCxnSpPr/>
          <p:nvPr/>
        </p:nvCxnSpPr>
        <p:spPr>
          <a:xfrm rot="5400000">
            <a:off x="-1486694" y="3771900"/>
            <a:ext cx="4496594" cy="794"/>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762000" y="6019800"/>
            <a:ext cx="5105400" cy="1588"/>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3" name="Arc 12"/>
          <p:cNvSpPr/>
          <p:nvPr/>
        </p:nvSpPr>
        <p:spPr>
          <a:xfrm rot="5400000">
            <a:off x="-152400" y="-152400"/>
            <a:ext cx="6477000" cy="5257800"/>
          </a:xfrm>
          <a:prstGeom prst="arc">
            <a:avLst>
              <a:gd name="adj1" fmla="val 19515438"/>
              <a:gd name="adj2" fmla="val 3069203"/>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14" name="Arc 13"/>
          <p:cNvSpPr/>
          <p:nvPr/>
        </p:nvSpPr>
        <p:spPr>
          <a:xfrm rot="5400000">
            <a:off x="-1333500" y="-1790700"/>
            <a:ext cx="9525000" cy="5029200"/>
          </a:xfrm>
          <a:prstGeom prst="arc">
            <a:avLst>
              <a:gd name="adj1" fmla="val 20610300"/>
              <a:gd name="adj2" fmla="val 3069203"/>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9" name="TextBox 8"/>
          <p:cNvSpPr txBox="1"/>
          <p:nvPr/>
        </p:nvSpPr>
        <p:spPr>
          <a:xfrm>
            <a:off x="4419600" y="4419600"/>
            <a:ext cx="533400" cy="381000"/>
          </a:xfrm>
          <a:prstGeom prst="rect">
            <a:avLst/>
          </a:prstGeom>
          <a:noFill/>
        </p:spPr>
        <p:txBody>
          <a:bodyPr wrap="square" rtlCol="0">
            <a:spAutoFit/>
          </a:bodyPr>
          <a:lstStyle/>
          <a:p>
            <a:r>
              <a:rPr lang="en-US" dirty="0">
                <a:solidFill>
                  <a:srgbClr val="C00000"/>
                </a:solidFill>
              </a:rPr>
              <a:t>AC</a:t>
            </a:r>
          </a:p>
        </p:txBody>
      </p:sp>
      <p:sp>
        <p:nvSpPr>
          <p:cNvPr id="10" name="TextBox 9"/>
          <p:cNvSpPr txBox="1"/>
          <p:nvPr/>
        </p:nvSpPr>
        <p:spPr>
          <a:xfrm>
            <a:off x="4876800" y="4876800"/>
            <a:ext cx="762000" cy="369332"/>
          </a:xfrm>
          <a:prstGeom prst="rect">
            <a:avLst/>
          </a:prstGeom>
          <a:noFill/>
        </p:spPr>
        <p:txBody>
          <a:bodyPr wrap="square" rtlCol="0">
            <a:spAutoFit/>
          </a:bodyPr>
          <a:lstStyle/>
          <a:p>
            <a:r>
              <a:rPr lang="en-US" dirty="0">
                <a:solidFill>
                  <a:srgbClr val="C00000"/>
                </a:solidFill>
              </a:rPr>
              <a:t>AVC</a:t>
            </a:r>
          </a:p>
        </p:txBody>
      </p:sp>
      <p:sp>
        <p:nvSpPr>
          <p:cNvPr id="15" name="TextBox 14"/>
          <p:cNvSpPr txBox="1"/>
          <p:nvPr/>
        </p:nvSpPr>
        <p:spPr>
          <a:xfrm>
            <a:off x="0" y="990600"/>
            <a:ext cx="762000" cy="646331"/>
          </a:xfrm>
          <a:prstGeom prst="rect">
            <a:avLst/>
          </a:prstGeom>
          <a:noFill/>
        </p:spPr>
        <p:txBody>
          <a:bodyPr wrap="square" rtlCol="0">
            <a:spAutoFit/>
          </a:bodyPr>
          <a:lstStyle/>
          <a:p>
            <a:r>
              <a:rPr lang="en-US" dirty="0">
                <a:solidFill>
                  <a:srgbClr val="C00000"/>
                </a:solidFill>
              </a:rPr>
              <a:t>AC</a:t>
            </a:r>
          </a:p>
          <a:p>
            <a:r>
              <a:rPr lang="en-US" dirty="0">
                <a:solidFill>
                  <a:srgbClr val="C00000"/>
                </a:solidFill>
              </a:rPr>
              <a:t>AVC</a:t>
            </a:r>
          </a:p>
        </p:txBody>
      </p:sp>
      <p:sp>
        <p:nvSpPr>
          <p:cNvPr id="16" name="TextBox 15"/>
          <p:cNvSpPr txBox="1"/>
          <p:nvPr/>
        </p:nvSpPr>
        <p:spPr>
          <a:xfrm>
            <a:off x="381000" y="5867400"/>
            <a:ext cx="533400" cy="369332"/>
          </a:xfrm>
          <a:prstGeom prst="rect">
            <a:avLst/>
          </a:prstGeom>
          <a:noFill/>
        </p:spPr>
        <p:txBody>
          <a:bodyPr wrap="square" rtlCol="0">
            <a:spAutoFit/>
          </a:bodyPr>
          <a:lstStyle/>
          <a:p>
            <a:r>
              <a:rPr lang="en-US" dirty="0">
                <a:solidFill>
                  <a:srgbClr val="C00000"/>
                </a:solidFill>
              </a:rPr>
              <a:t>O</a:t>
            </a:r>
          </a:p>
        </p:txBody>
      </p:sp>
      <p:sp>
        <p:nvSpPr>
          <p:cNvPr id="17" name="TextBox 16"/>
          <p:cNvSpPr txBox="1"/>
          <p:nvPr/>
        </p:nvSpPr>
        <p:spPr>
          <a:xfrm>
            <a:off x="5943600" y="5867400"/>
            <a:ext cx="457200" cy="369332"/>
          </a:xfrm>
          <a:prstGeom prst="rect">
            <a:avLst/>
          </a:prstGeom>
          <a:noFill/>
        </p:spPr>
        <p:txBody>
          <a:bodyPr wrap="square" rtlCol="0">
            <a:spAutoFit/>
          </a:bodyPr>
          <a:lstStyle/>
          <a:p>
            <a:r>
              <a:rPr lang="en-US" dirty="0">
                <a:solidFill>
                  <a:srgbClr val="C00000"/>
                </a:solidFill>
              </a:rPr>
              <a:t>q</a:t>
            </a:r>
          </a:p>
        </p:txBody>
      </p:sp>
      <p:cxnSp>
        <p:nvCxnSpPr>
          <p:cNvPr id="19" name="Straight Arrow Connector 18"/>
          <p:cNvCxnSpPr>
            <a:stCxn id="14" idx="2"/>
          </p:cNvCxnSpPr>
          <p:nvPr/>
        </p:nvCxnSpPr>
        <p:spPr>
          <a:xfrm rot="16200000" flipH="1">
            <a:off x="98646" y="3603846"/>
            <a:ext cx="2060636" cy="28072"/>
          </a:xfrm>
          <a:prstGeom prst="straightConnector1">
            <a:avLst/>
          </a:prstGeom>
          <a:ln w="57150">
            <a:solidFill>
              <a:srgbClr val="00206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16200000" flipH="1">
            <a:off x="1003018" y="4635782"/>
            <a:ext cx="1222436" cy="28072"/>
          </a:xfrm>
          <a:prstGeom prst="straightConnector1">
            <a:avLst/>
          </a:prstGeom>
          <a:ln w="57150">
            <a:solidFill>
              <a:srgbClr val="00206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5400000">
            <a:off x="2058194" y="5333206"/>
            <a:ext cx="609600" cy="1588"/>
          </a:xfrm>
          <a:prstGeom prst="straightConnector1">
            <a:avLst/>
          </a:prstGeom>
          <a:ln w="57150">
            <a:solidFill>
              <a:srgbClr val="00206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14" idx="0"/>
          </p:cNvCxnSpPr>
          <p:nvPr/>
        </p:nvCxnSpPr>
        <p:spPr>
          <a:xfrm flipH="1">
            <a:off x="4572000" y="4877734"/>
            <a:ext cx="87033" cy="380066"/>
          </a:xfrm>
          <a:prstGeom prst="straightConnector1">
            <a:avLst/>
          </a:prstGeom>
          <a:ln w="57150">
            <a:solidFill>
              <a:srgbClr val="00206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8" name="Date Placeholder 17"/>
          <p:cNvSpPr>
            <a:spLocks noGrp="1"/>
          </p:cNvSpPr>
          <p:nvPr>
            <p:ph type="dt" sz="half" idx="10"/>
          </p:nvPr>
        </p:nvSpPr>
        <p:spPr/>
        <p:txBody>
          <a:bodyPr/>
          <a:lstStyle/>
          <a:p>
            <a:fld id="{1EB3A1EF-6BFE-4372-9669-E02260E7D21B}" type="datetime1">
              <a:rPr lang="en-US" smtClean="0"/>
              <a:pPr/>
              <a:t>5/20/2025</a:t>
            </a:fld>
            <a:endParaRPr lang="en-US"/>
          </a:p>
        </p:txBody>
      </p:sp>
      <p:sp>
        <p:nvSpPr>
          <p:cNvPr id="24" name="Footer Placeholder 23"/>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2200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2"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Scale>
                                      <p:cBhvr>
                                        <p:cTn id="17"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6"/>
                                        </p:tgtEl>
                                        <p:attrNameLst>
                                          <p:attrName>ppt_x</p:attrName>
                                          <p:attrName>ppt_y</p:attrName>
                                        </p:attrNameLst>
                                      </p:cBhvr>
                                    </p:animMotion>
                                    <p:animEffect transition="in" filter="fade">
                                      <p:cBhvr>
                                        <p:cTn id="19" dur="10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52" presetClass="entr" presetSubtype="0"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Scale>
                                      <p:cBhvr>
                                        <p:cTn id="24"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17"/>
                                        </p:tgtEl>
                                        <p:attrNameLst>
                                          <p:attrName>ppt_x</p:attrName>
                                          <p:attrName>ppt_y</p:attrName>
                                        </p:attrNameLst>
                                      </p:cBhvr>
                                    </p:animMotion>
                                    <p:animEffect transition="in" filter="fade">
                                      <p:cBhvr>
                                        <p:cTn id="26" dur="10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52"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Scale>
                                      <p:cBhvr>
                                        <p:cTn id="31"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15"/>
                                        </p:tgtEl>
                                        <p:attrNameLst>
                                          <p:attrName>ppt_x</p:attrName>
                                          <p:attrName>ppt_y</p:attrName>
                                        </p:attrNameLst>
                                      </p:cBhvr>
                                    </p:animMotion>
                                    <p:animEffect transition="in" filter="fade">
                                      <p:cBhvr>
                                        <p:cTn id="33" dur="10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8" presetClass="entr" presetSubtype="16"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diamond(in)">
                                      <p:cBhvr>
                                        <p:cTn id="38" dur="2000"/>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52"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Scale>
                                      <p:cBhvr>
                                        <p:cTn id="43"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10"/>
                                        </p:tgtEl>
                                        <p:attrNameLst>
                                          <p:attrName>ppt_x</p:attrName>
                                          <p:attrName>ppt_y</p:attrName>
                                        </p:attrNameLst>
                                      </p:cBhvr>
                                    </p:animMotion>
                                    <p:animEffect transition="in" filter="fade">
                                      <p:cBhvr>
                                        <p:cTn id="45" dur="10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8" presetClass="entr" presetSubtype="16"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diamond(in)">
                                      <p:cBhvr>
                                        <p:cTn id="50" dur="2000"/>
                                        <p:tgtEl>
                                          <p:spTgt spid="14"/>
                                        </p:tgtEl>
                                      </p:cBhvr>
                                    </p:animEffect>
                                  </p:childTnLst>
                                </p:cTn>
                              </p:par>
                            </p:childTnLst>
                          </p:cTn>
                        </p:par>
                      </p:childTnLst>
                    </p:cTn>
                  </p:par>
                  <p:par>
                    <p:cTn id="51" fill="hold">
                      <p:stCondLst>
                        <p:cond delay="indefinite"/>
                      </p:stCondLst>
                      <p:childTnLst>
                        <p:par>
                          <p:cTn id="52" fill="hold">
                            <p:stCondLst>
                              <p:cond delay="0"/>
                            </p:stCondLst>
                            <p:childTnLst>
                              <p:par>
                                <p:cTn id="53" presetID="52" presetClass="entr" presetSubtype="0" fill="hold" grpId="0" nodeType="clickEffect">
                                  <p:stCondLst>
                                    <p:cond delay="0"/>
                                  </p:stCondLst>
                                  <p:childTnLst>
                                    <p:set>
                                      <p:cBhvr>
                                        <p:cTn id="54" dur="1" fill="hold">
                                          <p:stCondLst>
                                            <p:cond delay="0"/>
                                          </p:stCondLst>
                                        </p:cTn>
                                        <p:tgtEl>
                                          <p:spTgt spid="9"/>
                                        </p:tgtEl>
                                        <p:attrNameLst>
                                          <p:attrName>style.visibility</p:attrName>
                                        </p:attrNameLst>
                                      </p:cBhvr>
                                      <p:to>
                                        <p:strVal val="visible"/>
                                      </p:to>
                                    </p:set>
                                    <p:animScale>
                                      <p:cBhvr>
                                        <p:cTn id="55"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9"/>
                                        </p:tgtEl>
                                        <p:attrNameLst>
                                          <p:attrName>ppt_x</p:attrName>
                                          <p:attrName>ppt_y</p:attrName>
                                        </p:attrNameLst>
                                      </p:cBhvr>
                                    </p:animMotion>
                                    <p:animEffect transition="in" filter="fade">
                                      <p:cBhvr>
                                        <p:cTn id="57" dur="1000"/>
                                        <p:tgtEl>
                                          <p:spTgt spid="9"/>
                                        </p:tgtEl>
                                      </p:cBhvr>
                                    </p:animEffect>
                                  </p:childTnLst>
                                </p:cTn>
                              </p:par>
                            </p:childTnLst>
                          </p:cTn>
                        </p:par>
                      </p:childTnLst>
                    </p:cTn>
                  </p:par>
                  <p:par>
                    <p:cTn id="58" fill="hold">
                      <p:stCondLst>
                        <p:cond delay="indefinite"/>
                      </p:stCondLst>
                      <p:childTnLst>
                        <p:par>
                          <p:cTn id="59" fill="hold">
                            <p:stCondLst>
                              <p:cond delay="0"/>
                            </p:stCondLst>
                            <p:childTnLst>
                              <p:par>
                                <p:cTn id="60" presetID="51" presetClass="entr" presetSubtype="0" fill="hold" nodeType="click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770" decel="100000"/>
                                        <p:tgtEl>
                                          <p:spTgt spid="19"/>
                                        </p:tgtEl>
                                      </p:cBhvr>
                                    </p:animEffect>
                                    <p:animScale>
                                      <p:cBhvr>
                                        <p:cTn id="63" dur="770" decel="100000"/>
                                        <p:tgtEl>
                                          <p:spTgt spid="19"/>
                                        </p:tgtEl>
                                      </p:cBhvr>
                                      <p:from x="10000" y="10000"/>
                                      <p:to x="200000" y="450000"/>
                                    </p:animScale>
                                    <p:animScale>
                                      <p:cBhvr>
                                        <p:cTn id="64" dur="1230" accel="100000" fill="hold">
                                          <p:stCondLst>
                                            <p:cond delay="770"/>
                                          </p:stCondLst>
                                        </p:cTn>
                                        <p:tgtEl>
                                          <p:spTgt spid="19"/>
                                        </p:tgtEl>
                                      </p:cBhvr>
                                      <p:from x="200000" y="450000"/>
                                      <p:to x="100000" y="100000"/>
                                    </p:animScale>
                                    <p:set>
                                      <p:cBhvr>
                                        <p:cTn id="65" dur="770" fill="hold"/>
                                        <p:tgtEl>
                                          <p:spTgt spid="19"/>
                                        </p:tgtEl>
                                        <p:attrNameLst>
                                          <p:attrName>ppt_x</p:attrName>
                                        </p:attrNameLst>
                                      </p:cBhvr>
                                      <p:to>
                                        <p:strVal val="(0.5)"/>
                                      </p:to>
                                    </p:set>
                                    <p:anim from="(0.5)" to="(#ppt_x)" calcmode="lin" valueType="num">
                                      <p:cBhvr>
                                        <p:cTn id="66" dur="1230" accel="100000" fill="hold">
                                          <p:stCondLst>
                                            <p:cond delay="770"/>
                                          </p:stCondLst>
                                        </p:cTn>
                                        <p:tgtEl>
                                          <p:spTgt spid="19"/>
                                        </p:tgtEl>
                                        <p:attrNameLst>
                                          <p:attrName>ppt_x</p:attrName>
                                        </p:attrNameLst>
                                      </p:cBhvr>
                                    </p:anim>
                                    <p:set>
                                      <p:cBhvr>
                                        <p:cTn id="67" dur="770" fill="hold"/>
                                        <p:tgtEl>
                                          <p:spTgt spid="19"/>
                                        </p:tgtEl>
                                        <p:attrNameLst>
                                          <p:attrName>ppt_y</p:attrName>
                                        </p:attrNameLst>
                                      </p:cBhvr>
                                      <p:to>
                                        <p:strVal val="(#ppt_y+0.4)"/>
                                      </p:to>
                                    </p:set>
                                    <p:anim from="(#ppt_y+0.4)" to="(#ppt_y)" calcmode="lin" valueType="num">
                                      <p:cBhvr>
                                        <p:cTn id="68" dur="1230" accel="100000" fill="hold">
                                          <p:stCondLst>
                                            <p:cond delay="770"/>
                                          </p:stCondLst>
                                        </p:cTn>
                                        <p:tgtEl>
                                          <p:spTgt spid="19"/>
                                        </p:tgtEl>
                                        <p:attrNameLst>
                                          <p:attrName>ppt_y</p:attrName>
                                        </p:attrNameLst>
                                      </p:cBhvr>
                                    </p:anim>
                                  </p:childTnLst>
                                </p:cTn>
                              </p:par>
                            </p:childTnLst>
                          </p:cTn>
                        </p:par>
                      </p:childTnLst>
                    </p:cTn>
                  </p:par>
                  <p:par>
                    <p:cTn id="69" fill="hold">
                      <p:stCondLst>
                        <p:cond delay="indefinite"/>
                      </p:stCondLst>
                      <p:childTnLst>
                        <p:par>
                          <p:cTn id="70" fill="hold">
                            <p:stCondLst>
                              <p:cond delay="0"/>
                            </p:stCondLst>
                            <p:childTnLst>
                              <p:par>
                                <p:cTn id="71" presetID="51" presetClass="entr" presetSubtype="0" fill="hold" nodeType="click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fade">
                                      <p:cBhvr>
                                        <p:cTn id="73" dur="770" decel="100000"/>
                                        <p:tgtEl>
                                          <p:spTgt spid="20"/>
                                        </p:tgtEl>
                                      </p:cBhvr>
                                    </p:animEffect>
                                    <p:animScale>
                                      <p:cBhvr>
                                        <p:cTn id="74" dur="770" decel="100000"/>
                                        <p:tgtEl>
                                          <p:spTgt spid="20"/>
                                        </p:tgtEl>
                                      </p:cBhvr>
                                      <p:from x="10000" y="10000"/>
                                      <p:to x="200000" y="450000"/>
                                    </p:animScale>
                                    <p:animScale>
                                      <p:cBhvr>
                                        <p:cTn id="75" dur="1230" accel="100000" fill="hold">
                                          <p:stCondLst>
                                            <p:cond delay="770"/>
                                          </p:stCondLst>
                                        </p:cTn>
                                        <p:tgtEl>
                                          <p:spTgt spid="20"/>
                                        </p:tgtEl>
                                      </p:cBhvr>
                                      <p:from x="200000" y="450000"/>
                                      <p:to x="100000" y="100000"/>
                                    </p:animScale>
                                    <p:set>
                                      <p:cBhvr>
                                        <p:cTn id="76" dur="770" fill="hold"/>
                                        <p:tgtEl>
                                          <p:spTgt spid="20"/>
                                        </p:tgtEl>
                                        <p:attrNameLst>
                                          <p:attrName>ppt_x</p:attrName>
                                        </p:attrNameLst>
                                      </p:cBhvr>
                                      <p:to>
                                        <p:strVal val="(0.5)"/>
                                      </p:to>
                                    </p:set>
                                    <p:anim from="(0.5)" to="(#ppt_x)" calcmode="lin" valueType="num">
                                      <p:cBhvr>
                                        <p:cTn id="77" dur="1230" accel="100000" fill="hold">
                                          <p:stCondLst>
                                            <p:cond delay="770"/>
                                          </p:stCondLst>
                                        </p:cTn>
                                        <p:tgtEl>
                                          <p:spTgt spid="20"/>
                                        </p:tgtEl>
                                        <p:attrNameLst>
                                          <p:attrName>ppt_x</p:attrName>
                                        </p:attrNameLst>
                                      </p:cBhvr>
                                    </p:anim>
                                    <p:set>
                                      <p:cBhvr>
                                        <p:cTn id="78" dur="770" fill="hold"/>
                                        <p:tgtEl>
                                          <p:spTgt spid="20"/>
                                        </p:tgtEl>
                                        <p:attrNameLst>
                                          <p:attrName>ppt_y</p:attrName>
                                        </p:attrNameLst>
                                      </p:cBhvr>
                                      <p:to>
                                        <p:strVal val="(#ppt_y+0.4)"/>
                                      </p:to>
                                    </p:set>
                                    <p:anim from="(#ppt_y+0.4)" to="(#ppt_y)" calcmode="lin" valueType="num">
                                      <p:cBhvr>
                                        <p:cTn id="79" dur="1230" accel="100000" fill="hold">
                                          <p:stCondLst>
                                            <p:cond delay="770"/>
                                          </p:stCondLst>
                                        </p:cTn>
                                        <p:tgtEl>
                                          <p:spTgt spid="20"/>
                                        </p:tgtEl>
                                        <p:attrNameLst>
                                          <p:attrName>ppt_y</p:attrName>
                                        </p:attrNameLst>
                                      </p:cBhvr>
                                    </p:anim>
                                  </p:childTnLst>
                                </p:cTn>
                              </p:par>
                            </p:childTnLst>
                          </p:cTn>
                        </p:par>
                      </p:childTnLst>
                    </p:cTn>
                  </p:par>
                  <p:par>
                    <p:cTn id="80" fill="hold">
                      <p:stCondLst>
                        <p:cond delay="indefinite"/>
                      </p:stCondLst>
                      <p:childTnLst>
                        <p:par>
                          <p:cTn id="81" fill="hold">
                            <p:stCondLst>
                              <p:cond delay="0"/>
                            </p:stCondLst>
                            <p:childTnLst>
                              <p:par>
                                <p:cTn id="82" presetID="51" presetClass="entr" presetSubtype="0" fill="hold" nodeType="clickEffect">
                                  <p:stCondLst>
                                    <p:cond delay="0"/>
                                  </p:stCondLst>
                                  <p:childTnLst>
                                    <p:set>
                                      <p:cBhvr>
                                        <p:cTn id="83" dur="1" fill="hold">
                                          <p:stCondLst>
                                            <p:cond delay="0"/>
                                          </p:stCondLst>
                                        </p:cTn>
                                        <p:tgtEl>
                                          <p:spTgt spid="21"/>
                                        </p:tgtEl>
                                        <p:attrNameLst>
                                          <p:attrName>style.visibility</p:attrName>
                                        </p:attrNameLst>
                                      </p:cBhvr>
                                      <p:to>
                                        <p:strVal val="visible"/>
                                      </p:to>
                                    </p:set>
                                    <p:animEffect transition="in" filter="fade">
                                      <p:cBhvr>
                                        <p:cTn id="84" dur="770" decel="100000"/>
                                        <p:tgtEl>
                                          <p:spTgt spid="21"/>
                                        </p:tgtEl>
                                      </p:cBhvr>
                                    </p:animEffect>
                                    <p:animScale>
                                      <p:cBhvr>
                                        <p:cTn id="85" dur="770" decel="100000"/>
                                        <p:tgtEl>
                                          <p:spTgt spid="21"/>
                                        </p:tgtEl>
                                      </p:cBhvr>
                                      <p:from x="10000" y="10000"/>
                                      <p:to x="200000" y="450000"/>
                                    </p:animScale>
                                    <p:animScale>
                                      <p:cBhvr>
                                        <p:cTn id="86" dur="1230" accel="100000" fill="hold">
                                          <p:stCondLst>
                                            <p:cond delay="770"/>
                                          </p:stCondLst>
                                        </p:cTn>
                                        <p:tgtEl>
                                          <p:spTgt spid="21"/>
                                        </p:tgtEl>
                                      </p:cBhvr>
                                      <p:from x="200000" y="450000"/>
                                      <p:to x="100000" y="100000"/>
                                    </p:animScale>
                                    <p:set>
                                      <p:cBhvr>
                                        <p:cTn id="87" dur="770" fill="hold"/>
                                        <p:tgtEl>
                                          <p:spTgt spid="21"/>
                                        </p:tgtEl>
                                        <p:attrNameLst>
                                          <p:attrName>ppt_x</p:attrName>
                                        </p:attrNameLst>
                                      </p:cBhvr>
                                      <p:to>
                                        <p:strVal val="(0.5)"/>
                                      </p:to>
                                    </p:set>
                                    <p:anim from="(0.5)" to="(#ppt_x)" calcmode="lin" valueType="num">
                                      <p:cBhvr>
                                        <p:cTn id="88" dur="1230" accel="100000" fill="hold">
                                          <p:stCondLst>
                                            <p:cond delay="770"/>
                                          </p:stCondLst>
                                        </p:cTn>
                                        <p:tgtEl>
                                          <p:spTgt spid="21"/>
                                        </p:tgtEl>
                                        <p:attrNameLst>
                                          <p:attrName>ppt_x</p:attrName>
                                        </p:attrNameLst>
                                      </p:cBhvr>
                                    </p:anim>
                                    <p:set>
                                      <p:cBhvr>
                                        <p:cTn id="89" dur="770" fill="hold"/>
                                        <p:tgtEl>
                                          <p:spTgt spid="21"/>
                                        </p:tgtEl>
                                        <p:attrNameLst>
                                          <p:attrName>ppt_y</p:attrName>
                                        </p:attrNameLst>
                                      </p:cBhvr>
                                      <p:to>
                                        <p:strVal val="(#ppt_y+0.4)"/>
                                      </p:to>
                                    </p:set>
                                    <p:anim from="(#ppt_y+0.4)" to="(#ppt_y)" calcmode="lin" valueType="num">
                                      <p:cBhvr>
                                        <p:cTn id="90" dur="1230" accel="100000" fill="hold">
                                          <p:stCondLst>
                                            <p:cond delay="770"/>
                                          </p:stCondLst>
                                        </p:cTn>
                                        <p:tgtEl>
                                          <p:spTgt spid="21"/>
                                        </p:tgtEl>
                                        <p:attrNameLst>
                                          <p:attrName>ppt_y</p:attrName>
                                        </p:attrNameLst>
                                      </p:cBhvr>
                                    </p:anim>
                                  </p:childTnLst>
                                </p:cTn>
                              </p:par>
                            </p:childTnLst>
                          </p:cTn>
                        </p:par>
                      </p:childTnLst>
                    </p:cTn>
                  </p:par>
                  <p:par>
                    <p:cTn id="91" fill="hold">
                      <p:stCondLst>
                        <p:cond delay="indefinite"/>
                      </p:stCondLst>
                      <p:childTnLst>
                        <p:par>
                          <p:cTn id="92" fill="hold">
                            <p:stCondLst>
                              <p:cond delay="0"/>
                            </p:stCondLst>
                            <p:childTnLst>
                              <p:par>
                                <p:cTn id="93" presetID="51" presetClass="entr" presetSubtype="0" fill="hold" nodeType="click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fade">
                                      <p:cBhvr>
                                        <p:cTn id="95" dur="770" decel="100000"/>
                                        <p:tgtEl>
                                          <p:spTgt spid="22"/>
                                        </p:tgtEl>
                                      </p:cBhvr>
                                    </p:animEffect>
                                    <p:animScale>
                                      <p:cBhvr>
                                        <p:cTn id="96" dur="770" decel="100000"/>
                                        <p:tgtEl>
                                          <p:spTgt spid="22"/>
                                        </p:tgtEl>
                                      </p:cBhvr>
                                      <p:from x="10000" y="10000"/>
                                      <p:to x="200000" y="450000"/>
                                    </p:animScale>
                                    <p:animScale>
                                      <p:cBhvr>
                                        <p:cTn id="97" dur="1230" accel="100000" fill="hold">
                                          <p:stCondLst>
                                            <p:cond delay="770"/>
                                          </p:stCondLst>
                                        </p:cTn>
                                        <p:tgtEl>
                                          <p:spTgt spid="22"/>
                                        </p:tgtEl>
                                      </p:cBhvr>
                                      <p:from x="200000" y="450000"/>
                                      <p:to x="100000" y="100000"/>
                                    </p:animScale>
                                    <p:set>
                                      <p:cBhvr>
                                        <p:cTn id="98" dur="770" fill="hold"/>
                                        <p:tgtEl>
                                          <p:spTgt spid="22"/>
                                        </p:tgtEl>
                                        <p:attrNameLst>
                                          <p:attrName>ppt_x</p:attrName>
                                        </p:attrNameLst>
                                      </p:cBhvr>
                                      <p:to>
                                        <p:strVal val="(0.5)"/>
                                      </p:to>
                                    </p:set>
                                    <p:anim from="(0.5)" to="(#ppt_x)" calcmode="lin" valueType="num">
                                      <p:cBhvr>
                                        <p:cTn id="99" dur="1230" accel="100000" fill="hold">
                                          <p:stCondLst>
                                            <p:cond delay="770"/>
                                          </p:stCondLst>
                                        </p:cTn>
                                        <p:tgtEl>
                                          <p:spTgt spid="22"/>
                                        </p:tgtEl>
                                        <p:attrNameLst>
                                          <p:attrName>ppt_x</p:attrName>
                                        </p:attrNameLst>
                                      </p:cBhvr>
                                    </p:anim>
                                    <p:set>
                                      <p:cBhvr>
                                        <p:cTn id="100" dur="770" fill="hold"/>
                                        <p:tgtEl>
                                          <p:spTgt spid="22"/>
                                        </p:tgtEl>
                                        <p:attrNameLst>
                                          <p:attrName>ppt_y</p:attrName>
                                        </p:attrNameLst>
                                      </p:cBhvr>
                                      <p:to>
                                        <p:strVal val="(#ppt_y+0.4)"/>
                                      </p:to>
                                    </p:set>
                                    <p:anim from="(#ppt_y+0.4)" to="(#ppt_y)" calcmode="lin" valueType="num">
                                      <p:cBhvr>
                                        <p:cTn id="101" dur="1230" accel="100000" fill="hold">
                                          <p:stCondLst>
                                            <p:cond delay="770"/>
                                          </p:stCondLst>
                                        </p:cTn>
                                        <p:tgtEl>
                                          <p:spTgt spid="22"/>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9" grpId="0"/>
      <p:bldP spid="10" grpId="0"/>
      <p:bldP spid="15" grpId="0"/>
      <p:bldP spid="16" grpId="0"/>
      <p:bldP spid="1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rPr>
              <a:t>Average Fixed Cost</a:t>
            </a:r>
          </a:p>
        </p:txBody>
      </p:sp>
      <p:sp>
        <p:nvSpPr>
          <p:cNvPr id="3" name="Content Placeholder 2"/>
          <p:cNvSpPr>
            <a:spLocks noGrp="1"/>
          </p:cNvSpPr>
          <p:nvPr>
            <p:ph idx="1"/>
          </p:nvPr>
        </p:nvSpPr>
        <p:spPr/>
        <p:txBody>
          <a:bodyPr/>
          <a:lstStyle/>
          <a:p>
            <a:endParaRPr lang="en-US" dirty="0"/>
          </a:p>
          <a:p>
            <a:endParaRPr lang="en-US" dirty="0"/>
          </a:p>
          <a:p>
            <a:pPr>
              <a:buNone/>
            </a:pPr>
            <a:endParaRPr lang="en-US" dirty="0"/>
          </a:p>
          <a:p>
            <a:pPr>
              <a:buNone/>
            </a:pPr>
            <a:endParaRPr lang="en-US" dirty="0"/>
          </a:p>
        </p:txBody>
      </p:sp>
      <p:cxnSp>
        <p:nvCxnSpPr>
          <p:cNvPr id="5" name="Straight Connector 4"/>
          <p:cNvCxnSpPr/>
          <p:nvPr/>
        </p:nvCxnSpPr>
        <p:spPr>
          <a:xfrm rot="5400000">
            <a:off x="-1486694" y="3771900"/>
            <a:ext cx="4496594" cy="794"/>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762000" y="6019800"/>
            <a:ext cx="5105400" cy="1588"/>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876800" y="5638800"/>
            <a:ext cx="762000" cy="369332"/>
          </a:xfrm>
          <a:prstGeom prst="rect">
            <a:avLst/>
          </a:prstGeom>
          <a:noFill/>
        </p:spPr>
        <p:txBody>
          <a:bodyPr wrap="square" rtlCol="0">
            <a:spAutoFit/>
          </a:bodyPr>
          <a:lstStyle/>
          <a:p>
            <a:r>
              <a:rPr lang="en-US" dirty="0">
                <a:solidFill>
                  <a:srgbClr val="C00000"/>
                </a:solidFill>
              </a:rPr>
              <a:t>AFC</a:t>
            </a:r>
          </a:p>
        </p:txBody>
      </p:sp>
      <p:sp>
        <p:nvSpPr>
          <p:cNvPr id="15" name="TextBox 14"/>
          <p:cNvSpPr txBox="1"/>
          <p:nvPr/>
        </p:nvSpPr>
        <p:spPr>
          <a:xfrm>
            <a:off x="0" y="990600"/>
            <a:ext cx="762000" cy="369332"/>
          </a:xfrm>
          <a:prstGeom prst="rect">
            <a:avLst/>
          </a:prstGeom>
          <a:noFill/>
        </p:spPr>
        <p:txBody>
          <a:bodyPr wrap="square" rtlCol="0">
            <a:spAutoFit/>
          </a:bodyPr>
          <a:lstStyle/>
          <a:p>
            <a:r>
              <a:rPr lang="en-US" dirty="0">
                <a:solidFill>
                  <a:srgbClr val="C00000"/>
                </a:solidFill>
              </a:rPr>
              <a:t>AFC</a:t>
            </a:r>
          </a:p>
        </p:txBody>
      </p:sp>
      <p:sp>
        <p:nvSpPr>
          <p:cNvPr id="16" name="TextBox 15"/>
          <p:cNvSpPr txBox="1"/>
          <p:nvPr/>
        </p:nvSpPr>
        <p:spPr>
          <a:xfrm>
            <a:off x="381000" y="5867400"/>
            <a:ext cx="533400" cy="369332"/>
          </a:xfrm>
          <a:prstGeom prst="rect">
            <a:avLst/>
          </a:prstGeom>
          <a:noFill/>
        </p:spPr>
        <p:txBody>
          <a:bodyPr wrap="square" rtlCol="0">
            <a:spAutoFit/>
          </a:bodyPr>
          <a:lstStyle/>
          <a:p>
            <a:r>
              <a:rPr lang="en-US" dirty="0">
                <a:solidFill>
                  <a:srgbClr val="C00000"/>
                </a:solidFill>
              </a:rPr>
              <a:t>O</a:t>
            </a:r>
          </a:p>
        </p:txBody>
      </p:sp>
      <p:sp>
        <p:nvSpPr>
          <p:cNvPr id="17" name="TextBox 16"/>
          <p:cNvSpPr txBox="1"/>
          <p:nvPr/>
        </p:nvSpPr>
        <p:spPr>
          <a:xfrm>
            <a:off x="5943600" y="5867400"/>
            <a:ext cx="457200" cy="369332"/>
          </a:xfrm>
          <a:prstGeom prst="rect">
            <a:avLst/>
          </a:prstGeom>
          <a:noFill/>
        </p:spPr>
        <p:txBody>
          <a:bodyPr wrap="square" rtlCol="0">
            <a:spAutoFit/>
          </a:bodyPr>
          <a:lstStyle/>
          <a:p>
            <a:r>
              <a:rPr lang="en-US" dirty="0">
                <a:solidFill>
                  <a:srgbClr val="C00000"/>
                </a:solidFill>
              </a:rPr>
              <a:t>q</a:t>
            </a:r>
          </a:p>
        </p:txBody>
      </p:sp>
      <p:cxnSp>
        <p:nvCxnSpPr>
          <p:cNvPr id="19" name="Straight Arrow Connector 18"/>
          <p:cNvCxnSpPr/>
          <p:nvPr/>
        </p:nvCxnSpPr>
        <p:spPr>
          <a:xfrm rot="16200000" flipH="1">
            <a:off x="126718" y="4978682"/>
            <a:ext cx="2060636" cy="28072"/>
          </a:xfrm>
          <a:prstGeom prst="straightConnector1">
            <a:avLst/>
          </a:prstGeom>
          <a:ln w="57150">
            <a:solidFill>
              <a:srgbClr val="00206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16200000" flipH="1">
            <a:off x="1003018" y="5397782"/>
            <a:ext cx="1222436" cy="28072"/>
          </a:xfrm>
          <a:prstGeom prst="straightConnector1">
            <a:avLst/>
          </a:prstGeom>
          <a:ln w="57150">
            <a:solidFill>
              <a:srgbClr val="00206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5400000">
            <a:off x="2058194" y="5714206"/>
            <a:ext cx="609600" cy="1588"/>
          </a:xfrm>
          <a:prstGeom prst="straightConnector1">
            <a:avLst/>
          </a:prstGeom>
          <a:ln w="57150">
            <a:solidFill>
              <a:srgbClr val="00206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4495800" y="5715000"/>
            <a:ext cx="87033" cy="380066"/>
          </a:xfrm>
          <a:prstGeom prst="straightConnector1">
            <a:avLst/>
          </a:prstGeom>
          <a:ln w="57150">
            <a:solidFill>
              <a:srgbClr val="00206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8" name="Arc 17"/>
          <p:cNvSpPr/>
          <p:nvPr/>
        </p:nvSpPr>
        <p:spPr>
          <a:xfrm rot="11286224">
            <a:off x="898085" y="-36071"/>
            <a:ext cx="6572208" cy="5948451"/>
          </a:xfrm>
          <a:prstGeom prst="arc">
            <a:avLst>
              <a:gd name="adj1" fmla="val 14937396"/>
              <a:gd name="adj2" fmla="val 20940772"/>
            </a:avLst>
          </a:prstGeom>
          <a:ln w="76200">
            <a:solidFill>
              <a:srgbClr val="260FB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Date Placeholder 22"/>
          <p:cNvSpPr>
            <a:spLocks noGrp="1"/>
          </p:cNvSpPr>
          <p:nvPr>
            <p:ph type="dt" sz="half" idx="10"/>
          </p:nvPr>
        </p:nvSpPr>
        <p:spPr/>
        <p:txBody>
          <a:bodyPr/>
          <a:lstStyle/>
          <a:p>
            <a:fld id="{9696E250-2634-468D-96A5-B4E15A2A9656}" type="datetime1">
              <a:rPr lang="en-US" smtClean="0"/>
              <a:pPr/>
              <a:t>5/20/2025</a:t>
            </a:fld>
            <a:endParaRPr lang="en-US"/>
          </a:p>
        </p:txBody>
      </p:sp>
      <p:sp>
        <p:nvSpPr>
          <p:cNvPr id="25" name="Footer Placeholder 24"/>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2000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amond(in)">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amond(in)">
                                      <p:cBhvr>
                                        <p:cTn id="22" dur="2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52"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Scale>
                                      <p:cBhvr>
                                        <p:cTn id="27"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6"/>
                                        </p:tgtEl>
                                        <p:attrNameLst>
                                          <p:attrName>ppt_x</p:attrName>
                                          <p:attrName>ppt_y</p:attrName>
                                        </p:attrNameLst>
                                      </p:cBhvr>
                                    </p:animMotion>
                                    <p:animEffect transition="in" filter="fade">
                                      <p:cBhvr>
                                        <p:cTn id="29" dur="10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52" presetClass="entr" presetSubtype="0"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Scale>
                                      <p:cBhvr>
                                        <p:cTn id="34"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17"/>
                                        </p:tgtEl>
                                        <p:attrNameLst>
                                          <p:attrName>ppt_x</p:attrName>
                                          <p:attrName>ppt_y</p:attrName>
                                        </p:attrNameLst>
                                      </p:cBhvr>
                                    </p:animMotion>
                                    <p:animEffect transition="in" filter="fade">
                                      <p:cBhvr>
                                        <p:cTn id="36" dur="1000"/>
                                        <p:tgtEl>
                                          <p:spTgt spid="17"/>
                                        </p:tgtEl>
                                      </p:cBhvr>
                                    </p:animEffect>
                                  </p:childTnLst>
                                </p:cTn>
                              </p:par>
                            </p:childTnLst>
                          </p:cTn>
                        </p:par>
                      </p:childTnLst>
                    </p:cTn>
                  </p:par>
                  <p:par>
                    <p:cTn id="37" fill="hold">
                      <p:stCondLst>
                        <p:cond delay="indefinite"/>
                      </p:stCondLst>
                      <p:childTnLst>
                        <p:par>
                          <p:cTn id="38" fill="hold">
                            <p:stCondLst>
                              <p:cond delay="0"/>
                            </p:stCondLst>
                            <p:childTnLst>
                              <p:par>
                                <p:cTn id="39" presetID="52"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Scale>
                                      <p:cBhvr>
                                        <p:cTn id="41"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15"/>
                                        </p:tgtEl>
                                        <p:attrNameLst>
                                          <p:attrName>ppt_x</p:attrName>
                                          <p:attrName>ppt_y</p:attrName>
                                        </p:attrNameLst>
                                      </p:cBhvr>
                                    </p:animMotion>
                                    <p:animEffect transition="in" filter="fade">
                                      <p:cBhvr>
                                        <p:cTn id="43" dur="1000"/>
                                        <p:tgtEl>
                                          <p:spTgt spid="15"/>
                                        </p:tgtEl>
                                      </p:cBhvr>
                                    </p:animEffect>
                                  </p:childTnLst>
                                </p:cTn>
                              </p:par>
                            </p:childTnLst>
                          </p:cTn>
                        </p:par>
                      </p:childTnLst>
                    </p:cTn>
                  </p:par>
                  <p:par>
                    <p:cTn id="44" fill="hold">
                      <p:stCondLst>
                        <p:cond delay="indefinite"/>
                      </p:stCondLst>
                      <p:childTnLst>
                        <p:par>
                          <p:cTn id="45" fill="hold">
                            <p:stCondLst>
                              <p:cond delay="0"/>
                            </p:stCondLst>
                            <p:childTnLst>
                              <p:par>
                                <p:cTn id="46" presetID="8" presetClass="entr" presetSubtype="16" fill="hold" grpId="0" nodeType="click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diamond(in)">
                                      <p:cBhvr>
                                        <p:cTn id="48" dur="2000"/>
                                        <p:tgtEl>
                                          <p:spTgt spid="18"/>
                                        </p:tgtEl>
                                      </p:cBhvr>
                                    </p:animEffect>
                                  </p:childTnLst>
                                </p:cTn>
                              </p:par>
                            </p:childTnLst>
                          </p:cTn>
                        </p:par>
                      </p:childTnLst>
                    </p:cTn>
                  </p:par>
                  <p:par>
                    <p:cTn id="49" fill="hold">
                      <p:stCondLst>
                        <p:cond delay="indefinite"/>
                      </p:stCondLst>
                      <p:childTnLst>
                        <p:par>
                          <p:cTn id="50" fill="hold">
                            <p:stCondLst>
                              <p:cond delay="0"/>
                            </p:stCondLst>
                            <p:childTnLst>
                              <p:par>
                                <p:cTn id="51" presetID="52" presetClass="entr" presetSubtype="0" fill="hold" grpId="0" nodeType="clickEffect">
                                  <p:stCondLst>
                                    <p:cond delay="0"/>
                                  </p:stCondLst>
                                  <p:childTnLst>
                                    <p:set>
                                      <p:cBhvr>
                                        <p:cTn id="52" dur="1" fill="hold">
                                          <p:stCondLst>
                                            <p:cond delay="0"/>
                                          </p:stCondLst>
                                        </p:cTn>
                                        <p:tgtEl>
                                          <p:spTgt spid="10"/>
                                        </p:tgtEl>
                                        <p:attrNameLst>
                                          <p:attrName>style.visibility</p:attrName>
                                        </p:attrNameLst>
                                      </p:cBhvr>
                                      <p:to>
                                        <p:strVal val="visible"/>
                                      </p:to>
                                    </p:set>
                                    <p:animScale>
                                      <p:cBhvr>
                                        <p:cTn id="53"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10"/>
                                        </p:tgtEl>
                                        <p:attrNameLst>
                                          <p:attrName>ppt_x</p:attrName>
                                          <p:attrName>ppt_y</p:attrName>
                                        </p:attrNameLst>
                                      </p:cBhvr>
                                    </p:animMotion>
                                    <p:animEffect transition="in" filter="fade">
                                      <p:cBhvr>
                                        <p:cTn id="55" dur="1000"/>
                                        <p:tgtEl>
                                          <p:spTgt spid="10"/>
                                        </p:tgtEl>
                                      </p:cBhvr>
                                    </p:animEffect>
                                  </p:childTnLst>
                                </p:cTn>
                              </p:par>
                            </p:childTnLst>
                          </p:cTn>
                        </p:par>
                      </p:childTnLst>
                    </p:cTn>
                  </p:par>
                  <p:par>
                    <p:cTn id="56" fill="hold">
                      <p:stCondLst>
                        <p:cond delay="indefinite"/>
                      </p:stCondLst>
                      <p:childTnLst>
                        <p:par>
                          <p:cTn id="57" fill="hold">
                            <p:stCondLst>
                              <p:cond delay="0"/>
                            </p:stCondLst>
                            <p:childTnLst>
                              <p:par>
                                <p:cTn id="58" presetID="51" presetClass="entr" presetSubtype="0" fill="hold" nodeType="click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770" decel="100000"/>
                                        <p:tgtEl>
                                          <p:spTgt spid="19"/>
                                        </p:tgtEl>
                                      </p:cBhvr>
                                    </p:animEffect>
                                    <p:animScale>
                                      <p:cBhvr>
                                        <p:cTn id="61" dur="770" decel="100000"/>
                                        <p:tgtEl>
                                          <p:spTgt spid="19"/>
                                        </p:tgtEl>
                                      </p:cBhvr>
                                      <p:from x="10000" y="10000"/>
                                      <p:to x="200000" y="450000"/>
                                    </p:animScale>
                                    <p:animScale>
                                      <p:cBhvr>
                                        <p:cTn id="62" dur="1230" accel="100000" fill="hold">
                                          <p:stCondLst>
                                            <p:cond delay="770"/>
                                          </p:stCondLst>
                                        </p:cTn>
                                        <p:tgtEl>
                                          <p:spTgt spid="19"/>
                                        </p:tgtEl>
                                      </p:cBhvr>
                                      <p:from x="200000" y="450000"/>
                                      <p:to x="100000" y="100000"/>
                                    </p:animScale>
                                    <p:set>
                                      <p:cBhvr>
                                        <p:cTn id="63" dur="770" fill="hold"/>
                                        <p:tgtEl>
                                          <p:spTgt spid="19"/>
                                        </p:tgtEl>
                                        <p:attrNameLst>
                                          <p:attrName>ppt_x</p:attrName>
                                        </p:attrNameLst>
                                      </p:cBhvr>
                                      <p:to>
                                        <p:strVal val="(0.5)"/>
                                      </p:to>
                                    </p:set>
                                    <p:anim from="(0.5)" to="(#ppt_x)" calcmode="lin" valueType="num">
                                      <p:cBhvr>
                                        <p:cTn id="64" dur="1230" accel="100000" fill="hold">
                                          <p:stCondLst>
                                            <p:cond delay="770"/>
                                          </p:stCondLst>
                                        </p:cTn>
                                        <p:tgtEl>
                                          <p:spTgt spid="19"/>
                                        </p:tgtEl>
                                        <p:attrNameLst>
                                          <p:attrName>ppt_x</p:attrName>
                                        </p:attrNameLst>
                                      </p:cBhvr>
                                    </p:anim>
                                    <p:set>
                                      <p:cBhvr>
                                        <p:cTn id="65" dur="770" fill="hold"/>
                                        <p:tgtEl>
                                          <p:spTgt spid="19"/>
                                        </p:tgtEl>
                                        <p:attrNameLst>
                                          <p:attrName>ppt_y</p:attrName>
                                        </p:attrNameLst>
                                      </p:cBhvr>
                                      <p:to>
                                        <p:strVal val="(#ppt_y+0.4)"/>
                                      </p:to>
                                    </p:set>
                                    <p:anim from="(#ppt_y+0.4)" to="(#ppt_y)" calcmode="lin" valueType="num">
                                      <p:cBhvr>
                                        <p:cTn id="66" dur="1230" accel="100000" fill="hold">
                                          <p:stCondLst>
                                            <p:cond delay="770"/>
                                          </p:stCondLst>
                                        </p:cTn>
                                        <p:tgtEl>
                                          <p:spTgt spid="19"/>
                                        </p:tgtEl>
                                        <p:attrNameLst>
                                          <p:attrName>ppt_y</p:attrName>
                                        </p:attrNameLst>
                                      </p:cBhvr>
                                    </p:anim>
                                  </p:childTnLst>
                                </p:cTn>
                              </p:par>
                            </p:childTnLst>
                          </p:cTn>
                        </p:par>
                      </p:childTnLst>
                    </p:cTn>
                  </p:par>
                  <p:par>
                    <p:cTn id="67" fill="hold">
                      <p:stCondLst>
                        <p:cond delay="indefinite"/>
                      </p:stCondLst>
                      <p:childTnLst>
                        <p:par>
                          <p:cTn id="68" fill="hold">
                            <p:stCondLst>
                              <p:cond delay="0"/>
                            </p:stCondLst>
                            <p:childTnLst>
                              <p:par>
                                <p:cTn id="69" presetID="51" presetClass="entr" presetSubtype="0" fill="hold" nodeType="click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770" decel="100000"/>
                                        <p:tgtEl>
                                          <p:spTgt spid="20"/>
                                        </p:tgtEl>
                                      </p:cBhvr>
                                    </p:animEffect>
                                    <p:animScale>
                                      <p:cBhvr>
                                        <p:cTn id="72" dur="770" decel="100000"/>
                                        <p:tgtEl>
                                          <p:spTgt spid="20"/>
                                        </p:tgtEl>
                                      </p:cBhvr>
                                      <p:from x="10000" y="10000"/>
                                      <p:to x="200000" y="450000"/>
                                    </p:animScale>
                                    <p:animScale>
                                      <p:cBhvr>
                                        <p:cTn id="73" dur="1230" accel="100000" fill="hold">
                                          <p:stCondLst>
                                            <p:cond delay="770"/>
                                          </p:stCondLst>
                                        </p:cTn>
                                        <p:tgtEl>
                                          <p:spTgt spid="20"/>
                                        </p:tgtEl>
                                      </p:cBhvr>
                                      <p:from x="200000" y="450000"/>
                                      <p:to x="100000" y="100000"/>
                                    </p:animScale>
                                    <p:set>
                                      <p:cBhvr>
                                        <p:cTn id="74" dur="770" fill="hold"/>
                                        <p:tgtEl>
                                          <p:spTgt spid="20"/>
                                        </p:tgtEl>
                                        <p:attrNameLst>
                                          <p:attrName>ppt_x</p:attrName>
                                        </p:attrNameLst>
                                      </p:cBhvr>
                                      <p:to>
                                        <p:strVal val="(0.5)"/>
                                      </p:to>
                                    </p:set>
                                    <p:anim from="(0.5)" to="(#ppt_x)" calcmode="lin" valueType="num">
                                      <p:cBhvr>
                                        <p:cTn id="75" dur="1230" accel="100000" fill="hold">
                                          <p:stCondLst>
                                            <p:cond delay="770"/>
                                          </p:stCondLst>
                                        </p:cTn>
                                        <p:tgtEl>
                                          <p:spTgt spid="20"/>
                                        </p:tgtEl>
                                        <p:attrNameLst>
                                          <p:attrName>ppt_x</p:attrName>
                                        </p:attrNameLst>
                                      </p:cBhvr>
                                    </p:anim>
                                    <p:set>
                                      <p:cBhvr>
                                        <p:cTn id="76" dur="770" fill="hold"/>
                                        <p:tgtEl>
                                          <p:spTgt spid="20"/>
                                        </p:tgtEl>
                                        <p:attrNameLst>
                                          <p:attrName>ppt_y</p:attrName>
                                        </p:attrNameLst>
                                      </p:cBhvr>
                                      <p:to>
                                        <p:strVal val="(#ppt_y+0.4)"/>
                                      </p:to>
                                    </p:set>
                                    <p:anim from="(#ppt_y+0.4)" to="(#ppt_y)" calcmode="lin" valueType="num">
                                      <p:cBhvr>
                                        <p:cTn id="77" dur="1230" accel="100000" fill="hold">
                                          <p:stCondLst>
                                            <p:cond delay="770"/>
                                          </p:stCondLst>
                                        </p:cTn>
                                        <p:tgtEl>
                                          <p:spTgt spid="20"/>
                                        </p:tgtEl>
                                        <p:attrNameLst>
                                          <p:attrName>ppt_y</p:attrName>
                                        </p:attrNameLst>
                                      </p:cBhvr>
                                    </p:anim>
                                  </p:childTnLst>
                                </p:cTn>
                              </p:par>
                            </p:childTnLst>
                          </p:cTn>
                        </p:par>
                      </p:childTnLst>
                    </p:cTn>
                  </p:par>
                  <p:par>
                    <p:cTn id="78" fill="hold">
                      <p:stCondLst>
                        <p:cond delay="indefinite"/>
                      </p:stCondLst>
                      <p:childTnLst>
                        <p:par>
                          <p:cTn id="79" fill="hold">
                            <p:stCondLst>
                              <p:cond delay="0"/>
                            </p:stCondLst>
                            <p:childTnLst>
                              <p:par>
                                <p:cTn id="80" presetID="51" presetClass="entr" presetSubtype="0" fill="hold" nodeType="click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770" decel="100000"/>
                                        <p:tgtEl>
                                          <p:spTgt spid="21"/>
                                        </p:tgtEl>
                                      </p:cBhvr>
                                    </p:animEffect>
                                    <p:animScale>
                                      <p:cBhvr>
                                        <p:cTn id="83" dur="770" decel="100000"/>
                                        <p:tgtEl>
                                          <p:spTgt spid="21"/>
                                        </p:tgtEl>
                                      </p:cBhvr>
                                      <p:from x="10000" y="10000"/>
                                      <p:to x="200000" y="450000"/>
                                    </p:animScale>
                                    <p:animScale>
                                      <p:cBhvr>
                                        <p:cTn id="84" dur="1230" accel="100000" fill="hold">
                                          <p:stCondLst>
                                            <p:cond delay="770"/>
                                          </p:stCondLst>
                                        </p:cTn>
                                        <p:tgtEl>
                                          <p:spTgt spid="21"/>
                                        </p:tgtEl>
                                      </p:cBhvr>
                                      <p:from x="200000" y="450000"/>
                                      <p:to x="100000" y="100000"/>
                                    </p:animScale>
                                    <p:set>
                                      <p:cBhvr>
                                        <p:cTn id="85" dur="770" fill="hold"/>
                                        <p:tgtEl>
                                          <p:spTgt spid="21"/>
                                        </p:tgtEl>
                                        <p:attrNameLst>
                                          <p:attrName>ppt_x</p:attrName>
                                        </p:attrNameLst>
                                      </p:cBhvr>
                                      <p:to>
                                        <p:strVal val="(0.5)"/>
                                      </p:to>
                                    </p:set>
                                    <p:anim from="(0.5)" to="(#ppt_x)" calcmode="lin" valueType="num">
                                      <p:cBhvr>
                                        <p:cTn id="86" dur="1230" accel="100000" fill="hold">
                                          <p:stCondLst>
                                            <p:cond delay="770"/>
                                          </p:stCondLst>
                                        </p:cTn>
                                        <p:tgtEl>
                                          <p:spTgt spid="21"/>
                                        </p:tgtEl>
                                        <p:attrNameLst>
                                          <p:attrName>ppt_x</p:attrName>
                                        </p:attrNameLst>
                                      </p:cBhvr>
                                    </p:anim>
                                    <p:set>
                                      <p:cBhvr>
                                        <p:cTn id="87" dur="770" fill="hold"/>
                                        <p:tgtEl>
                                          <p:spTgt spid="21"/>
                                        </p:tgtEl>
                                        <p:attrNameLst>
                                          <p:attrName>ppt_y</p:attrName>
                                        </p:attrNameLst>
                                      </p:cBhvr>
                                      <p:to>
                                        <p:strVal val="(#ppt_y+0.4)"/>
                                      </p:to>
                                    </p:set>
                                    <p:anim from="(#ppt_y+0.4)" to="(#ppt_y)" calcmode="lin" valueType="num">
                                      <p:cBhvr>
                                        <p:cTn id="88" dur="1230" accel="100000" fill="hold">
                                          <p:stCondLst>
                                            <p:cond delay="770"/>
                                          </p:stCondLst>
                                        </p:cTn>
                                        <p:tgtEl>
                                          <p:spTgt spid="21"/>
                                        </p:tgtEl>
                                        <p:attrNameLst>
                                          <p:attrName>ppt_y</p:attrName>
                                        </p:attrNameLst>
                                      </p:cBhvr>
                                    </p:anim>
                                  </p:childTnLst>
                                </p:cTn>
                              </p:par>
                            </p:childTnLst>
                          </p:cTn>
                        </p:par>
                      </p:childTnLst>
                    </p:cTn>
                  </p:par>
                  <p:par>
                    <p:cTn id="89" fill="hold">
                      <p:stCondLst>
                        <p:cond delay="indefinite"/>
                      </p:stCondLst>
                      <p:childTnLst>
                        <p:par>
                          <p:cTn id="90" fill="hold">
                            <p:stCondLst>
                              <p:cond delay="0"/>
                            </p:stCondLst>
                            <p:childTnLst>
                              <p:par>
                                <p:cTn id="91" presetID="51" presetClass="entr" presetSubtype="0" fill="hold" nodeType="clickEffect">
                                  <p:stCondLst>
                                    <p:cond delay="0"/>
                                  </p:stCondLst>
                                  <p:childTnLst>
                                    <p:set>
                                      <p:cBhvr>
                                        <p:cTn id="92" dur="1" fill="hold">
                                          <p:stCondLst>
                                            <p:cond delay="0"/>
                                          </p:stCondLst>
                                        </p:cTn>
                                        <p:tgtEl>
                                          <p:spTgt spid="22"/>
                                        </p:tgtEl>
                                        <p:attrNameLst>
                                          <p:attrName>style.visibility</p:attrName>
                                        </p:attrNameLst>
                                      </p:cBhvr>
                                      <p:to>
                                        <p:strVal val="visible"/>
                                      </p:to>
                                    </p:set>
                                    <p:animEffect transition="in" filter="fade">
                                      <p:cBhvr>
                                        <p:cTn id="93" dur="770" decel="100000"/>
                                        <p:tgtEl>
                                          <p:spTgt spid="22"/>
                                        </p:tgtEl>
                                      </p:cBhvr>
                                    </p:animEffect>
                                    <p:animScale>
                                      <p:cBhvr>
                                        <p:cTn id="94" dur="770" decel="100000"/>
                                        <p:tgtEl>
                                          <p:spTgt spid="22"/>
                                        </p:tgtEl>
                                      </p:cBhvr>
                                      <p:from x="10000" y="10000"/>
                                      <p:to x="200000" y="450000"/>
                                    </p:animScale>
                                    <p:animScale>
                                      <p:cBhvr>
                                        <p:cTn id="95" dur="1230" accel="100000" fill="hold">
                                          <p:stCondLst>
                                            <p:cond delay="770"/>
                                          </p:stCondLst>
                                        </p:cTn>
                                        <p:tgtEl>
                                          <p:spTgt spid="22"/>
                                        </p:tgtEl>
                                      </p:cBhvr>
                                      <p:from x="200000" y="450000"/>
                                      <p:to x="100000" y="100000"/>
                                    </p:animScale>
                                    <p:set>
                                      <p:cBhvr>
                                        <p:cTn id="96" dur="770" fill="hold"/>
                                        <p:tgtEl>
                                          <p:spTgt spid="22"/>
                                        </p:tgtEl>
                                        <p:attrNameLst>
                                          <p:attrName>ppt_x</p:attrName>
                                        </p:attrNameLst>
                                      </p:cBhvr>
                                      <p:to>
                                        <p:strVal val="(0.5)"/>
                                      </p:to>
                                    </p:set>
                                    <p:anim from="(0.5)" to="(#ppt_x)" calcmode="lin" valueType="num">
                                      <p:cBhvr>
                                        <p:cTn id="97" dur="1230" accel="100000" fill="hold">
                                          <p:stCondLst>
                                            <p:cond delay="770"/>
                                          </p:stCondLst>
                                        </p:cTn>
                                        <p:tgtEl>
                                          <p:spTgt spid="22"/>
                                        </p:tgtEl>
                                        <p:attrNameLst>
                                          <p:attrName>ppt_x</p:attrName>
                                        </p:attrNameLst>
                                      </p:cBhvr>
                                    </p:anim>
                                    <p:set>
                                      <p:cBhvr>
                                        <p:cTn id="98" dur="770" fill="hold"/>
                                        <p:tgtEl>
                                          <p:spTgt spid="22"/>
                                        </p:tgtEl>
                                        <p:attrNameLst>
                                          <p:attrName>ppt_y</p:attrName>
                                        </p:attrNameLst>
                                      </p:cBhvr>
                                      <p:to>
                                        <p:strVal val="(#ppt_y+0.4)"/>
                                      </p:to>
                                    </p:set>
                                    <p:anim from="(#ppt_y+0.4)" to="(#ppt_y)" calcmode="lin" valueType="num">
                                      <p:cBhvr>
                                        <p:cTn id="99" dur="1230" accel="100000" fill="hold">
                                          <p:stCondLst>
                                            <p:cond delay="770"/>
                                          </p:stCondLst>
                                        </p:cTn>
                                        <p:tgtEl>
                                          <p:spTgt spid="22"/>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5" grpId="0"/>
      <p:bldP spid="16" grpId="0"/>
      <p:bldP spid="17" grpId="0"/>
      <p:bldP spid="1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Average Cost</a:t>
            </a:r>
          </a:p>
        </p:txBody>
      </p:sp>
      <p:sp>
        <p:nvSpPr>
          <p:cNvPr id="3" name="Content Placeholder 2"/>
          <p:cNvSpPr>
            <a:spLocks noGrp="1"/>
          </p:cNvSpPr>
          <p:nvPr>
            <p:ph idx="1"/>
          </p:nvPr>
        </p:nvSpPr>
        <p:spPr/>
        <p:txBody>
          <a:bodyPr/>
          <a:lstStyle/>
          <a:p>
            <a:endParaRPr lang="en-US" dirty="0"/>
          </a:p>
          <a:p>
            <a:endParaRPr lang="en-US" dirty="0"/>
          </a:p>
          <a:p>
            <a:pPr>
              <a:buNone/>
            </a:pPr>
            <a:endParaRPr lang="en-US" dirty="0"/>
          </a:p>
          <a:p>
            <a:pPr>
              <a:buNone/>
            </a:pPr>
            <a:endParaRPr lang="en-US" dirty="0"/>
          </a:p>
        </p:txBody>
      </p:sp>
      <p:cxnSp>
        <p:nvCxnSpPr>
          <p:cNvPr id="5" name="Straight Connector 4"/>
          <p:cNvCxnSpPr/>
          <p:nvPr/>
        </p:nvCxnSpPr>
        <p:spPr>
          <a:xfrm rot="5400000">
            <a:off x="-1486694" y="3771900"/>
            <a:ext cx="4496594" cy="794"/>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762000" y="6019800"/>
            <a:ext cx="5105400" cy="1588"/>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4" name="Arc 13"/>
          <p:cNvSpPr/>
          <p:nvPr/>
        </p:nvSpPr>
        <p:spPr>
          <a:xfrm rot="5400000">
            <a:off x="-1333500" y="-1790700"/>
            <a:ext cx="9525000" cy="5029200"/>
          </a:xfrm>
          <a:prstGeom prst="arc">
            <a:avLst>
              <a:gd name="adj1" fmla="val 18548557"/>
              <a:gd name="adj2" fmla="val 3069203"/>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9" name="TextBox 8"/>
          <p:cNvSpPr txBox="1"/>
          <p:nvPr/>
        </p:nvSpPr>
        <p:spPr>
          <a:xfrm>
            <a:off x="5410200" y="2133600"/>
            <a:ext cx="533400" cy="381000"/>
          </a:xfrm>
          <a:prstGeom prst="rect">
            <a:avLst/>
          </a:prstGeom>
          <a:noFill/>
        </p:spPr>
        <p:txBody>
          <a:bodyPr wrap="square" rtlCol="0">
            <a:spAutoFit/>
          </a:bodyPr>
          <a:lstStyle/>
          <a:p>
            <a:r>
              <a:rPr lang="en-US" dirty="0">
                <a:solidFill>
                  <a:srgbClr val="C00000"/>
                </a:solidFill>
              </a:rPr>
              <a:t>AC</a:t>
            </a:r>
          </a:p>
        </p:txBody>
      </p:sp>
      <p:sp>
        <p:nvSpPr>
          <p:cNvPr id="15" name="TextBox 14"/>
          <p:cNvSpPr txBox="1"/>
          <p:nvPr/>
        </p:nvSpPr>
        <p:spPr>
          <a:xfrm>
            <a:off x="533400" y="1143000"/>
            <a:ext cx="762000" cy="369332"/>
          </a:xfrm>
          <a:prstGeom prst="rect">
            <a:avLst/>
          </a:prstGeom>
          <a:noFill/>
        </p:spPr>
        <p:txBody>
          <a:bodyPr wrap="square" rtlCol="0">
            <a:spAutoFit/>
          </a:bodyPr>
          <a:lstStyle/>
          <a:p>
            <a:r>
              <a:rPr lang="en-US" dirty="0">
                <a:solidFill>
                  <a:srgbClr val="C00000"/>
                </a:solidFill>
              </a:rPr>
              <a:t>AC</a:t>
            </a:r>
          </a:p>
        </p:txBody>
      </p:sp>
      <p:sp>
        <p:nvSpPr>
          <p:cNvPr id="16" name="TextBox 15"/>
          <p:cNvSpPr txBox="1"/>
          <p:nvPr/>
        </p:nvSpPr>
        <p:spPr>
          <a:xfrm>
            <a:off x="381000" y="5867400"/>
            <a:ext cx="533400" cy="369332"/>
          </a:xfrm>
          <a:prstGeom prst="rect">
            <a:avLst/>
          </a:prstGeom>
          <a:noFill/>
        </p:spPr>
        <p:txBody>
          <a:bodyPr wrap="square" rtlCol="0">
            <a:spAutoFit/>
          </a:bodyPr>
          <a:lstStyle/>
          <a:p>
            <a:r>
              <a:rPr lang="en-US" dirty="0">
                <a:solidFill>
                  <a:srgbClr val="C00000"/>
                </a:solidFill>
              </a:rPr>
              <a:t>O</a:t>
            </a:r>
          </a:p>
        </p:txBody>
      </p:sp>
      <p:sp>
        <p:nvSpPr>
          <p:cNvPr id="17" name="TextBox 16"/>
          <p:cNvSpPr txBox="1"/>
          <p:nvPr/>
        </p:nvSpPr>
        <p:spPr>
          <a:xfrm>
            <a:off x="5943600" y="5867400"/>
            <a:ext cx="457200" cy="369332"/>
          </a:xfrm>
          <a:prstGeom prst="rect">
            <a:avLst/>
          </a:prstGeom>
          <a:noFill/>
        </p:spPr>
        <p:txBody>
          <a:bodyPr wrap="square" rtlCol="0">
            <a:spAutoFit/>
          </a:bodyPr>
          <a:lstStyle/>
          <a:p>
            <a:r>
              <a:rPr lang="en-US" dirty="0">
                <a:solidFill>
                  <a:srgbClr val="C00000"/>
                </a:solidFill>
              </a:rPr>
              <a:t>q</a:t>
            </a:r>
          </a:p>
        </p:txBody>
      </p:sp>
      <p:sp>
        <p:nvSpPr>
          <p:cNvPr id="11" name="TextBox 10"/>
          <p:cNvSpPr txBox="1"/>
          <p:nvPr/>
        </p:nvSpPr>
        <p:spPr>
          <a:xfrm>
            <a:off x="3276600" y="4114800"/>
            <a:ext cx="457200" cy="1862048"/>
          </a:xfrm>
          <a:prstGeom prst="rect">
            <a:avLst/>
          </a:prstGeom>
          <a:noFill/>
        </p:spPr>
        <p:txBody>
          <a:bodyPr wrap="square" rtlCol="0">
            <a:spAutoFit/>
          </a:bodyPr>
          <a:lstStyle/>
          <a:p>
            <a:r>
              <a:rPr lang="en-US" sz="11500" dirty="0">
                <a:solidFill>
                  <a:srgbClr val="00B0F0"/>
                </a:solidFill>
              </a:rPr>
              <a:t>.</a:t>
            </a:r>
            <a:endParaRPr lang="en-US" dirty="0">
              <a:solidFill>
                <a:srgbClr val="00B0F0"/>
              </a:solidFill>
            </a:endParaRPr>
          </a:p>
        </p:txBody>
      </p:sp>
      <p:cxnSp>
        <p:nvCxnSpPr>
          <p:cNvPr id="13" name="Straight Arrow Connector 12"/>
          <p:cNvCxnSpPr/>
          <p:nvPr/>
        </p:nvCxnSpPr>
        <p:spPr>
          <a:xfrm rot="10800000">
            <a:off x="3581400" y="5486400"/>
            <a:ext cx="2286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943600" y="5257800"/>
            <a:ext cx="2667000" cy="369332"/>
          </a:xfrm>
          <a:prstGeom prst="rect">
            <a:avLst/>
          </a:prstGeom>
          <a:noFill/>
        </p:spPr>
        <p:txBody>
          <a:bodyPr wrap="square" rtlCol="0">
            <a:spAutoFit/>
          </a:bodyPr>
          <a:lstStyle/>
          <a:p>
            <a:r>
              <a:rPr lang="en-US" b="1" dirty="0">
                <a:solidFill>
                  <a:srgbClr val="C00000"/>
                </a:solidFill>
              </a:rPr>
              <a:t>Minimum point of AC</a:t>
            </a:r>
          </a:p>
        </p:txBody>
      </p:sp>
      <p:sp>
        <p:nvSpPr>
          <p:cNvPr id="18" name="Date Placeholder 17"/>
          <p:cNvSpPr>
            <a:spLocks noGrp="1"/>
          </p:cNvSpPr>
          <p:nvPr>
            <p:ph type="dt" sz="half" idx="10"/>
          </p:nvPr>
        </p:nvSpPr>
        <p:spPr/>
        <p:txBody>
          <a:bodyPr/>
          <a:lstStyle/>
          <a:p>
            <a:fld id="{B7AC8027-3A10-4269-BD20-2A0FF1B0C84F}" type="datetime1">
              <a:rPr lang="en-US" smtClean="0"/>
              <a:pPr/>
              <a:t>5/20/2025</a:t>
            </a:fld>
            <a:endParaRPr lang="en-US"/>
          </a:p>
        </p:txBody>
      </p:sp>
      <p:sp>
        <p:nvSpPr>
          <p:cNvPr id="20" name="Footer Placeholder 19"/>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1400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2"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Scale>
                                      <p:cBhvr>
                                        <p:cTn id="17"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6"/>
                                        </p:tgtEl>
                                        <p:attrNameLst>
                                          <p:attrName>ppt_x</p:attrName>
                                          <p:attrName>ppt_y</p:attrName>
                                        </p:attrNameLst>
                                      </p:cBhvr>
                                    </p:animMotion>
                                    <p:animEffect transition="in" filter="fade">
                                      <p:cBhvr>
                                        <p:cTn id="19" dur="10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52" presetClass="entr" presetSubtype="0"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Scale>
                                      <p:cBhvr>
                                        <p:cTn id="24"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17"/>
                                        </p:tgtEl>
                                        <p:attrNameLst>
                                          <p:attrName>ppt_x</p:attrName>
                                          <p:attrName>ppt_y</p:attrName>
                                        </p:attrNameLst>
                                      </p:cBhvr>
                                    </p:animMotion>
                                    <p:animEffect transition="in" filter="fade">
                                      <p:cBhvr>
                                        <p:cTn id="26" dur="10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52"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Scale>
                                      <p:cBhvr>
                                        <p:cTn id="31"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15"/>
                                        </p:tgtEl>
                                        <p:attrNameLst>
                                          <p:attrName>ppt_x</p:attrName>
                                          <p:attrName>ppt_y</p:attrName>
                                        </p:attrNameLst>
                                      </p:cBhvr>
                                    </p:animMotion>
                                    <p:animEffect transition="in" filter="fade">
                                      <p:cBhvr>
                                        <p:cTn id="33" dur="10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8" presetClass="entr" presetSubtype="16"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diamond(in)">
                                      <p:cBhvr>
                                        <p:cTn id="38" dur="20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52"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Scale>
                                      <p:cBhvr>
                                        <p:cTn id="4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9"/>
                                        </p:tgtEl>
                                        <p:attrNameLst>
                                          <p:attrName>ppt_x</p:attrName>
                                          <p:attrName>ppt_y</p:attrName>
                                        </p:attrNameLst>
                                      </p:cBhvr>
                                    </p:animMotion>
                                    <p:animEffect transition="in" filter="fade">
                                      <p:cBhvr>
                                        <p:cTn id="45" dur="1000"/>
                                        <p:tgtEl>
                                          <p:spTgt spid="9"/>
                                        </p:tgtEl>
                                      </p:cBhvr>
                                    </p:animEffect>
                                  </p:childTnLst>
                                </p:cTn>
                              </p:par>
                            </p:childTnLst>
                          </p:cTn>
                        </p:par>
                      </p:childTnLst>
                    </p:cTn>
                  </p:par>
                  <p:par>
                    <p:cTn id="46" fill="hold">
                      <p:stCondLst>
                        <p:cond delay="indefinite"/>
                      </p:stCondLst>
                      <p:childTnLst>
                        <p:par>
                          <p:cTn id="47" fill="hold">
                            <p:stCondLst>
                              <p:cond delay="0"/>
                            </p:stCondLst>
                            <p:childTnLst>
                              <p:par>
                                <p:cTn id="48" presetID="52" presetClass="entr" presetSubtype="0"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Scale>
                                      <p:cBhvr>
                                        <p:cTn id="50"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11"/>
                                        </p:tgtEl>
                                        <p:attrNameLst>
                                          <p:attrName>ppt_x</p:attrName>
                                          <p:attrName>ppt_y</p:attrName>
                                        </p:attrNameLst>
                                      </p:cBhvr>
                                    </p:animMotion>
                                    <p:animEffect transition="in" filter="fade">
                                      <p:cBhvr>
                                        <p:cTn id="52" dur="10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8" presetClass="entr" presetSubtype="16" fill="hold"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diamond(in)">
                                      <p:cBhvr>
                                        <p:cTn id="57" dur="2000"/>
                                        <p:tgtEl>
                                          <p:spTgt spid="13"/>
                                        </p:tgtEl>
                                      </p:cBhvr>
                                    </p:animEffect>
                                  </p:childTnLst>
                                </p:cTn>
                              </p:par>
                            </p:childTnLst>
                          </p:cTn>
                        </p:par>
                      </p:childTnLst>
                    </p:cTn>
                  </p:par>
                  <p:par>
                    <p:cTn id="58" fill="hold">
                      <p:stCondLst>
                        <p:cond delay="indefinite"/>
                      </p:stCondLst>
                      <p:childTnLst>
                        <p:par>
                          <p:cTn id="59" fill="hold">
                            <p:stCondLst>
                              <p:cond delay="0"/>
                            </p:stCondLst>
                            <p:childTnLst>
                              <p:par>
                                <p:cTn id="60" presetID="52" presetClass="entr" presetSubtype="0" fill="hold" grpId="0" nodeType="clickEffect">
                                  <p:stCondLst>
                                    <p:cond delay="0"/>
                                  </p:stCondLst>
                                  <p:childTnLst>
                                    <p:set>
                                      <p:cBhvr>
                                        <p:cTn id="61" dur="1" fill="hold">
                                          <p:stCondLst>
                                            <p:cond delay="0"/>
                                          </p:stCondLst>
                                        </p:cTn>
                                        <p:tgtEl>
                                          <p:spTgt spid="21"/>
                                        </p:tgtEl>
                                        <p:attrNameLst>
                                          <p:attrName>style.visibility</p:attrName>
                                        </p:attrNameLst>
                                      </p:cBhvr>
                                      <p:to>
                                        <p:strVal val="visible"/>
                                      </p:to>
                                    </p:set>
                                    <p:animScale>
                                      <p:cBhvr>
                                        <p:cTn id="62"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3" dur="1000" decel="50000" fill="hold">
                                          <p:stCondLst>
                                            <p:cond delay="0"/>
                                          </p:stCondLst>
                                        </p:cTn>
                                        <p:tgtEl>
                                          <p:spTgt spid="21"/>
                                        </p:tgtEl>
                                        <p:attrNameLst>
                                          <p:attrName>ppt_x</p:attrName>
                                          <p:attrName>ppt_y</p:attrName>
                                        </p:attrNameLst>
                                      </p:cBhvr>
                                    </p:animMotion>
                                    <p:animEffect transition="in" filter="fade">
                                      <p:cBhvr>
                                        <p:cTn id="64"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9" grpId="0"/>
      <p:bldP spid="15" grpId="0"/>
      <p:bldP spid="16" grpId="0"/>
      <p:bldP spid="17" grpId="0"/>
      <p:bldP spid="11" grpId="0"/>
      <p:bldP spid="2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a:solidFill>
                  <a:srgbClr val="C00000"/>
                </a:solidFill>
              </a:rPr>
              <a:t>Marginal Cost</a:t>
            </a:r>
          </a:p>
        </p:txBody>
      </p:sp>
      <p:sp>
        <p:nvSpPr>
          <p:cNvPr id="3" name="Content Placeholder 2"/>
          <p:cNvSpPr>
            <a:spLocks noGrp="1"/>
          </p:cNvSpPr>
          <p:nvPr>
            <p:ph idx="1"/>
          </p:nvPr>
        </p:nvSpPr>
        <p:spPr>
          <a:xfrm>
            <a:off x="152400" y="914400"/>
            <a:ext cx="8763000" cy="5394960"/>
          </a:xfrm>
        </p:spPr>
        <p:txBody>
          <a:bodyPr>
            <a:normAutofit/>
          </a:bodyPr>
          <a:lstStyle/>
          <a:p>
            <a:r>
              <a:rPr lang="en-US" sz="2600" dirty="0">
                <a:solidFill>
                  <a:srgbClr val="260FB1"/>
                </a:solidFill>
              </a:rPr>
              <a:t>The term ‘marginal’ is used to show a change in one variable consequent upon change in another variable.</a:t>
            </a:r>
          </a:p>
          <a:p>
            <a:r>
              <a:rPr lang="en-US" sz="2600" dirty="0">
                <a:solidFill>
                  <a:srgbClr val="260FB1"/>
                </a:solidFill>
              </a:rPr>
              <a:t>It is clear that both TC and q are variables:   TC= f(q).</a:t>
            </a:r>
          </a:p>
          <a:p>
            <a:r>
              <a:rPr lang="en-US" sz="2600" dirty="0">
                <a:solidFill>
                  <a:srgbClr val="260FB1"/>
                </a:solidFill>
              </a:rPr>
              <a:t>A change in q effects a change in TC.</a:t>
            </a:r>
          </a:p>
          <a:p>
            <a:r>
              <a:rPr lang="en-US" sz="2600" dirty="0">
                <a:solidFill>
                  <a:srgbClr val="260FB1"/>
                </a:solidFill>
              </a:rPr>
              <a:t>Marginal cost is coined to denote the rate of change in TC due to a unit change in q.</a:t>
            </a:r>
          </a:p>
          <a:p>
            <a:r>
              <a:rPr lang="en-US" sz="2600" dirty="0">
                <a:solidFill>
                  <a:srgbClr val="260FB1"/>
                </a:solidFill>
              </a:rPr>
              <a:t>Alternatively speaking it is the addition to total cost one </a:t>
            </a:r>
            <a:r>
              <a:rPr lang="en-US" sz="2600" dirty="0" err="1">
                <a:solidFill>
                  <a:srgbClr val="260FB1"/>
                </a:solidFill>
              </a:rPr>
              <a:t>one</a:t>
            </a:r>
            <a:r>
              <a:rPr lang="en-US" sz="2600" dirty="0">
                <a:solidFill>
                  <a:srgbClr val="260FB1"/>
                </a:solidFill>
              </a:rPr>
              <a:t> more unit of output is produced.</a:t>
            </a:r>
          </a:p>
          <a:p>
            <a:r>
              <a:rPr lang="en-US" sz="2600" dirty="0">
                <a:solidFill>
                  <a:srgbClr val="260FB1"/>
                </a:solidFill>
              </a:rPr>
              <a:t>Marginal cost of producing nth output is the difference between the Total cost of (n) outputs and the total cost of (n-1) outputs produced</a:t>
            </a:r>
            <a:r>
              <a:rPr lang="en-US" dirty="0">
                <a:solidFill>
                  <a:srgbClr val="260FB1"/>
                </a:solidFill>
              </a:rPr>
              <a:t>.</a:t>
            </a:r>
          </a:p>
          <a:p>
            <a:r>
              <a:rPr lang="en-US" dirty="0" err="1">
                <a:solidFill>
                  <a:srgbClr val="260FB1"/>
                </a:solidFill>
              </a:rPr>
              <a:t>MC</a:t>
            </a:r>
            <a:r>
              <a:rPr lang="en-US" sz="2400" dirty="0" err="1">
                <a:solidFill>
                  <a:srgbClr val="260FB1"/>
                </a:solidFill>
              </a:rPr>
              <a:t>n</a:t>
            </a:r>
            <a:r>
              <a:rPr lang="en-US" sz="2400" dirty="0">
                <a:solidFill>
                  <a:srgbClr val="260FB1"/>
                </a:solidFill>
              </a:rPr>
              <a:t> </a:t>
            </a:r>
            <a:r>
              <a:rPr lang="en-US" dirty="0">
                <a:solidFill>
                  <a:srgbClr val="260FB1"/>
                </a:solidFill>
              </a:rPr>
              <a:t> = </a:t>
            </a:r>
            <a:r>
              <a:rPr lang="en-US" dirty="0" err="1">
                <a:solidFill>
                  <a:srgbClr val="260FB1"/>
                </a:solidFill>
              </a:rPr>
              <a:t>TC</a:t>
            </a:r>
            <a:r>
              <a:rPr lang="en-US" sz="2400" dirty="0" err="1">
                <a:solidFill>
                  <a:srgbClr val="260FB1"/>
                </a:solidFill>
              </a:rPr>
              <a:t>n</a:t>
            </a:r>
            <a:r>
              <a:rPr lang="en-US" sz="2400" dirty="0">
                <a:solidFill>
                  <a:srgbClr val="260FB1"/>
                </a:solidFill>
              </a:rPr>
              <a:t> </a:t>
            </a:r>
            <a:r>
              <a:rPr lang="en-US" dirty="0">
                <a:solidFill>
                  <a:srgbClr val="260FB1"/>
                </a:solidFill>
              </a:rPr>
              <a:t>– TC</a:t>
            </a:r>
            <a:r>
              <a:rPr lang="en-US" sz="2400" dirty="0">
                <a:solidFill>
                  <a:srgbClr val="260FB1"/>
                </a:solidFill>
              </a:rPr>
              <a:t>n-1</a:t>
            </a:r>
            <a:endParaRPr lang="en-US" dirty="0">
              <a:solidFill>
                <a:srgbClr val="260FB1"/>
              </a:solidFill>
            </a:endParaRPr>
          </a:p>
        </p:txBody>
      </p:sp>
      <p:sp>
        <p:nvSpPr>
          <p:cNvPr id="4" name="Date Placeholder 3"/>
          <p:cNvSpPr>
            <a:spLocks noGrp="1"/>
          </p:cNvSpPr>
          <p:nvPr>
            <p:ph type="dt" sz="half" idx="10"/>
          </p:nvPr>
        </p:nvSpPr>
        <p:spPr/>
        <p:txBody>
          <a:bodyPr/>
          <a:lstStyle/>
          <a:p>
            <a:fld id="{C1BA261A-9666-47FC-8A13-011115155B59}"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47000">
    <p:pull dir="d"/>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a:solidFill>
                  <a:srgbClr val="C00000"/>
                </a:solidFill>
              </a:rPr>
              <a:t>Marginal Cost</a:t>
            </a:r>
          </a:p>
        </p:txBody>
      </p:sp>
      <p:sp>
        <p:nvSpPr>
          <p:cNvPr id="3" name="Content Placeholder 2"/>
          <p:cNvSpPr>
            <a:spLocks noGrp="1"/>
          </p:cNvSpPr>
          <p:nvPr>
            <p:ph idx="1"/>
          </p:nvPr>
        </p:nvSpPr>
        <p:spPr>
          <a:xfrm>
            <a:off x="152400" y="914400"/>
            <a:ext cx="8763000" cy="5791200"/>
          </a:xfrm>
        </p:spPr>
        <p:txBody>
          <a:bodyPr>
            <a:normAutofit fontScale="77500" lnSpcReduction="20000"/>
          </a:bodyPr>
          <a:lstStyle/>
          <a:p>
            <a:r>
              <a:rPr lang="en-US" sz="2600" dirty="0">
                <a:solidFill>
                  <a:srgbClr val="260FB1"/>
                </a:solidFill>
              </a:rPr>
              <a:t>The term ‘marginal’ is used to show a change in one variable consequent upon change in another variable.</a:t>
            </a:r>
          </a:p>
          <a:p>
            <a:r>
              <a:rPr lang="en-US" sz="2600" dirty="0">
                <a:solidFill>
                  <a:srgbClr val="260FB1"/>
                </a:solidFill>
              </a:rPr>
              <a:t>Mathematically, it is the derivative of TC with respect to q, i.e.,</a:t>
            </a:r>
          </a:p>
          <a:p>
            <a:endParaRPr lang="en-US" sz="2600" dirty="0">
              <a:solidFill>
                <a:srgbClr val="260FB1"/>
              </a:solidFill>
            </a:endParaRPr>
          </a:p>
          <a:p>
            <a:endParaRPr lang="en-US" sz="2600" dirty="0">
              <a:solidFill>
                <a:srgbClr val="260FB1"/>
              </a:solidFill>
            </a:endParaRPr>
          </a:p>
          <a:p>
            <a:endParaRPr lang="en-US" sz="2600" dirty="0">
              <a:solidFill>
                <a:srgbClr val="260FB1"/>
              </a:solidFill>
            </a:endParaRPr>
          </a:p>
          <a:p>
            <a:endParaRPr lang="en-US" sz="2600" dirty="0">
              <a:solidFill>
                <a:srgbClr val="260FB1"/>
              </a:solidFill>
            </a:endParaRPr>
          </a:p>
          <a:p>
            <a:endParaRPr lang="en-US" sz="2600" dirty="0">
              <a:solidFill>
                <a:srgbClr val="260FB1"/>
              </a:solidFill>
            </a:endParaRPr>
          </a:p>
          <a:p>
            <a:r>
              <a:rPr lang="en-US" sz="2600" dirty="0">
                <a:solidFill>
                  <a:srgbClr val="260FB1"/>
                </a:solidFill>
              </a:rPr>
              <a:t>Graphically, it is derived by drawing slope of the tangents drawn at different points on the Total cost curve corresponding to each level of output. </a:t>
            </a:r>
          </a:p>
          <a:p>
            <a:r>
              <a:rPr lang="en-US" sz="2600" dirty="0">
                <a:solidFill>
                  <a:srgbClr val="260FB1"/>
                </a:solidFill>
              </a:rPr>
              <a:t>Since the slope of the tangents drawn at initial levels of output are decreasing, MC decreases at initial levels.</a:t>
            </a:r>
          </a:p>
          <a:p>
            <a:r>
              <a:rPr lang="en-US" sz="2600" dirty="0">
                <a:solidFill>
                  <a:srgbClr val="260FB1"/>
                </a:solidFill>
              </a:rPr>
              <a:t>As level of output increases a condition comes where the tangent drawn on TC becomes parallel to q axis. Here MC is neither decreasing not increasing. This is the point of inflexion.</a:t>
            </a:r>
          </a:p>
          <a:p>
            <a:r>
              <a:rPr lang="en-US" sz="2600" dirty="0">
                <a:solidFill>
                  <a:srgbClr val="260FB1"/>
                </a:solidFill>
              </a:rPr>
              <a:t>At very higher levels of output the slope of the tangent gradually increases. Hence, in these cases, MC increases.</a:t>
            </a:r>
          </a:p>
          <a:p>
            <a:r>
              <a:rPr lang="en-US" sz="2600" dirty="0">
                <a:solidFill>
                  <a:srgbClr val="260FB1"/>
                </a:solidFill>
              </a:rPr>
              <a:t>MC, therefore, is U-shaped. It decreases, reaches its minimum and increases.</a:t>
            </a:r>
          </a:p>
        </p:txBody>
      </p:sp>
      <p:sp>
        <p:nvSpPr>
          <p:cNvPr id="1032"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31" name="Picture 7"/>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981200" y="1905000"/>
            <a:ext cx="3352800" cy="1143000"/>
          </a:xfrm>
          <a:prstGeom prst="rect">
            <a:avLst/>
          </a:prstGeom>
          <a:solidFill>
            <a:schemeClr val="accent1">
              <a:lumMod val="20000"/>
              <a:lumOff val="80000"/>
            </a:schemeClr>
          </a:solidFill>
          <a:ln w="38100">
            <a:solidFill>
              <a:srgbClr val="FF0000"/>
            </a:solidFill>
          </a:ln>
        </p:spPr>
      </p:pic>
      <p:sp>
        <p:nvSpPr>
          <p:cNvPr id="6" name="Date Placeholder 5"/>
          <p:cNvSpPr>
            <a:spLocks noGrp="1"/>
          </p:cNvSpPr>
          <p:nvPr>
            <p:ph type="dt" sz="half" idx="10"/>
          </p:nvPr>
        </p:nvSpPr>
        <p:spPr/>
        <p:txBody>
          <a:bodyPr/>
          <a:lstStyle/>
          <a:p>
            <a:fld id="{6EFA5C24-CB7F-4656-B060-30765B91E192}" type="datetime1">
              <a:rPr lang="en-US" smtClean="0"/>
              <a:pPr/>
              <a:t>5/20/2025</a:t>
            </a:fld>
            <a:endParaRPr lang="en-US"/>
          </a:p>
        </p:txBody>
      </p:sp>
      <p:sp>
        <p:nvSpPr>
          <p:cNvPr id="8" name="Footer Placeholder 7"/>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54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2500"/>
                            </p:stCondLst>
                            <p:childTnLst>
                              <p:par>
                                <p:cTn id="15" presetID="2" presetClass="entr" presetSubtype="4" fill="hold"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31"/>
                                        </p:tgtEl>
                                        <p:attrNameLst>
                                          <p:attrName>style.visibility</p:attrName>
                                        </p:attrNameLst>
                                      </p:cBhvr>
                                      <p:to>
                                        <p:strVal val="visible"/>
                                      </p:to>
                                    </p:set>
                                    <p:anim calcmode="lin" valueType="num">
                                      <p:cBhvr additive="base">
                                        <p:cTn id="23" dur="2000" fill="hold"/>
                                        <p:tgtEl>
                                          <p:spTgt spid="1031"/>
                                        </p:tgtEl>
                                        <p:attrNameLst>
                                          <p:attrName>ppt_x</p:attrName>
                                        </p:attrNameLst>
                                      </p:cBhvr>
                                      <p:tavLst>
                                        <p:tav tm="0">
                                          <p:val>
                                            <p:strVal val="#ppt_x"/>
                                          </p:val>
                                        </p:tav>
                                        <p:tav tm="100000">
                                          <p:val>
                                            <p:strVal val="#ppt_x"/>
                                          </p:val>
                                        </p:tav>
                                      </p:tavLst>
                                    </p:anim>
                                    <p:anim calcmode="lin" valueType="num">
                                      <p:cBhvr additive="base">
                                        <p:cTn id="24" dur="2000" fill="hold"/>
                                        <p:tgtEl>
                                          <p:spTgt spid="1031"/>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4" fill="hold" nodeType="after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 calcmode="lin" valueType="num">
                                      <p:cBhvr additive="base">
                                        <p:cTn id="28"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9" dur="20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par>
                          <p:cTn id="30" fill="hold">
                            <p:stCondLst>
                              <p:cond delay="4000"/>
                            </p:stCondLst>
                            <p:childTnLst>
                              <p:par>
                                <p:cTn id="31" presetID="2" presetClass="entr" presetSubtype="4" fill="hold" nodeType="after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 calcmode="lin" valueType="num">
                                      <p:cBhvr additive="base">
                                        <p:cTn id="33"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4" dur="20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par>
                          <p:cTn id="35" fill="hold">
                            <p:stCondLst>
                              <p:cond delay="6000"/>
                            </p:stCondLst>
                            <p:childTnLst>
                              <p:par>
                                <p:cTn id="36" presetID="2" presetClass="entr" presetSubtype="4" fill="hold" nodeType="after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 calcmode="lin" valueType="num">
                                      <p:cBhvr additive="base">
                                        <p:cTn id="38" dur="20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9" dur="20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par>
                          <p:cTn id="40" fill="hold">
                            <p:stCondLst>
                              <p:cond delay="8000"/>
                            </p:stCondLst>
                            <p:childTnLst>
                              <p:par>
                                <p:cTn id="41" presetID="2" presetClass="entr" presetSubtype="4" fill="hold" nodeType="after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20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20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par>
                          <p:cTn id="45" fill="hold">
                            <p:stCondLst>
                              <p:cond delay="10000"/>
                            </p:stCondLst>
                            <p:childTnLst>
                              <p:par>
                                <p:cTn id="46" presetID="2" presetClass="entr" presetSubtype="4" fill="hold" nodeType="afterEffect">
                                  <p:stCondLst>
                                    <p:cond delay="0"/>
                                  </p:stCondLst>
                                  <p:childTnLst>
                                    <p:set>
                                      <p:cBhvr>
                                        <p:cTn id="47" dur="1" fill="hold">
                                          <p:stCondLst>
                                            <p:cond delay="0"/>
                                          </p:stCondLst>
                                        </p:cTn>
                                        <p:tgtEl>
                                          <p:spTgt spid="3">
                                            <p:txEl>
                                              <p:pRg st="11" end="11"/>
                                            </p:txEl>
                                          </p:spTgt>
                                        </p:tgtEl>
                                        <p:attrNameLst>
                                          <p:attrName>style.visibility</p:attrName>
                                        </p:attrNameLst>
                                      </p:cBhvr>
                                      <p:to>
                                        <p:strVal val="visible"/>
                                      </p:to>
                                    </p:set>
                                    <p:anim calcmode="lin" valueType="num">
                                      <p:cBhvr additive="base">
                                        <p:cTn id="48" dur="50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9" dur="50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a:t>Marginal Cost</a:t>
            </a:r>
          </a:p>
        </p:txBody>
      </p:sp>
      <p:sp>
        <p:nvSpPr>
          <p:cNvPr id="3" name="Content Placeholder 2"/>
          <p:cNvSpPr>
            <a:spLocks noGrp="1"/>
          </p:cNvSpPr>
          <p:nvPr>
            <p:ph idx="1"/>
          </p:nvPr>
        </p:nvSpPr>
        <p:spPr/>
        <p:txBody>
          <a:bodyPr/>
          <a:lstStyle/>
          <a:p>
            <a:endParaRPr lang="en-US" dirty="0"/>
          </a:p>
          <a:p>
            <a:pPr>
              <a:buNone/>
            </a:pPr>
            <a:endParaRPr lang="en-US" dirty="0"/>
          </a:p>
        </p:txBody>
      </p:sp>
      <p:cxnSp>
        <p:nvCxnSpPr>
          <p:cNvPr id="5" name="Straight Connector 4"/>
          <p:cNvCxnSpPr/>
          <p:nvPr/>
        </p:nvCxnSpPr>
        <p:spPr>
          <a:xfrm rot="5400000">
            <a:off x="-2438400" y="3810000"/>
            <a:ext cx="5562600" cy="7620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04800" y="6629400"/>
            <a:ext cx="6324600" cy="15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Curved Connector 21"/>
          <p:cNvCxnSpPr/>
          <p:nvPr/>
        </p:nvCxnSpPr>
        <p:spPr>
          <a:xfrm rot="5400000">
            <a:off x="304800" y="1143000"/>
            <a:ext cx="4648200" cy="4648200"/>
          </a:xfrm>
          <a:prstGeom prst="curvedConnector3">
            <a:avLst>
              <a:gd name="adj1" fmla="val 50000"/>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304800" y="5715000"/>
            <a:ext cx="5029200" cy="76200"/>
          </a:xfrm>
          <a:prstGeom prst="line">
            <a:avLst/>
          </a:prstGeom>
          <a:ln w="76200">
            <a:solidFill>
              <a:srgbClr val="00051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5400000" flipH="1" flipV="1">
            <a:off x="-76200" y="3962400"/>
            <a:ext cx="1752600" cy="83820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914400" y="3048000"/>
            <a:ext cx="2057400" cy="1066800"/>
          </a:xfrm>
          <a:prstGeom prst="line">
            <a:avLst/>
          </a:prstGeom>
          <a:ln w="57150">
            <a:solidFill>
              <a:srgbClr val="260FB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flipH="1" flipV="1">
            <a:off x="2590800" y="1676400"/>
            <a:ext cx="2743200" cy="27432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5400000" flipH="1" flipV="1">
            <a:off x="3810000" y="1752600"/>
            <a:ext cx="1752600" cy="838200"/>
          </a:xfrm>
          <a:prstGeom prst="line">
            <a:avLst/>
          </a:prstGeom>
          <a:ln w="57150">
            <a:solidFill>
              <a:srgbClr val="260FB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410200" y="5486400"/>
            <a:ext cx="838200" cy="369332"/>
          </a:xfrm>
          <a:prstGeom prst="rect">
            <a:avLst/>
          </a:prstGeom>
          <a:noFill/>
        </p:spPr>
        <p:txBody>
          <a:bodyPr wrap="square" rtlCol="0">
            <a:spAutoFit/>
          </a:bodyPr>
          <a:lstStyle/>
          <a:p>
            <a:r>
              <a:rPr lang="en-US" dirty="0">
                <a:solidFill>
                  <a:srgbClr val="260FB1"/>
                </a:solidFill>
              </a:rPr>
              <a:t>TFC</a:t>
            </a:r>
          </a:p>
        </p:txBody>
      </p:sp>
      <p:sp>
        <p:nvSpPr>
          <p:cNvPr id="13" name="TextBox 12"/>
          <p:cNvSpPr txBox="1"/>
          <p:nvPr/>
        </p:nvSpPr>
        <p:spPr>
          <a:xfrm>
            <a:off x="228600" y="609600"/>
            <a:ext cx="838200" cy="646331"/>
          </a:xfrm>
          <a:prstGeom prst="rect">
            <a:avLst/>
          </a:prstGeom>
          <a:noFill/>
        </p:spPr>
        <p:txBody>
          <a:bodyPr wrap="square" rtlCol="0">
            <a:spAutoFit/>
          </a:bodyPr>
          <a:lstStyle/>
          <a:p>
            <a:r>
              <a:rPr lang="en-US" dirty="0">
                <a:solidFill>
                  <a:srgbClr val="260FB1"/>
                </a:solidFill>
              </a:rPr>
              <a:t>TC</a:t>
            </a:r>
          </a:p>
          <a:p>
            <a:r>
              <a:rPr lang="en-US" dirty="0">
                <a:solidFill>
                  <a:srgbClr val="260FB1"/>
                </a:solidFill>
              </a:rPr>
              <a:t>TFC</a:t>
            </a:r>
          </a:p>
        </p:txBody>
      </p:sp>
      <p:sp>
        <p:nvSpPr>
          <p:cNvPr id="14" name="TextBox 13"/>
          <p:cNvSpPr txBox="1"/>
          <p:nvPr/>
        </p:nvSpPr>
        <p:spPr>
          <a:xfrm>
            <a:off x="4800600" y="762000"/>
            <a:ext cx="838200" cy="369332"/>
          </a:xfrm>
          <a:prstGeom prst="rect">
            <a:avLst/>
          </a:prstGeom>
          <a:noFill/>
        </p:spPr>
        <p:txBody>
          <a:bodyPr wrap="square" rtlCol="0">
            <a:spAutoFit/>
          </a:bodyPr>
          <a:lstStyle/>
          <a:p>
            <a:r>
              <a:rPr lang="en-US" dirty="0">
                <a:solidFill>
                  <a:srgbClr val="260FB1"/>
                </a:solidFill>
              </a:rPr>
              <a:t>TC</a:t>
            </a:r>
          </a:p>
        </p:txBody>
      </p:sp>
      <p:sp>
        <p:nvSpPr>
          <p:cNvPr id="15" name="TextBox 14"/>
          <p:cNvSpPr txBox="1"/>
          <p:nvPr/>
        </p:nvSpPr>
        <p:spPr>
          <a:xfrm>
            <a:off x="0" y="6488668"/>
            <a:ext cx="838200" cy="369332"/>
          </a:xfrm>
          <a:prstGeom prst="rect">
            <a:avLst/>
          </a:prstGeom>
          <a:noFill/>
        </p:spPr>
        <p:txBody>
          <a:bodyPr wrap="square" rtlCol="0">
            <a:spAutoFit/>
          </a:bodyPr>
          <a:lstStyle/>
          <a:p>
            <a:r>
              <a:rPr lang="en-US" dirty="0">
                <a:solidFill>
                  <a:srgbClr val="260FB1"/>
                </a:solidFill>
              </a:rPr>
              <a:t>O</a:t>
            </a:r>
          </a:p>
        </p:txBody>
      </p:sp>
      <p:sp>
        <p:nvSpPr>
          <p:cNvPr id="16" name="TextBox 15"/>
          <p:cNvSpPr txBox="1"/>
          <p:nvPr/>
        </p:nvSpPr>
        <p:spPr>
          <a:xfrm>
            <a:off x="6705600" y="6488668"/>
            <a:ext cx="838200" cy="369332"/>
          </a:xfrm>
          <a:prstGeom prst="rect">
            <a:avLst/>
          </a:prstGeom>
          <a:noFill/>
        </p:spPr>
        <p:txBody>
          <a:bodyPr wrap="square" rtlCol="0">
            <a:spAutoFit/>
          </a:bodyPr>
          <a:lstStyle/>
          <a:p>
            <a:r>
              <a:rPr lang="en-US" dirty="0">
                <a:solidFill>
                  <a:srgbClr val="260FB1"/>
                </a:solidFill>
              </a:rPr>
              <a:t>q</a:t>
            </a:r>
          </a:p>
        </p:txBody>
      </p:sp>
      <p:cxnSp>
        <p:nvCxnSpPr>
          <p:cNvPr id="18" name="Straight Connector 17"/>
          <p:cNvCxnSpPr/>
          <p:nvPr/>
        </p:nvCxnSpPr>
        <p:spPr>
          <a:xfrm flipV="1">
            <a:off x="381000" y="1143000"/>
            <a:ext cx="5486400" cy="5410200"/>
          </a:xfrm>
          <a:prstGeom prst="line">
            <a:avLst/>
          </a:prstGeom>
          <a:ln w="57150">
            <a:solidFill>
              <a:srgbClr val="000510"/>
            </a:solidFill>
            <a:prstDash val="dash"/>
          </a:ln>
        </p:spPr>
        <p:style>
          <a:lnRef idx="1">
            <a:schemeClr val="accent1"/>
          </a:lnRef>
          <a:fillRef idx="0">
            <a:schemeClr val="accent1"/>
          </a:fillRef>
          <a:effectRef idx="0">
            <a:schemeClr val="accent1"/>
          </a:effectRef>
          <a:fontRef idx="minor">
            <a:schemeClr val="tx1"/>
          </a:fontRef>
        </p:style>
      </p:cxnSp>
      <p:sp>
        <p:nvSpPr>
          <p:cNvPr id="19" name="Date Placeholder 18"/>
          <p:cNvSpPr>
            <a:spLocks noGrp="1"/>
          </p:cNvSpPr>
          <p:nvPr>
            <p:ph type="dt" sz="half" idx="10"/>
          </p:nvPr>
        </p:nvSpPr>
        <p:spPr/>
        <p:txBody>
          <a:bodyPr/>
          <a:lstStyle/>
          <a:p>
            <a:fld id="{4D822E60-08DD-4196-AE6B-D6701006B259}" type="datetime1">
              <a:rPr lang="en-US" smtClean="0"/>
              <a:pPr/>
              <a:t>5/20/2025</a:t>
            </a:fld>
            <a:endParaRPr lang="en-US"/>
          </a:p>
        </p:txBody>
      </p:sp>
      <p:sp>
        <p:nvSpPr>
          <p:cNvPr id="21" name="Footer Placeholder 20"/>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5200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amond(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2"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Scale>
                                      <p:cBhvr>
                                        <p:cTn id="17"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5"/>
                                        </p:tgtEl>
                                        <p:attrNameLst>
                                          <p:attrName>ppt_x</p:attrName>
                                          <p:attrName>ppt_y</p:attrName>
                                        </p:attrNameLst>
                                      </p:cBhvr>
                                    </p:animMotion>
                                    <p:animEffect transition="in" filter="fade">
                                      <p:cBhvr>
                                        <p:cTn id="19" dur="10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52" presetClass="entr" presetSubtype="0"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Scale>
                                      <p:cBhvr>
                                        <p:cTn id="24"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16"/>
                                        </p:tgtEl>
                                        <p:attrNameLst>
                                          <p:attrName>ppt_x</p:attrName>
                                          <p:attrName>ppt_y</p:attrName>
                                        </p:attrNameLst>
                                      </p:cBhvr>
                                    </p:animMotion>
                                    <p:animEffect transition="in" filter="fade">
                                      <p:cBhvr>
                                        <p:cTn id="26" dur="10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52"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Scale>
                                      <p:cBhvr>
                                        <p:cTn id="31"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13"/>
                                        </p:tgtEl>
                                        <p:attrNameLst>
                                          <p:attrName>ppt_x</p:attrName>
                                          <p:attrName>ppt_y</p:attrName>
                                        </p:attrNameLst>
                                      </p:cBhvr>
                                    </p:animMotion>
                                    <p:animEffect transition="in" filter="fade">
                                      <p:cBhvr>
                                        <p:cTn id="33" dur="10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52" presetClass="entr" presetSubtype="0" fill="hold" nodeType="clickEffect">
                                  <p:stCondLst>
                                    <p:cond delay="0"/>
                                  </p:stCondLst>
                                  <p:childTnLst>
                                    <p:set>
                                      <p:cBhvr>
                                        <p:cTn id="37" dur="1" fill="hold">
                                          <p:stCondLst>
                                            <p:cond delay="0"/>
                                          </p:stCondLst>
                                        </p:cTn>
                                        <p:tgtEl>
                                          <p:spTgt spid="24"/>
                                        </p:tgtEl>
                                        <p:attrNameLst>
                                          <p:attrName>style.visibility</p:attrName>
                                        </p:attrNameLst>
                                      </p:cBhvr>
                                      <p:to>
                                        <p:strVal val="visible"/>
                                      </p:to>
                                    </p:set>
                                    <p:animScale>
                                      <p:cBhvr>
                                        <p:cTn id="38"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24"/>
                                        </p:tgtEl>
                                        <p:attrNameLst>
                                          <p:attrName>ppt_x</p:attrName>
                                          <p:attrName>ppt_y</p:attrName>
                                        </p:attrNameLst>
                                      </p:cBhvr>
                                    </p:animMotion>
                                    <p:animEffect transition="in" filter="fade">
                                      <p:cBhvr>
                                        <p:cTn id="40" dur="1000"/>
                                        <p:tgtEl>
                                          <p:spTgt spid="24"/>
                                        </p:tgtEl>
                                      </p:cBhvr>
                                    </p:animEffect>
                                  </p:childTnLst>
                                </p:cTn>
                              </p:par>
                            </p:childTnLst>
                          </p:cTn>
                        </p:par>
                      </p:childTnLst>
                    </p:cTn>
                  </p:par>
                  <p:par>
                    <p:cTn id="41" fill="hold">
                      <p:stCondLst>
                        <p:cond delay="indefinite"/>
                      </p:stCondLst>
                      <p:childTnLst>
                        <p:par>
                          <p:cTn id="42" fill="hold">
                            <p:stCondLst>
                              <p:cond delay="0"/>
                            </p:stCondLst>
                            <p:childTnLst>
                              <p:par>
                                <p:cTn id="43" presetID="52" presetClass="entr" presetSubtype="0"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Scale>
                                      <p:cBhvr>
                                        <p:cTn id="45"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12"/>
                                        </p:tgtEl>
                                        <p:attrNameLst>
                                          <p:attrName>ppt_x</p:attrName>
                                          <p:attrName>ppt_y</p:attrName>
                                        </p:attrNameLst>
                                      </p:cBhvr>
                                    </p:animMotion>
                                    <p:animEffect transition="in" filter="fade">
                                      <p:cBhvr>
                                        <p:cTn id="47" dur="10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8" presetClass="entr" presetSubtype="16" fill="hold"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diamond(in)">
                                      <p:cBhvr>
                                        <p:cTn id="52" dur="2000"/>
                                        <p:tgtEl>
                                          <p:spTgt spid="22"/>
                                        </p:tgtEl>
                                      </p:cBhvr>
                                    </p:animEffect>
                                  </p:childTnLst>
                                </p:cTn>
                              </p:par>
                            </p:childTnLst>
                          </p:cTn>
                        </p:par>
                      </p:childTnLst>
                    </p:cTn>
                  </p:par>
                  <p:par>
                    <p:cTn id="53" fill="hold">
                      <p:stCondLst>
                        <p:cond delay="indefinite"/>
                      </p:stCondLst>
                      <p:childTnLst>
                        <p:par>
                          <p:cTn id="54" fill="hold">
                            <p:stCondLst>
                              <p:cond delay="0"/>
                            </p:stCondLst>
                            <p:childTnLst>
                              <p:par>
                                <p:cTn id="55" presetID="52" presetClass="entr" presetSubtype="0"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animScale>
                                      <p:cBhvr>
                                        <p:cTn id="57"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1000" decel="50000" fill="hold">
                                          <p:stCondLst>
                                            <p:cond delay="0"/>
                                          </p:stCondLst>
                                        </p:cTn>
                                        <p:tgtEl>
                                          <p:spTgt spid="14"/>
                                        </p:tgtEl>
                                        <p:attrNameLst>
                                          <p:attrName>ppt_x</p:attrName>
                                          <p:attrName>ppt_y</p:attrName>
                                        </p:attrNameLst>
                                      </p:cBhvr>
                                    </p:animMotion>
                                    <p:animEffect transition="in" filter="fade">
                                      <p:cBhvr>
                                        <p:cTn id="59" dur="1000"/>
                                        <p:tgtEl>
                                          <p:spTgt spid="14"/>
                                        </p:tgtEl>
                                      </p:cBhvr>
                                    </p:animEffect>
                                  </p:childTnLst>
                                </p:cTn>
                              </p:par>
                            </p:childTnLst>
                          </p:cTn>
                        </p:par>
                      </p:childTnLst>
                    </p:cTn>
                  </p:par>
                  <p:par>
                    <p:cTn id="60" fill="hold">
                      <p:stCondLst>
                        <p:cond delay="indefinite"/>
                      </p:stCondLst>
                      <p:childTnLst>
                        <p:par>
                          <p:cTn id="61" fill="hold">
                            <p:stCondLst>
                              <p:cond delay="0"/>
                            </p:stCondLst>
                            <p:childTnLst>
                              <p:par>
                                <p:cTn id="62" presetID="52" presetClass="entr" presetSubtype="0" fill="hold" nodeType="clickEffect">
                                  <p:stCondLst>
                                    <p:cond delay="0"/>
                                  </p:stCondLst>
                                  <p:childTnLst>
                                    <p:set>
                                      <p:cBhvr>
                                        <p:cTn id="63" dur="1" fill="hold">
                                          <p:stCondLst>
                                            <p:cond delay="0"/>
                                          </p:stCondLst>
                                        </p:cTn>
                                        <p:tgtEl>
                                          <p:spTgt spid="26"/>
                                        </p:tgtEl>
                                        <p:attrNameLst>
                                          <p:attrName>style.visibility</p:attrName>
                                        </p:attrNameLst>
                                      </p:cBhvr>
                                      <p:to>
                                        <p:strVal val="visible"/>
                                      </p:to>
                                    </p:set>
                                    <p:animScale>
                                      <p:cBhvr>
                                        <p:cTn id="64"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1000" decel="50000" fill="hold">
                                          <p:stCondLst>
                                            <p:cond delay="0"/>
                                          </p:stCondLst>
                                        </p:cTn>
                                        <p:tgtEl>
                                          <p:spTgt spid="26"/>
                                        </p:tgtEl>
                                        <p:attrNameLst>
                                          <p:attrName>ppt_x</p:attrName>
                                          <p:attrName>ppt_y</p:attrName>
                                        </p:attrNameLst>
                                      </p:cBhvr>
                                    </p:animMotion>
                                    <p:animEffect transition="in" filter="fade">
                                      <p:cBhvr>
                                        <p:cTn id="66" dur="1000"/>
                                        <p:tgtEl>
                                          <p:spTgt spid="26"/>
                                        </p:tgtEl>
                                      </p:cBhvr>
                                    </p:animEffect>
                                  </p:childTnLst>
                                </p:cTn>
                              </p:par>
                            </p:childTnLst>
                          </p:cTn>
                        </p:par>
                      </p:childTnLst>
                    </p:cTn>
                  </p:par>
                  <p:par>
                    <p:cTn id="67" fill="hold">
                      <p:stCondLst>
                        <p:cond delay="indefinite"/>
                      </p:stCondLst>
                      <p:childTnLst>
                        <p:par>
                          <p:cTn id="68" fill="hold">
                            <p:stCondLst>
                              <p:cond delay="0"/>
                            </p:stCondLst>
                            <p:childTnLst>
                              <p:par>
                                <p:cTn id="69" presetID="52" presetClass="entr" presetSubtype="0" fill="hold" nodeType="clickEffect">
                                  <p:stCondLst>
                                    <p:cond delay="0"/>
                                  </p:stCondLst>
                                  <p:childTnLst>
                                    <p:set>
                                      <p:cBhvr>
                                        <p:cTn id="70" dur="1" fill="hold">
                                          <p:stCondLst>
                                            <p:cond delay="0"/>
                                          </p:stCondLst>
                                        </p:cTn>
                                        <p:tgtEl>
                                          <p:spTgt spid="31"/>
                                        </p:tgtEl>
                                        <p:attrNameLst>
                                          <p:attrName>style.visibility</p:attrName>
                                        </p:attrNameLst>
                                      </p:cBhvr>
                                      <p:to>
                                        <p:strVal val="visible"/>
                                      </p:to>
                                    </p:set>
                                    <p:animScale>
                                      <p:cBhvr>
                                        <p:cTn id="71"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1000" decel="50000" fill="hold">
                                          <p:stCondLst>
                                            <p:cond delay="0"/>
                                          </p:stCondLst>
                                        </p:cTn>
                                        <p:tgtEl>
                                          <p:spTgt spid="31"/>
                                        </p:tgtEl>
                                        <p:attrNameLst>
                                          <p:attrName>ppt_x</p:attrName>
                                          <p:attrName>ppt_y</p:attrName>
                                        </p:attrNameLst>
                                      </p:cBhvr>
                                    </p:animMotion>
                                    <p:animEffect transition="in" filter="fade">
                                      <p:cBhvr>
                                        <p:cTn id="73" dur="1000"/>
                                        <p:tgtEl>
                                          <p:spTgt spid="31"/>
                                        </p:tgtEl>
                                      </p:cBhvr>
                                    </p:animEffect>
                                  </p:childTnLst>
                                </p:cTn>
                              </p:par>
                            </p:childTnLst>
                          </p:cTn>
                        </p:par>
                      </p:childTnLst>
                    </p:cTn>
                  </p:par>
                  <p:par>
                    <p:cTn id="74" fill="hold">
                      <p:stCondLst>
                        <p:cond delay="indefinite"/>
                      </p:stCondLst>
                      <p:childTnLst>
                        <p:par>
                          <p:cTn id="75" fill="hold">
                            <p:stCondLst>
                              <p:cond delay="0"/>
                            </p:stCondLst>
                            <p:childTnLst>
                              <p:par>
                                <p:cTn id="76" presetID="52" presetClass="entr" presetSubtype="0" fill="hold" nodeType="clickEffect">
                                  <p:stCondLst>
                                    <p:cond delay="0"/>
                                  </p:stCondLst>
                                  <p:childTnLst>
                                    <p:set>
                                      <p:cBhvr>
                                        <p:cTn id="77" dur="1" fill="hold">
                                          <p:stCondLst>
                                            <p:cond delay="0"/>
                                          </p:stCondLst>
                                        </p:cTn>
                                        <p:tgtEl>
                                          <p:spTgt spid="32"/>
                                        </p:tgtEl>
                                        <p:attrNameLst>
                                          <p:attrName>style.visibility</p:attrName>
                                        </p:attrNameLst>
                                      </p:cBhvr>
                                      <p:to>
                                        <p:strVal val="visible"/>
                                      </p:to>
                                    </p:set>
                                    <p:animScale>
                                      <p:cBhvr>
                                        <p:cTn id="78"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1000" decel="50000" fill="hold">
                                          <p:stCondLst>
                                            <p:cond delay="0"/>
                                          </p:stCondLst>
                                        </p:cTn>
                                        <p:tgtEl>
                                          <p:spTgt spid="32"/>
                                        </p:tgtEl>
                                        <p:attrNameLst>
                                          <p:attrName>ppt_x</p:attrName>
                                          <p:attrName>ppt_y</p:attrName>
                                        </p:attrNameLst>
                                      </p:cBhvr>
                                    </p:animMotion>
                                    <p:animEffect transition="in" filter="fade">
                                      <p:cBhvr>
                                        <p:cTn id="80" dur="1000"/>
                                        <p:tgtEl>
                                          <p:spTgt spid="32"/>
                                        </p:tgtEl>
                                      </p:cBhvr>
                                    </p:animEffect>
                                  </p:childTnLst>
                                </p:cTn>
                              </p:par>
                            </p:childTnLst>
                          </p:cTn>
                        </p:par>
                      </p:childTnLst>
                    </p:cTn>
                  </p:par>
                  <p:par>
                    <p:cTn id="81" fill="hold">
                      <p:stCondLst>
                        <p:cond delay="indefinite"/>
                      </p:stCondLst>
                      <p:childTnLst>
                        <p:par>
                          <p:cTn id="82" fill="hold">
                            <p:stCondLst>
                              <p:cond delay="0"/>
                            </p:stCondLst>
                            <p:childTnLst>
                              <p:par>
                                <p:cTn id="83" presetID="52" presetClass="entr" presetSubtype="0" fill="hold" nodeType="clickEffect">
                                  <p:stCondLst>
                                    <p:cond delay="0"/>
                                  </p:stCondLst>
                                  <p:childTnLst>
                                    <p:set>
                                      <p:cBhvr>
                                        <p:cTn id="84" dur="1" fill="hold">
                                          <p:stCondLst>
                                            <p:cond delay="0"/>
                                          </p:stCondLst>
                                        </p:cTn>
                                        <p:tgtEl>
                                          <p:spTgt spid="33"/>
                                        </p:tgtEl>
                                        <p:attrNameLst>
                                          <p:attrName>style.visibility</p:attrName>
                                        </p:attrNameLst>
                                      </p:cBhvr>
                                      <p:to>
                                        <p:strVal val="visible"/>
                                      </p:to>
                                    </p:set>
                                    <p:animScale>
                                      <p:cBhvr>
                                        <p:cTn id="85"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6" dur="1000" decel="50000" fill="hold">
                                          <p:stCondLst>
                                            <p:cond delay="0"/>
                                          </p:stCondLst>
                                        </p:cTn>
                                        <p:tgtEl>
                                          <p:spTgt spid="33"/>
                                        </p:tgtEl>
                                        <p:attrNameLst>
                                          <p:attrName>ppt_x</p:attrName>
                                          <p:attrName>ppt_y</p:attrName>
                                        </p:attrNameLst>
                                      </p:cBhvr>
                                    </p:animMotion>
                                    <p:animEffect transition="in" filter="fade">
                                      <p:cBhvr>
                                        <p:cTn id="87" dur="1000"/>
                                        <p:tgtEl>
                                          <p:spTgt spid="33"/>
                                        </p:tgtEl>
                                      </p:cBhvr>
                                    </p:animEffect>
                                  </p:childTnLst>
                                </p:cTn>
                              </p:par>
                            </p:childTnLst>
                          </p:cTn>
                        </p:par>
                      </p:childTnLst>
                    </p:cTn>
                  </p:par>
                  <p:par>
                    <p:cTn id="88" fill="hold">
                      <p:stCondLst>
                        <p:cond delay="indefinite"/>
                      </p:stCondLst>
                      <p:childTnLst>
                        <p:par>
                          <p:cTn id="89" fill="hold">
                            <p:stCondLst>
                              <p:cond delay="0"/>
                            </p:stCondLst>
                            <p:childTnLst>
                              <p:par>
                                <p:cTn id="90" presetID="52" presetClass="entr" presetSubtype="0" fill="hold" nodeType="clickEffect">
                                  <p:stCondLst>
                                    <p:cond delay="0"/>
                                  </p:stCondLst>
                                  <p:childTnLst>
                                    <p:set>
                                      <p:cBhvr>
                                        <p:cTn id="91" dur="1" fill="hold">
                                          <p:stCondLst>
                                            <p:cond delay="0"/>
                                          </p:stCondLst>
                                        </p:cTn>
                                        <p:tgtEl>
                                          <p:spTgt spid="18"/>
                                        </p:tgtEl>
                                        <p:attrNameLst>
                                          <p:attrName>style.visibility</p:attrName>
                                        </p:attrNameLst>
                                      </p:cBhvr>
                                      <p:to>
                                        <p:strVal val="visible"/>
                                      </p:to>
                                    </p:set>
                                    <p:animScale>
                                      <p:cBhvr>
                                        <p:cTn id="92"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3" dur="1000" decel="50000" fill="hold">
                                          <p:stCondLst>
                                            <p:cond delay="0"/>
                                          </p:stCondLst>
                                        </p:cTn>
                                        <p:tgtEl>
                                          <p:spTgt spid="18"/>
                                        </p:tgtEl>
                                        <p:attrNameLst>
                                          <p:attrName>ppt_x</p:attrName>
                                          <p:attrName>ppt_y</p:attrName>
                                        </p:attrNameLst>
                                      </p:cBhvr>
                                    </p:animMotion>
                                    <p:animEffect transition="in" filter="fade">
                                      <p:cBhvr>
                                        <p:cTn id="94" dur="1000"/>
                                        <p:tgtEl>
                                          <p:spTgt spid="18"/>
                                        </p:tgtEl>
                                      </p:cBhvr>
                                    </p:animEffect>
                                  </p:childTnLst>
                                </p:cTn>
                              </p:par>
                            </p:childTnLst>
                          </p:cTn>
                        </p:par>
                      </p:childTnLst>
                    </p:cTn>
                  </p:par>
                  <p:par>
                    <p:cTn id="95" fill="hold">
                      <p:stCondLst>
                        <p:cond delay="indefinite"/>
                      </p:stCondLst>
                      <p:childTnLst>
                        <p:par>
                          <p:cTn id="96" fill="hold">
                            <p:stCondLst>
                              <p:cond delay="0"/>
                            </p:stCondLst>
                            <p:childTnLst>
                              <p:par>
                                <p:cTn id="97" presetID="8" presetClass="entr" presetSubtype="16" fill="hold" nodeType="clickEffect">
                                  <p:stCondLst>
                                    <p:cond delay="0"/>
                                  </p:stCondLst>
                                  <p:childTnLst>
                                    <p:set>
                                      <p:cBhvr>
                                        <p:cTn id="98" dur="1" fill="hold">
                                          <p:stCondLst>
                                            <p:cond delay="0"/>
                                          </p:stCondLst>
                                        </p:cTn>
                                        <p:tgtEl>
                                          <p:spTgt spid="18"/>
                                        </p:tgtEl>
                                        <p:attrNameLst>
                                          <p:attrName>style.visibility</p:attrName>
                                        </p:attrNameLst>
                                      </p:cBhvr>
                                      <p:to>
                                        <p:strVal val="visible"/>
                                      </p:to>
                                    </p:set>
                                    <p:animEffect transition="in" filter="diamond(in)">
                                      <p:cBhvr>
                                        <p:cTn id="99"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Marginal Cost</a:t>
            </a:r>
          </a:p>
        </p:txBody>
      </p:sp>
      <p:sp>
        <p:nvSpPr>
          <p:cNvPr id="3" name="Content Placeholder 2"/>
          <p:cNvSpPr>
            <a:spLocks noGrp="1"/>
          </p:cNvSpPr>
          <p:nvPr>
            <p:ph idx="1"/>
          </p:nvPr>
        </p:nvSpPr>
        <p:spPr/>
        <p:txBody>
          <a:bodyPr/>
          <a:lstStyle/>
          <a:p>
            <a:endParaRPr lang="en-US" dirty="0"/>
          </a:p>
          <a:p>
            <a:endParaRPr lang="en-US" dirty="0"/>
          </a:p>
          <a:p>
            <a:pPr>
              <a:buNone/>
            </a:pPr>
            <a:endParaRPr lang="en-US" dirty="0"/>
          </a:p>
          <a:p>
            <a:pPr>
              <a:buNone/>
            </a:pPr>
            <a:endParaRPr lang="en-US" dirty="0"/>
          </a:p>
        </p:txBody>
      </p:sp>
      <p:cxnSp>
        <p:nvCxnSpPr>
          <p:cNvPr id="5" name="Straight Connector 4"/>
          <p:cNvCxnSpPr/>
          <p:nvPr/>
        </p:nvCxnSpPr>
        <p:spPr>
          <a:xfrm rot="5400000">
            <a:off x="-1486694" y="3771900"/>
            <a:ext cx="4496594" cy="794"/>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762000" y="6019800"/>
            <a:ext cx="5105400" cy="1588"/>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7" name="Arc 6"/>
          <p:cNvSpPr/>
          <p:nvPr/>
        </p:nvSpPr>
        <p:spPr>
          <a:xfrm rot="5400000">
            <a:off x="-2247900" y="-1485900"/>
            <a:ext cx="9525000" cy="5029200"/>
          </a:xfrm>
          <a:prstGeom prst="arc">
            <a:avLst>
              <a:gd name="adj1" fmla="val 18006502"/>
              <a:gd name="adj2" fmla="val 1471347"/>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8" name="TextBox 7"/>
          <p:cNvSpPr txBox="1"/>
          <p:nvPr/>
        </p:nvSpPr>
        <p:spPr>
          <a:xfrm>
            <a:off x="4724400" y="1981200"/>
            <a:ext cx="1066800" cy="369332"/>
          </a:xfrm>
          <a:prstGeom prst="rect">
            <a:avLst/>
          </a:prstGeom>
          <a:noFill/>
        </p:spPr>
        <p:txBody>
          <a:bodyPr wrap="square" rtlCol="0">
            <a:spAutoFit/>
          </a:bodyPr>
          <a:lstStyle/>
          <a:p>
            <a:r>
              <a:rPr lang="en-US" dirty="0">
                <a:solidFill>
                  <a:srgbClr val="260FB1"/>
                </a:solidFill>
              </a:rPr>
              <a:t>MC</a:t>
            </a:r>
          </a:p>
        </p:txBody>
      </p:sp>
      <p:sp>
        <p:nvSpPr>
          <p:cNvPr id="10" name="TextBox 9"/>
          <p:cNvSpPr txBox="1"/>
          <p:nvPr/>
        </p:nvSpPr>
        <p:spPr>
          <a:xfrm>
            <a:off x="228600" y="1066800"/>
            <a:ext cx="1066800" cy="646331"/>
          </a:xfrm>
          <a:prstGeom prst="rect">
            <a:avLst/>
          </a:prstGeom>
          <a:noFill/>
        </p:spPr>
        <p:txBody>
          <a:bodyPr wrap="square" rtlCol="0">
            <a:spAutoFit/>
          </a:bodyPr>
          <a:lstStyle/>
          <a:p>
            <a:r>
              <a:rPr lang="en-US" dirty="0">
                <a:solidFill>
                  <a:srgbClr val="260FB1"/>
                </a:solidFill>
              </a:rPr>
              <a:t>MC</a:t>
            </a:r>
          </a:p>
          <a:p>
            <a:endParaRPr lang="en-US" dirty="0">
              <a:solidFill>
                <a:srgbClr val="260FB1"/>
              </a:solidFill>
            </a:endParaRPr>
          </a:p>
        </p:txBody>
      </p:sp>
      <p:sp>
        <p:nvSpPr>
          <p:cNvPr id="11" name="TextBox 10"/>
          <p:cNvSpPr txBox="1"/>
          <p:nvPr/>
        </p:nvSpPr>
        <p:spPr>
          <a:xfrm>
            <a:off x="381000" y="5867400"/>
            <a:ext cx="1066800" cy="369332"/>
          </a:xfrm>
          <a:prstGeom prst="rect">
            <a:avLst/>
          </a:prstGeom>
          <a:noFill/>
        </p:spPr>
        <p:txBody>
          <a:bodyPr wrap="square" rtlCol="0">
            <a:spAutoFit/>
          </a:bodyPr>
          <a:lstStyle/>
          <a:p>
            <a:r>
              <a:rPr lang="en-US" dirty="0">
                <a:solidFill>
                  <a:srgbClr val="260FB1"/>
                </a:solidFill>
              </a:rPr>
              <a:t>O</a:t>
            </a:r>
          </a:p>
        </p:txBody>
      </p:sp>
      <p:sp>
        <p:nvSpPr>
          <p:cNvPr id="12" name="TextBox 11"/>
          <p:cNvSpPr txBox="1"/>
          <p:nvPr/>
        </p:nvSpPr>
        <p:spPr>
          <a:xfrm>
            <a:off x="5943600" y="5867400"/>
            <a:ext cx="1066800" cy="369332"/>
          </a:xfrm>
          <a:prstGeom prst="rect">
            <a:avLst/>
          </a:prstGeom>
          <a:noFill/>
        </p:spPr>
        <p:txBody>
          <a:bodyPr wrap="square" rtlCol="0">
            <a:spAutoFit/>
          </a:bodyPr>
          <a:lstStyle/>
          <a:p>
            <a:r>
              <a:rPr lang="en-US" dirty="0">
                <a:solidFill>
                  <a:srgbClr val="260FB1"/>
                </a:solidFill>
              </a:rPr>
              <a:t>q</a:t>
            </a:r>
          </a:p>
        </p:txBody>
      </p:sp>
      <p:sp>
        <p:nvSpPr>
          <p:cNvPr id="13" name="Date Placeholder 12"/>
          <p:cNvSpPr>
            <a:spLocks noGrp="1"/>
          </p:cNvSpPr>
          <p:nvPr>
            <p:ph type="dt" sz="half" idx="10"/>
          </p:nvPr>
        </p:nvSpPr>
        <p:spPr/>
        <p:txBody>
          <a:bodyPr/>
          <a:lstStyle/>
          <a:p>
            <a:fld id="{89C839DC-1637-4712-BA85-181582944239}" type="datetime1">
              <a:rPr lang="en-US" smtClean="0"/>
              <a:pPr/>
              <a:t>5/20/2025</a:t>
            </a:fld>
            <a:endParaRPr lang="en-US"/>
          </a:p>
        </p:txBody>
      </p:sp>
      <p:sp>
        <p:nvSpPr>
          <p:cNvPr id="15" name="Footer Placeholder 14"/>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2900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2"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Scale>
                                      <p:cBhvr>
                                        <p:cTn id="1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1"/>
                                        </p:tgtEl>
                                        <p:attrNameLst>
                                          <p:attrName>ppt_x</p:attrName>
                                          <p:attrName>ppt_y</p:attrName>
                                        </p:attrNameLst>
                                      </p:cBhvr>
                                    </p:animMotion>
                                    <p:animEffect transition="in" filter="fade">
                                      <p:cBhvr>
                                        <p:cTn id="19" dur="10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52"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Scale>
                                      <p:cBhvr>
                                        <p:cTn id="24"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12"/>
                                        </p:tgtEl>
                                        <p:attrNameLst>
                                          <p:attrName>ppt_x</p:attrName>
                                          <p:attrName>ppt_y</p:attrName>
                                        </p:attrNameLst>
                                      </p:cBhvr>
                                    </p:animMotion>
                                    <p:animEffect transition="in" filter="fade">
                                      <p:cBhvr>
                                        <p:cTn id="26" dur="10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52"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Scale>
                                      <p:cBhvr>
                                        <p:cTn id="31"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10"/>
                                        </p:tgtEl>
                                        <p:attrNameLst>
                                          <p:attrName>ppt_x</p:attrName>
                                          <p:attrName>ppt_y</p:attrName>
                                        </p:attrNameLst>
                                      </p:cBhvr>
                                    </p:animMotion>
                                    <p:animEffect transition="in" filter="fade">
                                      <p:cBhvr>
                                        <p:cTn id="33" dur="10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8" presetClass="entr" presetSubtype="16"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diamond(in)">
                                      <p:cBhvr>
                                        <p:cTn id="38" dur="2000"/>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52"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Scale>
                                      <p:cBhvr>
                                        <p:cTn id="4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8"/>
                                        </p:tgtEl>
                                        <p:attrNameLst>
                                          <p:attrName>ppt_x</p:attrName>
                                          <p:attrName>ppt_y</p:attrName>
                                        </p:attrNameLst>
                                      </p:cBhvr>
                                    </p:animMotion>
                                    <p:animEffect transition="in" filter="fade">
                                      <p:cBhvr>
                                        <p:cTn id="4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0" grpId="0"/>
      <p:bldP spid="11" grpId="0"/>
      <p:bldP spid="1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Average Cost &amp; Marginal Cost</a:t>
            </a:r>
          </a:p>
        </p:txBody>
      </p:sp>
      <p:sp>
        <p:nvSpPr>
          <p:cNvPr id="3" name="Content Placeholder 2"/>
          <p:cNvSpPr>
            <a:spLocks noGrp="1"/>
          </p:cNvSpPr>
          <p:nvPr>
            <p:ph idx="1"/>
          </p:nvPr>
        </p:nvSpPr>
        <p:spPr/>
        <p:txBody>
          <a:bodyPr/>
          <a:lstStyle/>
          <a:p>
            <a:endParaRPr lang="en-US" dirty="0"/>
          </a:p>
          <a:p>
            <a:endParaRPr lang="en-US" dirty="0"/>
          </a:p>
          <a:p>
            <a:pPr>
              <a:buNone/>
            </a:pPr>
            <a:endParaRPr lang="en-US" dirty="0"/>
          </a:p>
          <a:p>
            <a:pPr>
              <a:buNone/>
            </a:pPr>
            <a:endParaRPr lang="en-US" dirty="0"/>
          </a:p>
        </p:txBody>
      </p:sp>
      <p:cxnSp>
        <p:nvCxnSpPr>
          <p:cNvPr id="5" name="Straight Connector 4"/>
          <p:cNvCxnSpPr/>
          <p:nvPr/>
        </p:nvCxnSpPr>
        <p:spPr>
          <a:xfrm rot="5400000">
            <a:off x="-1486694" y="3771900"/>
            <a:ext cx="4496594" cy="794"/>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762000" y="6019800"/>
            <a:ext cx="5105400" cy="1588"/>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4" name="Arc 13"/>
          <p:cNvSpPr/>
          <p:nvPr/>
        </p:nvSpPr>
        <p:spPr>
          <a:xfrm rot="5400000">
            <a:off x="-1333500" y="-1790700"/>
            <a:ext cx="9525000" cy="5029200"/>
          </a:xfrm>
          <a:prstGeom prst="arc">
            <a:avLst>
              <a:gd name="adj1" fmla="val 18417507"/>
              <a:gd name="adj2" fmla="val 3069203"/>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7" name="Arc 6"/>
          <p:cNvSpPr/>
          <p:nvPr/>
        </p:nvSpPr>
        <p:spPr>
          <a:xfrm rot="5400000">
            <a:off x="-2247900" y="-1485900"/>
            <a:ext cx="9525000" cy="5029200"/>
          </a:xfrm>
          <a:prstGeom prst="arc">
            <a:avLst>
              <a:gd name="adj1" fmla="val 18006502"/>
              <a:gd name="adj2" fmla="val 1471347"/>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8" name="TextBox 7"/>
          <p:cNvSpPr txBox="1"/>
          <p:nvPr/>
        </p:nvSpPr>
        <p:spPr>
          <a:xfrm>
            <a:off x="4724400" y="1981200"/>
            <a:ext cx="1066800" cy="369332"/>
          </a:xfrm>
          <a:prstGeom prst="rect">
            <a:avLst/>
          </a:prstGeom>
          <a:noFill/>
        </p:spPr>
        <p:txBody>
          <a:bodyPr wrap="square" rtlCol="0">
            <a:spAutoFit/>
          </a:bodyPr>
          <a:lstStyle/>
          <a:p>
            <a:r>
              <a:rPr lang="en-US" dirty="0">
                <a:solidFill>
                  <a:srgbClr val="260FB1"/>
                </a:solidFill>
              </a:rPr>
              <a:t>MC</a:t>
            </a:r>
          </a:p>
        </p:txBody>
      </p:sp>
      <p:sp>
        <p:nvSpPr>
          <p:cNvPr id="9" name="TextBox 8"/>
          <p:cNvSpPr txBox="1"/>
          <p:nvPr/>
        </p:nvSpPr>
        <p:spPr>
          <a:xfrm>
            <a:off x="5562600" y="2057400"/>
            <a:ext cx="1066800" cy="369332"/>
          </a:xfrm>
          <a:prstGeom prst="rect">
            <a:avLst/>
          </a:prstGeom>
          <a:noFill/>
        </p:spPr>
        <p:txBody>
          <a:bodyPr wrap="square" rtlCol="0">
            <a:spAutoFit/>
          </a:bodyPr>
          <a:lstStyle/>
          <a:p>
            <a:r>
              <a:rPr lang="en-US" dirty="0">
                <a:solidFill>
                  <a:srgbClr val="260FB1"/>
                </a:solidFill>
              </a:rPr>
              <a:t>AC</a:t>
            </a:r>
          </a:p>
        </p:txBody>
      </p:sp>
      <p:sp>
        <p:nvSpPr>
          <p:cNvPr id="10" name="TextBox 9"/>
          <p:cNvSpPr txBox="1"/>
          <p:nvPr/>
        </p:nvSpPr>
        <p:spPr>
          <a:xfrm>
            <a:off x="228600" y="1066800"/>
            <a:ext cx="1066800" cy="646331"/>
          </a:xfrm>
          <a:prstGeom prst="rect">
            <a:avLst/>
          </a:prstGeom>
          <a:noFill/>
        </p:spPr>
        <p:txBody>
          <a:bodyPr wrap="square" rtlCol="0">
            <a:spAutoFit/>
          </a:bodyPr>
          <a:lstStyle/>
          <a:p>
            <a:r>
              <a:rPr lang="en-US" dirty="0">
                <a:solidFill>
                  <a:srgbClr val="260FB1"/>
                </a:solidFill>
              </a:rPr>
              <a:t>MC</a:t>
            </a:r>
          </a:p>
          <a:p>
            <a:r>
              <a:rPr lang="en-US" dirty="0">
                <a:solidFill>
                  <a:srgbClr val="260FB1"/>
                </a:solidFill>
              </a:rPr>
              <a:t>AC</a:t>
            </a:r>
          </a:p>
        </p:txBody>
      </p:sp>
      <p:sp>
        <p:nvSpPr>
          <p:cNvPr id="11" name="TextBox 10"/>
          <p:cNvSpPr txBox="1"/>
          <p:nvPr/>
        </p:nvSpPr>
        <p:spPr>
          <a:xfrm>
            <a:off x="381000" y="5867400"/>
            <a:ext cx="1066800" cy="369332"/>
          </a:xfrm>
          <a:prstGeom prst="rect">
            <a:avLst/>
          </a:prstGeom>
          <a:noFill/>
        </p:spPr>
        <p:txBody>
          <a:bodyPr wrap="square" rtlCol="0">
            <a:spAutoFit/>
          </a:bodyPr>
          <a:lstStyle/>
          <a:p>
            <a:r>
              <a:rPr lang="en-US" dirty="0">
                <a:solidFill>
                  <a:srgbClr val="260FB1"/>
                </a:solidFill>
              </a:rPr>
              <a:t>O</a:t>
            </a:r>
          </a:p>
        </p:txBody>
      </p:sp>
      <p:sp>
        <p:nvSpPr>
          <p:cNvPr id="12" name="TextBox 11"/>
          <p:cNvSpPr txBox="1"/>
          <p:nvPr/>
        </p:nvSpPr>
        <p:spPr>
          <a:xfrm>
            <a:off x="5943600" y="5867400"/>
            <a:ext cx="1066800" cy="369332"/>
          </a:xfrm>
          <a:prstGeom prst="rect">
            <a:avLst/>
          </a:prstGeom>
          <a:noFill/>
        </p:spPr>
        <p:txBody>
          <a:bodyPr wrap="square" rtlCol="0">
            <a:spAutoFit/>
          </a:bodyPr>
          <a:lstStyle/>
          <a:p>
            <a:r>
              <a:rPr lang="en-US" dirty="0">
                <a:solidFill>
                  <a:srgbClr val="260FB1"/>
                </a:solidFill>
              </a:rPr>
              <a:t>q</a:t>
            </a:r>
          </a:p>
        </p:txBody>
      </p:sp>
      <p:sp>
        <p:nvSpPr>
          <p:cNvPr id="13" name="Date Placeholder 12"/>
          <p:cNvSpPr>
            <a:spLocks noGrp="1"/>
          </p:cNvSpPr>
          <p:nvPr>
            <p:ph type="dt" sz="half" idx="10"/>
          </p:nvPr>
        </p:nvSpPr>
        <p:spPr/>
        <p:txBody>
          <a:bodyPr/>
          <a:lstStyle/>
          <a:p>
            <a:fld id="{A03BFEB9-B78F-43D3-A5C3-8F4A91D90A16}" type="datetime1">
              <a:rPr lang="en-US" smtClean="0"/>
              <a:pPr/>
              <a:t>5/20/2025</a:t>
            </a:fld>
            <a:endParaRPr lang="en-US"/>
          </a:p>
        </p:txBody>
      </p:sp>
      <p:sp>
        <p:nvSpPr>
          <p:cNvPr id="16" name="Footer Placeholder 15"/>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4200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2"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Scale>
                                      <p:cBhvr>
                                        <p:cTn id="1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1"/>
                                        </p:tgtEl>
                                        <p:attrNameLst>
                                          <p:attrName>ppt_x</p:attrName>
                                          <p:attrName>ppt_y</p:attrName>
                                        </p:attrNameLst>
                                      </p:cBhvr>
                                    </p:animMotion>
                                    <p:animEffect transition="in" filter="fade">
                                      <p:cBhvr>
                                        <p:cTn id="19" dur="10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52"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Scale>
                                      <p:cBhvr>
                                        <p:cTn id="24"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12"/>
                                        </p:tgtEl>
                                        <p:attrNameLst>
                                          <p:attrName>ppt_x</p:attrName>
                                          <p:attrName>ppt_y</p:attrName>
                                        </p:attrNameLst>
                                      </p:cBhvr>
                                    </p:animMotion>
                                    <p:animEffect transition="in" filter="fade">
                                      <p:cBhvr>
                                        <p:cTn id="26" dur="10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52"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Scale>
                                      <p:cBhvr>
                                        <p:cTn id="31"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10"/>
                                        </p:tgtEl>
                                        <p:attrNameLst>
                                          <p:attrName>ppt_x</p:attrName>
                                          <p:attrName>ppt_y</p:attrName>
                                        </p:attrNameLst>
                                      </p:cBhvr>
                                    </p:animMotion>
                                    <p:animEffect transition="in" filter="fade">
                                      <p:cBhvr>
                                        <p:cTn id="33" dur="10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8" presetClass="entr" presetSubtype="16"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diamond(in)">
                                      <p:cBhvr>
                                        <p:cTn id="38" dur="20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52"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Scale>
                                      <p:cBhvr>
                                        <p:cTn id="4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9"/>
                                        </p:tgtEl>
                                        <p:attrNameLst>
                                          <p:attrName>ppt_x</p:attrName>
                                          <p:attrName>ppt_y</p:attrName>
                                        </p:attrNameLst>
                                      </p:cBhvr>
                                    </p:animMotion>
                                    <p:animEffect transition="in" filter="fade">
                                      <p:cBhvr>
                                        <p:cTn id="45" dur="1000"/>
                                        <p:tgtEl>
                                          <p:spTgt spid="9"/>
                                        </p:tgtEl>
                                      </p:cBhvr>
                                    </p:animEffect>
                                  </p:childTnLst>
                                </p:cTn>
                              </p:par>
                            </p:childTnLst>
                          </p:cTn>
                        </p:par>
                      </p:childTnLst>
                    </p:cTn>
                  </p:par>
                  <p:par>
                    <p:cTn id="46" fill="hold">
                      <p:stCondLst>
                        <p:cond delay="indefinite"/>
                      </p:stCondLst>
                      <p:childTnLst>
                        <p:par>
                          <p:cTn id="47" fill="hold">
                            <p:stCondLst>
                              <p:cond delay="0"/>
                            </p:stCondLst>
                            <p:childTnLst>
                              <p:par>
                                <p:cTn id="48" presetID="8" presetClass="entr" presetSubtype="16" fill="hold" grpId="0" nodeType="click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diamond(in)">
                                      <p:cBhvr>
                                        <p:cTn id="50" dur="2000"/>
                                        <p:tgtEl>
                                          <p:spTgt spid="7"/>
                                        </p:tgtEl>
                                      </p:cBhvr>
                                    </p:animEffect>
                                  </p:childTnLst>
                                </p:cTn>
                              </p:par>
                            </p:childTnLst>
                          </p:cTn>
                        </p:par>
                      </p:childTnLst>
                    </p:cTn>
                  </p:par>
                  <p:par>
                    <p:cTn id="51" fill="hold">
                      <p:stCondLst>
                        <p:cond delay="indefinite"/>
                      </p:stCondLst>
                      <p:childTnLst>
                        <p:par>
                          <p:cTn id="52" fill="hold">
                            <p:stCondLst>
                              <p:cond delay="0"/>
                            </p:stCondLst>
                            <p:childTnLst>
                              <p:par>
                                <p:cTn id="53" presetID="52" presetClass="entr" presetSubtype="0"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Scale>
                                      <p:cBhvr>
                                        <p:cTn id="55"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8"/>
                                        </p:tgtEl>
                                        <p:attrNameLst>
                                          <p:attrName>ppt_x</p:attrName>
                                          <p:attrName>ppt_y</p:attrName>
                                        </p:attrNameLst>
                                      </p:cBhvr>
                                    </p:animMotion>
                                    <p:animEffect transition="in" filter="fade">
                                      <p:cBhvr>
                                        <p:cTn id="5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7" grpId="0" animBg="1"/>
      <p:bldP spid="8" grpId="0"/>
      <p:bldP spid="9" grpId="0"/>
      <p:bldP spid="10" grpId="0"/>
      <p:bldP spid="11" grpId="0"/>
      <p:bldP spid="1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a:solidFill>
                  <a:srgbClr val="00B050"/>
                </a:solidFill>
              </a:rPr>
              <a:t>Shapes of Short Run Cost Curves</a:t>
            </a:r>
          </a:p>
        </p:txBody>
      </p:sp>
      <p:sp>
        <p:nvSpPr>
          <p:cNvPr id="3" name="Content Placeholder 2"/>
          <p:cNvSpPr>
            <a:spLocks noGrp="1"/>
          </p:cNvSpPr>
          <p:nvPr>
            <p:ph idx="1"/>
          </p:nvPr>
        </p:nvSpPr>
        <p:spPr>
          <a:xfrm>
            <a:off x="228600" y="1371600"/>
            <a:ext cx="8686800" cy="5486400"/>
          </a:xfrm>
        </p:spPr>
        <p:txBody>
          <a:bodyPr>
            <a:noAutofit/>
          </a:bodyPr>
          <a:lstStyle/>
          <a:p>
            <a:pPr algn="just"/>
            <a:r>
              <a:rPr lang="en-US" sz="2400" dirty="0">
                <a:solidFill>
                  <a:srgbClr val="FF0000"/>
                </a:solidFill>
              </a:rPr>
              <a:t>Shapes of short run cost curves (TVC, TC, AVC, AC and MC) are due to the operation of the law of variable proportions in the short run.</a:t>
            </a:r>
          </a:p>
          <a:p>
            <a:pPr algn="just"/>
            <a:r>
              <a:rPr lang="en-US" sz="2400" dirty="0">
                <a:solidFill>
                  <a:srgbClr val="FF0000"/>
                </a:solidFill>
              </a:rPr>
              <a:t>TVC curve is nothing but the TP curve itself with axes being inverted. It is inverse-S shaped.</a:t>
            </a:r>
          </a:p>
          <a:p>
            <a:pPr algn="just"/>
            <a:r>
              <a:rPr lang="en-US" sz="2400" dirty="0">
                <a:solidFill>
                  <a:srgbClr val="FF0000"/>
                </a:solidFill>
              </a:rPr>
              <a:t>AVC is U-shaped because, at the initial levels of output TVC increases and is high and therefore diving the high TVC by smaller output levels obviously shall give smaller ratios. As output becomes higher the average variable cost becomes lower and lower. However, at high levels of output TVC is very high and is divided by higher quantity of output thus giving AVC an increasing shape. AVC is nothing but the inverted AP.</a:t>
            </a:r>
          </a:p>
        </p:txBody>
      </p:sp>
      <p:sp>
        <p:nvSpPr>
          <p:cNvPr id="4" name="Date Placeholder 3"/>
          <p:cNvSpPr>
            <a:spLocks noGrp="1"/>
          </p:cNvSpPr>
          <p:nvPr>
            <p:ph type="dt" sz="half" idx="10"/>
          </p:nvPr>
        </p:nvSpPr>
        <p:spPr/>
        <p:txBody>
          <a:bodyPr/>
          <a:lstStyle/>
          <a:p>
            <a:fld id="{7F229721-CA94-4C55-A0A6-34C2452E899B}"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56000">
    <p:pull dir="d"/>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a:t>Shapes of Short Run Cost Curves</a:t>
            </a:r>
          </a:p>
        </p:txBody>
      </p:sp>
      <p:sp>
        <p:nvSpPr>
          <p:cNvPr id="3" name="Content Placeholder 2"/>
          <p:cNvSpPr>
            <a:spLocks noGrp="1"/>
          </p:cNvSpPr>
          <p:nvPr>
            <p:ph idx="1"/>
          </p:nvPr>
        </p:nvSpPr>
        <p:spPr>
          <a:xfrm>
            <a:off x="228600" y="1371600"/>
            <a:ext cx="8686800" cy="5486400"/>
          </a:xfrm>
        </p:spPr>
        <p:txBody>
          <a:bodyPr>
            <a:noAutofit/>
          </a:bodyPr>
          <a:lstStyle/>
          <a:p>
            <a:pPr algn="just"/>
            <a:r>
              <a:rPr lang="en-US" sz="2400" dirty="0"/>
              <a:t>AC is U-shaped</a:t>
            </a:r>
          </a:p>
          <a:p>
            <a:pPr algn="just"/>
            <a:r>
              <a:rPr lang="en-US" sz="2400" dirty="0"/>
              <a:t>MC is U-shaped</a:t>
            </a:r>
          </a:p>
        </p:txBody>
      </p:sp>
      <p:sp>
        <p:nvSpPr>
          <p:cNvPr id="4" name="Date Placeholder 3"/>
          <p:cNvSpPr>
            <a:spLocks noGrp="1"/>
          </p:cNvSpPr>
          <p:nvPr>
            <p:ph type="dt" sz="half" idx="10"/>
          </p:nvPr>
        </p:nvSpPr>
        <p:spPr/>
        <p:txBody>
          <a:bodyPr/>
          <a:lstStyle/>
          <a:p>
            <a:fld id="{4B7F915A-07B9-41D7-8B8D-DEA3C6B321A7}"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advClick="0" advTm="29000">
    <p:pull dir="d"/>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FB9060-1E91-4641-8D85-432C03FC7298}" type="datetime1">
              <a:rPr lang="en-US" smtClean="0"/>
              <a:pPr/>
              <a:t>5/20/2025</a:t>
            </a:fld>
            <a:endParaRPr lang="en-US"/>
          </a:p>
        </p:txBody>
      </p:sp>
      <p:sp>
        <p:nvSpPr>
          <p:cNvPr id="3" name="Footer Placeholder 2"/>
          <p:cNvSpPr>
            <a:spLocks noGrp="1"/>
          </p:cNvSpPr>
          <p:nvPr>
            <p:ph type="ftr" sz="quarter" idx="11"/>
          </p:nvPr>
        </p:nvSpPr>
        <p:spPr/>
        <p:txBody>
          <a:bodyPr/>
          <a:lstStyle/>
          <a:p>
            <a:r>
              <a:rPr lang="en-US" smtClean="0"/>
              <a:t>EE Economics Educator </a:t>
            </a:r>
            <a:endParaRPr lang="en-US"/>
          </a:p>
        </p:txBody>
      </p:sp>
      <p:sp>
        <p:nvSpPr>
          <p:cNvPr id="4" name="TextBox 3"/>
          <p:cNvSpPr txBox="1"/>
          <p:nvPr/>
        </p:nvSpPr>
        <p:spPr>
          <a:xfrm>
            <a:off x="1857356" y="2214554"/>
            <a:ext cx="5429288" cy="1323439"/>
          </a:xfrm>
          <a:prstGeom prst="rect">
            <a:avLst/>
          </a:prstGeom>
          <a:noFill/>
        </p:spPr>
        <p:txBody>
          <a:bodyPr wrap="square" rtlCol="0">
            <a:spAutoFit/>
          </a:bodyPr>
          <a:lstStyle/>
          <a:p>
            <a:pPr algn="ctr"/>
            <a:r>
              <a:rPr lang="en-US" sz="8000" b="1" i="1" dirty="0" smtClean="0">
                <a:solidFill>
                  <a:srgbClr val="0070C0"/>
                </a:solidFill>
              </a:rPr>
              <a:t>Thank you</a:t>
            </a:r>
            <a:endParaRPr lang="en-IN" b="1" i="1" dirty="0">
              <a:solidFill>
                <a:srgbClr val="0070C0"/>
              </a:solidFill>
            </a:endParaRPr>
          </a:p>
        </p:txBody>
      </p:sp>
    </p:spTree>
  </p:cSld>
  <p:clrMapOvr>
    <a:masterClrMapping/>
  </p:clrMapOvr>
  <p:transition spd="slow">
    <p:pull dir="d"/>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mph" presetSubtype="0" fill="hold" nodeType="afterEffect">
                                  <p:stCondLst>
                                    <p:cond delay="0"/>
                                  </p:stCondLst>
                                  <p:iterate type="lt">
                                    <p:tmPct val="0"/>
                                  </p:iterate>
                                  <p:childTnLst>
                                    <p:animClr clrSpc="hsl">
                                      <p:cBhvr override="childStyle">
                                        <p:cTn id="6" dur="5000" fill="hold"/>
                                        <p:tgtEl>
                                          <p:spTgt spid="4">
                                            <p:txEl>
                                              <p:pRg st="0" end="0"/>
                                            </p:txEl>
                                          </p:spTgt>
                                        </p:tgtEl>
                                        <p:attrNameLst>
                                          <p:attrName>style.color</p:attrName>
                                        </p:attrNameLst>
                                      </p:cBhvr>
                                      <p:by>
                                        <p:hsl h="-7200000" s="0" l="0"/>
                                      </p:by>
                                    </p:animClr>
                                    <p:animClr clrSpc="hsl">
                                      <p:cBhvr>
                                        <p:cTn id="7" dur="5000" fill="hold"/>
                                        <p:tgtEl>
                                          <p:spTgt spid="4">
                                            <p:txEl>
                                              <p:pRg st="0" end="0"/>
                                            </p:txEl>
                                          </p:spTgt>
                                        </p:tgtEl>
                                        <p:attrNameLst>
                                          <p:attrName>fillcolor</p:attrName>
                                        </p:attrNameLst>
                                      </p:cBhvr>
                                      <p:by>
                                        <p:hsl h="-7200000" s="0" l="0"/>
                                      </p:by>
                                    </p:animClr>
                                    <p:animClr clrSpc="hsl">
                                      <p:cBhvr>
                                        <p:cTn id="8" dur="5000" fill="hold"/>
                                        <p:tgtEl>
                                          <p:spTgt spid="4">
                                            <p:txEl>
                                              <p:pRg st="0" end="0"/>
                                            </p:txEl>
                                          </p:spTgt>
                                        </p:tgtEl>
                                        <p:attrNameLst>
                                          <p:attrName>stroke.color</p:attrName>
                                        </p:attrNameLst>
                                      </p:cBhvr>
                                      <p:by>
                                        <p:hsl h="-7200000" s="0" l="0"/>
                                      </p:by>
                                    </p:animClr>
                                    <p:set>
                                      <p:cBhvr>
                                        <p:cTn id="9" dur="5000" fill="hold"/>
                                        <p:tgtEl>
                                          <p:spTgt spid="4">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928360"/>
          </a:xfrm>
        </p:spPr>
        <p:style>
          <a:lnRef idx="3">
            <a:schemeClr val="lt1"/>
          </a:lnRef>
          <a:fillRef idx="1">
            <a:schemeClr val="accent1"/>
          </a:fillRef>
          <a:effectRef idx="1">
            <a:schemeClr val="accent1"/>
          </a:effectRef>
          <a:fontRef idx="minor">
            <a:schemeClr val="lt1"/>
          </a:fontRef>
        </p:style>
        <p:txBody>
          <a:bodyPr/>
          <a:lstStyle/>
          <a:p>
            <a:pPr algn="ctr">
              <a:buNone/>
            </a:pPr>
            <a:endParaRPr lang="en-US" b="1" i="1" dirty="0"/>
          </a:p>
          <a:p>
            <a:pPr algn="ctr">
              <a:buNone/>
            </a:pPr>
            <a:endParaRPr lang="en-US" b="1" i="1" dirty="0"/>
          </a:p>
          <a:p>
            <a:pPr algn="ctr">
              <a:buNone/>
            </a:pPr>
            <a:endParaRPr lang="en-US" b="1" i="1" dirty="0"/>
          </a:p>
          <a:p>
            <a:pPr algn="ctr">
              <a:buNone/>
            </a:pPr>
            <a:endParaRPr lang="en-US" b="1" i="1" dirty="0"/>
          </a:p>
          <a:p>
            <a:pPr algn="ctr">
              <a:buNone/>
            </a:pPr>
            <a:r>
              <a:rPr lang="en-US" sz="8800" b="1" i="1" dirty="0"/>
              <a:t>LONG RUN</a:t>
            </a:r>
          </a:p>
        </p:txBody>
      </p:sp>
      <p:sp>
        <p:nvSpPr>
          <p:cNvPr id="4" name="Date Placeholder 3"/>
          <p:cNvSpPr>
            <a:spLocks noGrp="1"/>
          </p:cNvSpPr>
          <p:nvPr>
            <p:ph type="dt" sz="half" idx="10"/>
          </p:nvPr>
        </p:nvSpPr>
        <p:spPr/>
        <p:txBody>
          <a:bodyPr/>
          <a:lstStyle/>
          <a:p>
            <a:fld id="{D437B72A-5B82-41BC-B1AF-EB39C3C91CBF}"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p:pull dir="d"/>
    <p:sndAc>
      <p:stSnd>
        <p:snd r:embed="rId2" name="push.wav"/>
      </p:stSnd>
    </p:sndAc>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 Run Meaning Again</a:t>
            </a:r>
          </a:p>
        </p:txBody>
      </p:sp>
      <p:sp>
        <p:nvSpPr>
          <p:cNvPr id="3" name="Content Placeholder 2"/>
          <p:cNvSpPr>
            <a:spLocks noGrp="1"/>
          </p:cNvSpPr>
          <p:nvPr>
            <p:ph idx="1"/>
          </p:nvPr>
        </p:nvSpPr>
        <p:spPr/>
        <p:txBody>
          <a:bodyPr/>
          <a:lstStyle/>
          <a:p>
            <a:r>
              <a:rPr lang="en-US" dirty="0"/>
              <a:t>Therefore, in the long run, all costs are variable.</a:t>
            </a:r>
          </a:p>
          <a:p>
            <a:r>
              <a:rPr lang="en-US" dirty="0"/>
              <a:t>In the long run many plant sizes are possible and the firm picks up the one which is suitable for it according to the level of market demand.</a:t>
            </a:r>
          </a:p>
        </p:txBody>
      </p:sp>
      <p:sp>
        <p:nvSpPr>
          <p:cNvPr id="4" name="Date Placeholder 3"/>
          <p:cNvSpPr>
            <a:spLocks noGrp="1"/>
          </p:cNvSpPr>
          <p:nvPr>
            <p:ph type="dt" sz="half" idx="10"/>
          </p:nvPr>
        </p:nvSpPr>
        <p:spPr/>
        <p:txBody>
          <a:bodyPr/>
          <a:lstStyle/>
          <a:p>
            <a:fld id="{480C6771-A050-41D8-B45F-FEE7234FC91D}" type="datetime1">
              <a:rPr lang="en-US" smtClean="0"/>
              <a:pPr/>
              <a:t>5/20/2025</a:t>
            </a:fld>
            <a:endParaRPr lang="en-US"/>
          </a:p>
        </p:txBody>
      </p:sp>
      <p:sp>
        <p:nvSpPr>
          <p:cNvPr id="6" name="Footer Placeholder 5"/>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p:pull dir="d"/>
    <p:sndAc>
      <p:stSnd>
        <p:snd r:embed="rId2" name="push.wav"/>
      </p:stSnd>
    </p:sndAc>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endParaRPr lang="en-US" dirty="0"/>
          </a:p>
          <a:p>
            <a:pPr>
              <a:buNone/>
            </a:pPr>
            <a:endParaRPr lang="en-US" dirty="0"/>
          </a:p>
        </p:txBody>
      </p:sp>
      <p:cxnSp>
        <p:nvCxnSpPr>
          <p:cNvPr id="5" name="Straight Connector 4"/>
          <p:cNvCxnSpPr/>
          <p:nvPr/>
        </p:nvCxnSpPr>
        <p:spPr>
          <a:xfrm rot="5400000">
            <a:off x="-1676003" y="3885803"/>
            <a:ext cx="472360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685800" y="6172200"/>
            <a:ext cx="81534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3" name="Arc 12"/>
          <p:cNvSpPr/>
          <p:nvPr/>
        </p:nvSpPr>
        <p:spPr>
          <a:xfrm rot="5400000">
            <a:off x="-2705100" y="-1866900"/>
            <a:ext cx="9525000" cy="3200400"/>
          </a:xfrm>
          <a:prstGeom prst="arc">
            <a:avLst>
              <a:gd name="adj1" fmla="val 20079633"/>
              <a:gd name="adj2" fmla="val 1374624"/>
            </a:avLst>
          </a:prstGeom>
          <a:ln w="571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14" name="Arc 13"/>
          <p:cNvSpPr/>
          <p:nvPr/>
        </p:nvSpPr>
        <p:spPr>
          <a:xfrm rot="5400000">
            <a:off x="-400050" y="-2152650"/>
            <a:ext cx="9639300" cy="4419600"/>
          </a:xfrm>
          <a:prstGeom prst="arc">
            <a:avLst>
              <a:gd name="adj1" fmla="val 19602918"/>
              <a:gd name="adj2" fmla="val 1928515"/>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15" name="Arc 14"/>
          <p:cNvSpPr/>
          <p:nvPr/>
        </p:nvSpPr>
        <p:spPr>
          <a:xfrm rot="5400000">
            <a:off x="1562100" y="-1943100"/>
            <a:ext cx="9525000" cy="5029200"/>
          </a:xfrm>
          <a:prstGeom prst="arc">
            <a:avLst>
              <a:gd name="adj1" fmla="val 18417507"/>
              <a:gd name="adj2" fmla="val 3069203"/>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9" name="Date Placeholder 8"/>
          <p:cNvSpPr>
            <a:spLocks noGrp="1"/>
          </p:cNvSpPr>
          <p:nvPr>
            <p:ph type="dt" sz="half" idx="10"/>
          </p:nvPr>
        </p:nvSpPr>
        <p:spPr/>
        <p:txBody>
          <a:bodyPr/>
          <a:lstStyle/>
          <a:p>
            <a:fld id="{93029CEE-70F3-4AB8-8079-3866975A2437}" type="datetime1">
              <a:rPr lang="en-US" smtClean="0"/>
              <a:pPr/>
              <a:t>5/20/2025</a:t>
            </a:fld>
            <a:endParaRPr lang="en-US"/>
          </a:p>
        </p:txBody>
      </p:sp>
      <p:sp>
        <p:nvSpPr>
          <p:cNvPr id="11" name="Footer Placeholder 10"/>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p:pull dir="d"/>
    <p:sndAc>
      <p:stSnd>
        <p:snd r:embed="rId2" name="push.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grpId="0" nodeType="clickEffect">
                                  <p:stCondLst>
                                    <p:cond delay="0"/>
                                  </p:stCondLst>
                                  <p:iterate type="lt">
                                    <p:tmPct val="0"/>
                                  </p:iterate>
                                  <p:childTnLst>
                                    <p:set>
                                      <p:cBhvr>
                                        <p:cTn id="6" dur="1" fill="hold">
                                          <p:stCondLst>
                                            <p:cond delay="0"/>
                                          </p:stCondLst>
                                        </p:cTn>
                                        <p:tgtEl>
                                          <p:spTgt spid="13"/>
                                        </p:tgtEl>
                                        <p:attrNameLst>
                                          <p:attrName>style.visibility</p:attrName>
                                        </p:attrNameLst>
                                      </p:cBhvr>
                                      <p:to>
                                        <p:strVal val="visible"/>
                                      </p:to>
                                    </p:set>
                                    <p:animEffect transition="in" filter="checkerboard(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5" fill="hold" grpId="0" nodeType="clickEffect">
                                  <p:stCondLst>
                                    <p:cond delay="0"/>
                                  </p:stCondLst>
                                  <p:iterate type="lt">
                                    <p:tmPct val="0"/>
                                  </p:iterate>
                                  <p:childTnLst>
                                    <p:set>
                                      <p:cBhvr>
                                        <p:cTn id="11" dur="1" fill="hold">
                                          <p:stCondLst>
                                            <p:cond delay="0"/>
                                          </p:stCondLst>
                                        </p:cTn>
                                        <p:tgtEl>
                                          <p:spTgt spid="14"/>
                                        </p:tgtEl>
                                        <p:attrNameLst>
                                          <p:attrName>style.visibility</p:attrName>
                                        </p:attrNameLst>
                                      </p:cBhvr>
                                      <p:to>
                                        <p:strVal val="visible"/>
                                      </p:to>
                                    </p:set>
                                    <p:animEffect transition="in" filter="checkerboard(dow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5" fill="hold" grpId="0" nodeType="clickEffect">
                                  <p:stCondLst>
                                    <p:cond delay="0"/>
                                  </p:stCondLst>
                                  <p:iterate type="lt">
                                    <p:tmPct val="0"/>
                                  </p:iterate>
                                  <p:childTnLst>
                                    <p:set>
                                      <p:cBhvr>
                                        <p:cTn id="16" dur="1" fill="hold">
                                          <p:stCondLst>
                                            <p:cond delay="0"/>
                                          </p:stCondLst>
                                        </p:cTn>
                                        <p:tgtEl>
                                          <p:spTgt spid="15"/>
                                        </p:tgtEl>
                                        <p:attrNameLst>
                                          <p:attrName>style.visibility</p:attrName>
                                        </p:attrNameLst>
                                      </p:cBhvr>
                                      <p:to>
                                        <p:strVal val="visible"/>
                                      </p:to>
                                    </p:set>
                                    <p:animEffect transition="in" filter="checkerboard(down)">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endParaRPr lang="en-US" dirty="0"/>
          </a:p>
          <a:p>
            <a:pPr>
              <a:buNone/>
            </a:pPr>
            <a:endParaRPr lang="en-US" dirty="0"/>
          </a:p>
        </p:txBody>
      </p:sp>
      <p:cxnSp>
        <p:nvCxnSpPr>
          <p:cNvPr id="5" name="Straight Connector 4"/>
          <p:cNvCxnSpPr/>
          <p:nvPr/>
        </p:nvCxnSpPr>
        <p:spPr>
          <a:xfrm rot="5400000">
            <a:off x="-1676003" y="3885803"/>
            <a:ext cx="472360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685800" y="6172200"/>
            <a:ext cx="81534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3" name="Arc 12"/>
          <p:cNvSpPr/>
          <p:nvPr/>
        </p:nvSpPr>
        <p:spPr>
          <a:xfrm rot="5400000">
            <a:off x="-2552700" y="-2171700"/>
            <a:ext cx="9525000" cy="3200400"/>
          </a:xfrm>
          <a:prstGeom prst="arc">
            <a:avLst>
              <a:gd name="adj1" fmla="val 20079633"/>
              <a:gd name="adj2" fmla="val 1374624"/>
            </a:avLst>
          </a:prstGeom>
          <a:ln w="5715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14" name="Arc 13"/>
          <p:cNvSpPr/>
          <p:nvPr/>
        </p:nvSpPr>
        <p:spPr>
          <a:xfrm rot="5400000">
            <a:off x="-323850" y="-2038350"/>
            <a:ext cx="9639300" cy="4419600"/>
          </a:xfrm>
          <a:prstGeom prst="arc">
            <a:avLst>
              <a:gd name="adj1" fmla="val 19602918"/>
              <a:gd name="adj2" fmla="val 1928515"/>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15" name="Arc 14"/>
          <p:cNvSpPr/>
          <p:nvPr/>
        </p:nvSpPr>
        <p:spPr>
          <a:xfrm rot="5400000">
            <a:off x="1676400" y="-2286000"/>
            <a:ext cx="9525000" cy="3581400"/>
          </a:xfrm>
          <a:prstGeom prst="arc">
            <a:avLst>
              <a:gd name="adj1" fmla="val 19907704"/>
              <a:gd name="adj2" fmla="val 1713278"/>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9" name="Arc 8"/>
          <p:cNvSpPr/>
          <p:nvPr/>
        </p:nvSpPr>
        <p:spPr>
          <a:xfrm rot="5400000">
            <a:off x="-400050" y="-4248150"/>
            <a:ext cx="9639300" cy="8839200"/>
          </a:xfrm>
          <a:prstGeom prst="arc">
            <a:avLst>
              <a:gd name="adj1" fmla="val 17460902"/>
              <a:gd name="adj2" fmla="val 3227260"/>
            </a:avLst>
          </a:prstGeom>
          <a:ln w="571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10" name="Date Placeholder 9"/>
          <p:cNvSpPr>
            <a:spLocks noGrp="1"/>
          </p:cNvSpPr>
          <p:nvPr>
            <p:ph type="dt" sz="half" idx="10"/>
          </p:nvPr>
        </p:nvSpPr>
        <p:spPr/>
        <p:txBody>
          <a:bodyPr/>
          <a:lstStyle/>
          <a:p>
            <a:fld id="{740930BC-CC46-48FC-9D3E-2D12E80E47F0}" type="datetime1">
              <a:rPr lang="en-US" smtClean="0"/>
              <a:pPr/>
              <a:t>5/20/2025</a:t>
            </a:fld>
            <a:endParaRPr lang="en-US"/>
          </a:p>
        </p:txBody>
      </p:sp>
      <p:sp>
        <p:nvSpPr>
          <p:cNvPr id="12" name="Footer Placeholder 11"/>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p:pull dir="d"/>
    <p:sndAc>
      <p:stSnd>
        <p:snd r:embed="rId2" name="push.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grpId="0" nodeType="clickEffect">
                                  <p:stCondLst>
                                    <p:cond delay="0"/>
                                  </p:stCondLst>
                                  <p:iterate type="lt">
                                    <p:tmPct val="0"/>
                                  </p:iterate>
                                  <p:childTnLst>
                                    <p:set>
                                      <p:cBhvr>
                                        <p:cTn id="6" dur="1" fill="hold">
                                          <p:stCondLst>
                                            <p:cond delay="0"/>
                                          </p:stCondLst>
                                        </p:cTn>
                                        <p:tgtEl>
                                          <p:spTgt spid="13"/>
                                        </p:tgtEl>
                                        <p:attrNameLst>
                                          <p:attrName>style.visibility</p:attrName>
                                        </p:attrNameLst>
                                      </p:cBhvr>
                                      <p:to>
                                        <p:strVal val="visible"/>
                                      </p:to>
                                    </p:set>
                                    <p:animEffect transition="in" filter="checkerboard(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5" fill="hold" grpId="0" nodeType="clickEffect">
                                  <p:stCondLst>
                                    <p:cond delay="0"/>
                                  </p:stCondLst>
                                  <p:iterate type="lt">
                                    <p:tmPct val="0"/>
                                  </p:iterate>
                                  <p:childTnLst>
                                    <p:set>
                                      <p:cBhvr>
                                        <p:cTn id="11" dur="1" fill="hold">
                                          <p:stCondLst>
                                            <p:cond delay="0"/>
                                          </p:stCondLst>
                                        </p:cTn>
                                        <p:tgtEl>
                                          <p:spTgt spid="14"/>
                                        </p:tgtEl>
                                        <p:attrNameLst>
                                          <p:attrName>style.visibility</p:attrName>
                                        </p:attrNameLst>
                                      </p:cBhvr>
                                      <p:to>
                                        <p:strVal val="visible"/>
                                      </p:to>
                                    </p:set>
                                    <p:animEffect transition="in" filter="checkerboard(dow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5" fill="hold" grpId="0" nodeType="clickEffect">
                                  <p:stCondLst>
                                    <p:cond delay="0"/>
                                  </p:stCondLst>
                                  <p:iterate type="lt">
                                    <p:tmPct val="0"/>
                                  </p:iterate>
                                  <p:childTnLst>
                                    <p:set>
                                      <p:cBhvr>
                                        <p:cTn id="16" dur="1" fill="hold">
                                          <p:stCondLst>
                                            <p:cond delay="0"/>
                                          </p:stCondLst>
                                        </p:cTn>
                                        <p:tgtEl>
                                          <p:spTgt spid="15"/>
                                        </p:tgtEl>
                                        <p:attrNameLst>
                                          <p:attrName>style.visibility</p:attrName>
                                        </p:attrNameLst>
                                      </p:cBhvr>
                                      <p:to>
                                        <p:strVal val="visible"/>
                                      </p:to>
                                    </p:set>
                                    <p:animEffect transition="in" filter="checkerboard(down)">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5" fill="hold" grpId="0" nodeType="clickEffect">
                                  <p:stCondLst>
                                    <p:cond delay="0"/>
                                  </p:stCondLst>
                                  <p:iterate type="lt">
                                    <p:tmPct val="0"/>
                                  </p:iterate>
                                  <p:childTnLst>
                                    <p:set>
                                      <p:cBhvr>
                                        <p:cTn id="21" dur="1" fill="hold">
                                          <p:stCondLst>
                                            <p:cond delay="0"/>
                                          </p:stCondLst>
                                        </p:cTn>
                                        <p:tgtEl>
                                          <p:spTgt spid="9"/>
                                        </p:tgtEl>
                                        <p:attrNameLst>
                                          <p:attrName>style.visibility</p:attrName>
                                        </p:attrNameLst>
                                      </p:cBhvr>
                                      <p:to>
                                        <p:strVal val="visible"/>
                                      </p:to>
                                    </p:set>
                                    <p:animEffect transition="in" filter="checkerboard(down)">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9"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 Run Average Cost</a:t>
            </a:r>
          </a:p>
        </p:txBody>
      </p:sp>
      <p:sp>
        <p:nvSpPr>
          <p:cNvPr id="3" name="Content Placeholder 2"/>
          <p:cNvSpPr>
            <a:spLocks noGrp="1"/>
          </p:cNvSpPr>
          <p:nvPr>
            <p:ph idx="1"/>
          </p:nvPr>
        </p:nvSpPr>
        <p:spPr/>
        <p:txBody>
          <a:bodyPr/>
          <a:lstStyle/>
          <a:p>
            <a:pPr>
              <a:buNone/>
            </a:pPr>
            <a:endParaRPr lang="en-US" dirty="0"/>
          </a:p>
          <a:p>
            <a:pPr>
              <a:buNone/>
            </a:pPr>
            <a:endParaRPr lang="en-US" dirty="0"/>
          </a:p>
        </p:txBody>
      </p:sp>
      <p:cxnSp>
        <p:nvCxnSpPr>
          <p:cNvPr id="5" name="Straight Connector 4"/>
          <p:cNvCxnSpPr/>
          <p:nvPr/>
        </p:nvCxnSpPr>
        <p:spPr>
          <a:xfrm rot="5400000">
            <a:off x="-1676003" y="3885803"/>
            <a:ext cx="472360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685800" y="6172200"/>
            <a:ext cx="81534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3" name="Arc 12"/>
          <p:cNvSpPr/>
          <p:nvPr/>
        </p:nvSpPr>
        <p:spPr>
          <a:xfrm rot="5400000">
            <a:off x="-2552700" y="-2171700"/>
            <a:ext cx="9525000" cy="3200400"/>
          </a:xfrm>
          <a:prstGeom prst="arc">
            <a:avLst>
              <a:gd name="adj1" fmla="val 20079633"/>
              <a:gd name="adj2" fmla="val 1374624"/>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14" name="Arc 13"/>
          <p:cNvSpPr/>
          <p:nvPr/>
        </p:nvSpPr>
        <p:spPr>
          <a:xfrm rot="5400000">
            <a:off x="-323850" y="-2038350"/>
            <a:ext cx="9639300" cy="4419600"/>
          </a:xfrm>
          <a:prstGeom prst="arc">
            <a:avLst>
              <a:gd name="adj1" fmla="val 19602918"/>
              <a:gd name="adj2" fmla="val 1928515"/>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15" name="Arc 14"/>
          <p:cNvSpPr/>
          <p:nvPr/>
        </p:nvSpPr>
        <p:spPr>
          <a:xfrm rot="5400000">
            <a:off x="1676400" y="-2286000"/>
            <a:ext cx="9525000" cy="3581400"/>
          </a:xfrm>
          <a:prstGeom prst="arc">
            <a:avLst>
              <a:gd name="adj1" fmla="val 19907704"/>
              <a:gd name="adj2" fmla="val 1713278"/>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9" name="Arc 8"/>
          <p:cNvSpPr/>
          <p:nvPr/>
        </p:nvSpPr>
        <p:spPr>
          <a:xfrm rot="5400000">
            <a:off x="-400050" y="-4248150"/>
            <a:ext cx="9639300" cy="8839200"/>
          </a:xfrm>
          <a:prstGeom prst="arc">
            <a:avLst>
              <a:gd name="adj1" fmla="val 17460902"/>
              <a:gd name="adj2" fmla="val 3227260"/>
            </a:avLst>
          </a:prstGeom>
          <a:ln w="1016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10" name="Arc 9"/>
          <p:cNvSpPr/>
          <p:nvPr/>
        </p:nvSpPr>
        <p:spPr>
          <a:xfrm rot="5400000">
            <a:off x="-2019300" y="-1866900"/>
            <a:ext cx="9525000" cy="3200400"/>
          </a:xfrm>
          <a:prstGeom prst="arc">
            <a:avLst>
              <a:gd name="adj1" fmla="val 20079633"/>
              <a:gd name="adj2" fmla="val 1374624"/>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11" name="Arc 10"/>
          <p:cNvSpPr/>
          <p:nvPr/>
        </p:nvSpPr>
        <p:spPr>
          <a:xfrm rot="5400000">
            <a:off x="-1409700" y="-1600200"/>
            <a:ext cx="9525000" cy="3200400"/>
          </a:xfrm>
          <a:prstGeom prst="arc">
            <a:avLst>
              <a:gd name="adj1" fmla="val 20079633"/>
              <a:gd name="adj2" fmla="val 1374624"/>
            </a:avLst>
          </a:prstGeom>
          <a:ln w="57150">
            <a:solidFill>
              <a:srgbClr val="260FB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12" name="Arc 11"/>
          <p:cNvSpPr/>
          <p:nvPr/>
        </p:nvSpPr>
        <p:spPr>
          <a:xfrm rot="5400000">
            <a:off x="800100" y="-1600200"/>
            <a:ext cx="9525000" cy="3200400"/>
          </a:xfrm>
          <a:prstGeom prst="arc">
            <a:avLst>
              <a:gd name="adj1" fmla="val 20079633"/>
              <a:gd name="adj2" fmla="val 1374624"/>
            </a:avLst>
          </a:prstGeom>
          <a:ln w="57150">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17" name="Arc 16"/>
          <p:cNvSpPr/>
          <p:nvPr/>
        </p:nvSpPr>
        <p:spPr>
          <a:xfrm rot="5400000">
            <a:off x="2400300" y="-2705100"/>
            <a:ext cx="9525000" cy="3200400"/>
          </a:xfrm>
          <a:prstGeom prst="arc">
            <a:avLst>
              <a:gd name="adj1" fmla="val 20079633"/>
              <a:gd name="adj2" fmla="val 1374624"/>
            </a:avLst>
          </a:prstGeom>
          <a:ln w="57150">
            <a:solidFill>
              <a:srgbClr val="FF99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16" name="Date Placeholder 15"/>
          <p:cNvSpPr>
            <a:spLocks noGrp="1"/>
          </p:cNvSpPr>
          <p:nvPr>
            <p:ph type="dt" sz="half" idx="10"/>
          </p:nvPr>
        </p:nvSpPr>
        <p:spPr/>
        <p:txBody>
          <a:bodyPr/>
          <a:lstStyle/>
          <a:p>
            <a:fld id="{252B3129-6419-46D2-80D8-AC6B22366449}" type="datetime1">
              <a:rPr lang="en-US" smtClean="0"/>
              <a:pPr/>
              <a:t>5/20/2025</a:t>
            </a:fld>
            <a:endParaRPr lang="en-US"/>
          </a:p>
        </p:txBody>
      </p:sp>
      <p:sp>
        <p:nvSpPr>
          <p:cNvPr id="19" name="Footer Placeholder 18"/>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p:pull dir="d"/>
    <p:sndAc>
      <p:stSnd>
        <p:snd r:embed="rId2" name="push.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grpId="0" nodeType="clickEffect">
                                  <p:stCondLst>
                                    <p:cond delay="0"/>
                                  </p:stCondLst>
                                  <p:iterate type="lt">
                                    <p:tmPct val="0"/>
                                  </p:iterate>
                                  <p:childTnLst>
                                    <p:set>
                                      <p:cBhvr>
                                        <p:cTn id="6" dur="1" fill="hold">
                                          <p:stCondLst>
                                            <p:cond delay="0"/>
                                          </p:stCondLst>
                                        </p:cTn>
                                        <p:tgtEl>
                                          <p:spTgt spid="13"/>
                                        </p:tgtEl>
                                        <p:attrNameLst>
                                          <p:attrName>style.visibility</p:attrName>
                                        </p:attrNameLst>
                                      </p:cBhvr>
                                      <p:to>
                                        <p:strVal val="visible"/>
                                      </p:to>
                                    </p:set>
                                    <p:animEffect transition="in" filter="checkerboard(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5" fill="hold" grpId="0" nodeType="clickEffect">
                                  <p:stCondLst>
                                    <p:cond delay="0"/>
                                  </p:stCondLst>
                                  <p:iterate type="lt">
                                    <p:tmPct val="0"/>
                                  </p:iterate>
                                  <p:childTnLst>
                                    <p:set>
                                      <p:cBhvr>
                                        <p:cTn id="11" dur="1" fill="hold">
                                          <p:stCondLst>
                                            <p:cond delay="0"/>
                                          </p:stCondLst>
                                        </p:cTn>
                                        <p:tgtEl>
                                          <p:spTgt spid="14"/>
                                        </p:tgtEl>
                                        <p:attrNameLst>
                                          <p:attrName>style.visibility</p:attrName>
                                        </p:attrNameLst>
                                      </p:cBhvr>
                                      <p:to>
                                        <p:strVal val="visible"/>
                                      </p:to>
                                    </p:set>
                                    <p:animEffect transition="in" filter="checkerboard(dow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5" fill="hold" grpId="0" nodeType="clickEffect">
                                  <p:stCondLst>
                                    <p:cond delay="0"/>
                                  </p:stCondLst>
                                  <p:iterate type="lt">
                                    <p:tmPct val="0"/>
                                  </p:iterate>
                                  <p:childTnLst>
                                    <p:set>
                                      <p:cBhvr>
                                        <p:cTn id="16" dur="1" fill="hold">
                                          <p:stCondLst>
                                            <p:cond delay="0"/>
                                          </p:stCondLst>
                                        </p:cTn>
                                        <p:tgtEl>
                                          <p:spTgt spid="15"/>
                                        </p:tgtEl>
                                        <p:attrNameLst>
                                          <p:attrName>style.visibility</p:attrName>
                                        </p:attrNameLst>
                                      </p:cBhvr>
                                      <p:to>
                                        <p:strVal val="visible"/>
                                      </p:to>
                                    </p:set>
                                    <p:animEffect transition="in" filter="checkerboard(down)">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5" fill="hold" grpId="0" nodeType="clickEffect">
                                  <p:stCondLst>
                                    <p:cond delay="0"/>
                                  </p:stCondLst>
                                  <p:iterate type="lt">
                                    <p:tmPct val="0"/>
                                  </p:iterate>
                                  <p:childTnLst>
                                    <p:set>
                                      <p:cBhvr>
                                        <p:cTn id="21" dur="1" fill="hold">
                                          <p:stCondLst>
                                            <p:cond delay="0"/>
                                          </p:stCondLst>
                                        </p:cTn>
                                        <p:tgtEl>
                                          <p:spTgt spid="9"/>
                                        </p:tgtEl>
                                        <p:attrNameLst>
                                          <p:attrName>style.visibility</p:attrName>
                                        </p:attrNameLst>
                                      </p:cBhvr>
                                      <p:to>
                                        <p:strVal val="visible"/>
                                      </p:to>
                                    </p:set>
                                    <p:animEffect transition="in" filter="checkerboard(dow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5" fill="hold" grpId="0" nodeType="clickEffect">
                                  <p:stCondLst>
                                    <p:cond delay="0"/>
                                  </p:stCondLst>
                                  <p:iterate type="lt">
                                    <p:tmPct val="0"/>
                                  </p:iterate>
                                  <p:childTnLst>
                                    <p:set>
                                      <p:cBhvr>
                                        <p:cTn id="26" dur="1" fill="hold">
                                          <p:stCondLst>
                                            <p:cond delay="0"/>
                                          </p:stCondLst>
                                        </p:cTn>
                                        <p:tgtEl>
                                          <p:spTgt spid="10"/>
                                        </p:tgtEl>
                                        <p:attrNameLst>
                                          <p:attrName>style.visibility</p:attrName>
                                        </p:attrNameLst>
                                      </p:cBhvr>
                                      <p:to>
                                        <p:strVal val="visible"/>
                                      </p:to>
                                    </p:set>
                                    <p:animEffect transition="in" filter="checkerboard(down)">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5" fill="hold" grpId="0" nodeType="clickEffect">
                                  <p:stCondLst>
                                    <p:cond delay="0"/>
                                  </p:stCondLst>
                                  <p:iterate type="lt">
                                    <p:tmPct val="0"/>
                                  </p:iterate>
                                  <p:childTnLst>
                                    <p:set>
                                      <p:cBhvr>
                                        <p:cTn id="31" dur="1" fill="hold">
                                          <p:stCondLst>
                                            <p:cond delay="0"/>
                                          </p:stCondLst>
                                        </p:cTn>
                                        <p:tgtEl>
                                          <p:spTgt spid="11"/>
                                        </p:tgtEl>
                                        <p:attrNameLst>
                                          <p:attrName>style.visibility</p:attrName>
                                        </p:attrNameLst>
                                      </p:cBhvr>
                                      <p:to>
                                        <p:strVal val="visible"/>
                                      </p:to>
                                    </p:set>
                                    <p:animEffect transition="in" filter="checkerboard(down)">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5" fill="hold" grpId="0" nodeType="clickEffect">
                                  <p:stCondLst>
                                    <p:cond delay="0"/>
                                  </p:stCondLst>
                                  <p:iterate type="lt">
                                    <p:tmPct val="0"/>
                                  </p:iterate>
                                  <p:childTnLst>
                                    <p:set>
                                      <p:cBhvr>
                                        <p:cTn id="36" dur="1" fill="hold">
                                          <p:stCondLst>
                                            <p:cond delay="0"/>
                                          </p:stCondLst>
                                        </p:cTn>
                                        <p:tgtEl>
                                          <p:spTgt spid="12"/>
                                        </p:tgtEl>
                                        <p:attrNameLst>
                                          <p:attrName>style.visibility</p:attrName>
                                        </p:attrNameLst>
                                      </p:cBhvr>
                                      <p:to>
                                        <p:strVal val="visible"/>
                                      </p:to>
                                    </p:set>
                                    <p:animEffect transition="in" filter="checkerboard(down)">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5" fill="hold" grpId="0" nodeType="clickEffect">
                                  <p:stCondLst>
                                    <p:cond delay="0"/>
                                  </p:stCondLst>
                                  <p:iterate type="lt">
                                    <p:tmPct val="0"/>
                                  </p:iterate>
                                  <p:childTnLst>
                                    <p:set>
                                      <p:cBhvr>
                                        <p:cTn id="41" dur="1" fill="hold">
                                          <p:stCondLst>
                                            <p:cond delay="0"/>
                                          </p:stCondLst>
                                        </p:cTn>
                                        <p:tgtEl>
                                          <p:spTgt spid="17"/>
                                        </p:tgtEl>
                                        <p:attrNameLst>
                                          <p:attrName>style.visibility</p:attrName>
                                        </p:attrNameLst>
                                      </p:cBhvr>
                                      <p:to>
                                        <p:strVal val="visible"/>
                                      </p:to>
                                    </p:set>
                                    <p:animEffect transition="in" filter="checkerboard(down)">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9" grpId="0" animBg="1"/>
      <p:bldP spid="10" grpId="0" animBg="1"/>
      <p:bldP spid="11" grpId="0" animBg="1"/>
      <p:bldP spid="12" grpId="0" animBg="1"/>
      <p:bldP spid="17"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Incorporation of SMC</a:t>
            </a:r>
          </a:p>
        </p:txBody>
      </p:sp>
      <p:sp>
        <p:nvSpPr>
          <p:cNvPr id="3" name="Content Placeholder 2"/>
          <p:cNvSpPr>
            <a:spLocks noGrp="1"/>
          </p:cNvSpPr>
          <p:nvPr>
            <p:ph idx="1"/>
          </p:nvPr>
        </p:nvSpPr>
        <p:spPr/>
        <p:txBody>
          <a:bodyPr/>
          <a:lstStyle/>
          <a:p>
            <a:pPr>
              <a:buNone/>
            </a:pPr>
            <a:endParaRPr lang="en-US" dirty="0"/>
          </a:p>
          <a:p>
            <a:pPr>
              <a:buNone/>
            </a:pPr>
            <a:endParaRPr lang="en-US" dirty="0"/>
          </a:p>
        </p:txBody>
      </p:sp>
      <p:cxnSp>
        <p:nvCxnSpPr>
          <p:cNvPr id="5" name="Straight Connector 4"/>
          <p:cNvCxnSpPr/>
          <p:nvPr/>
        </p:nvCxnSpPr>
        <p:spPr>
          <a:xfrm rot="5400000">
            <a:off x="-1676003" y="3885803"/>
            <a:ext cx="472360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685800" y="6172200"/>
            <a:ext cx="81534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3" name="Arc 12"/>
          <p:cNvSpPr/>
          <p:nvPr/>
        </p:nvSpPr>
        <p:spPr>
          <a:xfrm rot="5400000">
            <a:off x="-2552700" y="-2171700"/>
            <a:ext cx="9525000" cy="3200400"/>
          </a:xfrm>
          <a:prstGeom prst="arc">
            <a:avLst>
              <a:gd name="adj1" fmla="val 20079633"/>
              <a:gd name="adj2" fmla="val 1374624"/>
            </a:avLst>
          </a:prstGeom>
          <a:ln w="571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14" name="Arc 13"/>
          <p:cNvSpPr/>
          <p:nvPr/>
        </p:nvSpPr>
        <p:spPr>
          <a:xfrm rot="5400000">
            <a:off x="-323850" y="-2038350"/>
            <a:ext cx="9639300" cy="4419600"/>
          </a:xfrm>
          <a:prstGeom prst="arc">
            <a:avLst>
              <a:gd name="adj1" fmla="val 19602918"/>
              <a:gd name="adj2" fmla="val 1928515"/>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15" name="Arc 14"/>
          <p:cNvSpPr/>
          <p:nvPr/>
        </p:nvSpPr>
        <p:spPr>
          <a:xfrm rot="5400000">
            <a:off x="1676400" y="-2286000"/>
            <a:ext cx="9525000" cy="3581400"/>
          </a:xfrm>
          <a:prstGeom prst="arc">
            <a:avLst>
              <a:gd name="adj1" fmla="val 19907704"/>
              <a:gd name="adj2" fmla="val 1713278"/>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9" name="Arc 8"/>
          <p:cNvSpPr/>
          <p:nvPr/>
        </p:nvSpPr>
        <p:spPr>
          <a:xfrm rot="5400000">
            <a:off x="-400050" y="-4248150"/>
            <a:ext cx="9639300" cy="8839200"/>
          </a:xfrm>
          <a:prstGeom prst="arc">
            <a:avLst>
              <a:gd name="adj1" fmla="val 17460902"/>
              <a:gd name="adj2" fmla="val 3227260"/>
            </a:avLst>
          </a:prstGeom>
          <a:ln w="571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10" name="Arc 9"/>
          <p:cNvSpPr/>
          <p:nvPr/>
        </p:nvSpPr>
        <p:spPr>
          <a:xfrm rot="5400000">
            <a:off x="-4076700" y="-1943100"/>
            <a:ext cx="9829800" cy="4724400"/>
          </a:xfrm>
          <a:prstGeom prst="arc">
            <a:avLst>
              <a:gd name="adj1" fmla="val 18322057"/>
              <a:gd name="adj2" fmla="val 21549042"/>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11" name="Arc 10"/>
          <p:cNvSpPr/>
          <p:nvPr/>
        </p:nvSpPr>
        <p:spPr>
          <a:xfrm rot="5400000">
            <a:off x="-1562100" y="-1638300"/>
            <a:ext cx="9525000" cy="5029200"/>
          </a:xfrm>
          <a:prstGeom prst="arc">
            <a:avLst>
              <a:gd name="adj1" fmla="val 18006502"/>
              <a:gd name="adj2" fmla="val 831674"/>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12" name="Arc 11"/>
          <p:cNvSpPr/>
          <p:nvPr/>
        </p:nvSpPr>
        <p:spPr>
          <a:xfrm rot="5400000">
            <a:off x="38100" y="-1866900"/>
            <a:ext cx="9525000" cy="5029200"/>
          </a:xfrm>
          <a:prstGeom prst="arc">
            <a:avLst>
              <a:gd name="adj1" fmla="val 17211703"/>
              <a:gd name="adj2" fmla="val 21596450"/>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16" name="Date Placeholder 15"/>
          <p:cNvSpPr>
            <a:spLocks noGrp="1"/>
          </p:cNvSpPr>
          <p:nvPr>
            <p:ph type="dt" sz="half" idx="10"/>
          </p:nvPr>
        </p:nvSpPr>
        <p:spPr/>
        <p:txBody>
          <a:bodyPr/>
          <a:lstStyle/>
          <a:p>
            <a:fld id="{260186A5-92CD-46D8-979C-31426AE09681}" type="datetime1">
              <a:rPr lang="en-US" smtClean="0"/>
              <a:pPr/>
              <a:t>5/20/2025</a:t>
            </a:fld>
            <a:endParaRPr lang="en-US"/>
          </a:p>
        </p:txBody>
      </p:sp>
      <p:sp>
        <p:nvSpPr>
          <p:cNvPr id="18" name="Footer Placeholder 17"/>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p:pull dir="d"/>
    <p:sndAc>
      <p:stSnd>
        <p:snd r:embed="rId2" name="push.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grpId="0" nodeType="clickEffect">
                                  <p:stCondLst>
                                    <p:cond delay="0"/>
                                  </p:stCondLst>
                                  <p:iterate type="lt">
                                    <p:tmPct val="0"/>
                                  </p:iterate>
                                  <p:childTnLst>
                                    <p:set>
                                      <p:cBhvr>
                                        <p:cTn id="6" dur="1" fill="hold">
                                          <p:stCondLst>
                                            <p:cond delay="0"/>
                                          </p:stCondLst>
                                        </p:cTn>
                                        <p:tgtEl>
                                          <p:spTgt spid="13"/>
                                        </p:tgtEl>
                                        <p:attrNameLst>
                                          <p:attrName>style.visibility</p:attrName>
                                        </p:attrNameLst>
                                      </p:cBhvr>
                                      <p:to>
                                        <p:strVal val="visible"/>
                                      </p:to>
                                    </p:set>
                                    <p:animEffect transition="in" filter="checkerboard(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5" fill="hold" grpId="0" nodeType="clickEffect">
                                  <p:stCondLst>
                                    <p:cond delay="0"/>
                                  </p:stCondLst>
                                  <p:iterate type="lt">
                                    <p:tmPct val="0"/>
                                  </p:iterate>
                                  <p:childTnLst>
                                    <p:set>
                                      <p:cBhvr>
                                        <p:cTn id="11" dur="1" fill="hold">
                                          <p:stCondLst>
                                            <p:cond delay="0"/>
                                          </p:stCondLst>
                                        </p:cTn>
                                        <p:tgtEl>
                                          <p:spTgt spid="14"/>
                                        </p:tgtEl>
                                        <p:attrNameLst>
                                          <p:attrName>style.visibility</p:attrName>
                                        </p:attrNameLst>
                                      </p:cBhvr>
                                      <p:to>
                                        <p:strVal val="visible"/>
                                      </p:to>
                                    </p:set>
                                    <p:animEffect transition="in" filter="checkerboard(dow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5" fill="hold" grpId="0" nodeType="clickEffect">
                                  <p:stCondLst>
                                    <p:cond delay="0"/>
                                  </p:stCondLst>
                                  <p:iterate type="lt">
                                    <p:tmPct val="0"/>
                                  </p:iterate>
                                  <p:childTnLst>
                                    <p:set>
                                      <p:cBhvr>
                                        <p:cTn id="16" dur="1" fill="hold">
                                          <p:stCondLst>
                                            <p:cond delay="0"/>
                                          </p:stCondLst>
                                        </p:cTn>
                                        <p:tgtEl>
                                          <p:spTgt spid="15"/>
                                        </p:tgtEl>
                                        <p:attrNameLst>
                                          <p:attrName>style.visibility</p:attrName>
                                        </p:attrNameLst>
                                      </p:cBhvr>
                                      <p:to>
                                        <p:strVal val="visible"/>
                                      </p:to>
                                    </p:set>
                                    <p:animEffect transition="in" filter="checkerboard(down)">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5" fill="hold" grpId="0" nodeType="clickEffect">
                                  <p:stCondLst>
                                    <p:cond delay="0"/>
                                  </p:stCondLst>
                                  <p:iterate type="lt">
                                    <p:tmPct val="0"/>
                                  </p:iterate>
                                  <p:childTnLst>
                                    <p:set>
                                      <p:cBhvr>
                                        <p:cTn id="21" dur="1" fill="hold">
                                          <p:stCondLst>
                                            <p:cond delay="0"/>
                                          </p:stCondLst>
                                        </p:cTn>
                                        <p:tgtEl>
                                          <p:spTgt spid="9"/>
                                        </p:tgtEl>
                                        <p:attrNameLst>
                                          <p:attrName>style.visibility</p:attrName>
                                        </p:attrNameLst>
                                      </p:cBhvr>
                                      <p:to>
                                        <p:strVal val="visible"/>
                                      </p:to>
                                    </p:set>
                                    <p:animEffect transition="in" filter="checkerboard(dow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5" fill="hold" grpId="0" nodeType="clickEffect">
                                  <p:stCondLst>
                                    <p:cond delay="0"/>
                                  </p:stCondLst>
                                  <p:iterate type="lt">
                                    <p:tmPct val="0"/>
                                  </p:iterate>
                                  <p:childTnLst>
                                    <p:set>
                                      <p:cBhvr>
                                        <p:cTn id="26" dur="1" fill="hold">
                                          <p:stCondLst>
                                            <p:cond delay="0"/>
                                          </p:stCondLst>
                                        </p:cTn>
                                        <p:tgtEl>
                                          <p:spTgt spid="10"/>
                                        </p:tgtEl>
                                        <p:attrNameLst>
                                          <p:attrName>style.visibility</p:attrName>
                                        </p:attrNameLst>
                                      </p:cBhvr>
                                      <p:to>
                                        <p:strVal val="visible"/>
                                      </p:to>
                                    </p:set>
                                    <p:animEffect transition="in" filter="checkerboard(down)">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5" fill="hold" grpId="0" nodeType="clickEffect">
                                  <p:stCondLst>
                                    <p:cond delay="0"/>
                                  </p:stCondLst>
                                  <p:iterate type="lt">
                                    <p:tmPct val="0"/>
                                  </p:iterate>
                                  <p:childTnLst>
                                    <p:set>
                                      <p:cBhvr>
                                        <p:cTn id="31" dur="1" fill="hold">
                                          <p:stCondLst>
                                            <p:cond delay="0"/>
                                          </p:stCondLst>
                                        </p:cTn>
                                        <p:tgtEl>
                                          <p:spTgt spid="11"/>
                                        </p:tgtEl>
                                        <p:attrNameLst>
                                          <p:attrName>style.visibility</p:attrName>
                                        </p:attrNameLst>
                                      </p:cBhvr>
                                      <p:to>
                                        <p:strVal val="visible"/>
                                      </p:to>
                                    </p:set>
                                    <p:animEffect transition="in" filter="checkerboard(down)">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5" fill="hold" grpId="0" nodeType="clickEffect">
                                  <p:stCondLst>
                                    <p:cond delay="0"/>
                                  </p:stCondLst>
                                  <p:iterate type="lt">
                                    <p:tmPct val="0"/>
                                  </p:iterate>
                                  <p:childTnLst>
                                    <p:set>
                                      <p:cBhvr>
                                        <p:cTn id="36" dur="1" fill="hold">
                                          <p:stCondLst>
                                            <p:cond delay="0"/>
                                          </p:stCondLst>
                                        </p:cTn>
                                        <p:tgtEl>
                                          <p:spTgt spid="12"/>
                                        </p:tgtEl>
                                        <p:attrNameLst>
                                          <p:attrName>style.visibility</p:attrName>
                                        </p:attrNameLst>
                                      </p:cBhvr>
                                      <p:to>
                                        <p:strVal val="visible"/>
                                      </p:to>
                                    </p:set>
                                    <p:animEffect transition="in" filter="checkerboard(down)">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9" grpId="0" animBg="1"/>
      <p:bldP spid="10" grpId="0" animBg="1"/>
      <p:bldP spid="11" grpId="0" animBg="1"/>
      <p:bldP spid="1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a:t>Long Run Marginal Cost</a:t>
            </a:r>
          </a:p>
        </p:txBody>
      </p:sp>
      <p:sp>
        <p:nvSpPr>
          <p:cNvPr id="3" name="Content Placeholder 2"/>
          <p:cNvSpPr>
            <a:spLocks noGrp="1"/>
          </p:cNvSpPr>
          <p:nvPr>
            <p:ph idx="1"/>
          </p:nvPr>
        </p:nvSpPr>
        <p:spPr/>
        <p:txBody>
          <a:bodyPr/>
          <a:lstStyle/>
          <a:p>
            <a:pPr>
              <a:buNone/>
            </a:pPr>
            <a:endParaRPr lang="en-US" dirty="0"/>
          </a:p>
          <a:p>
            <a:pPr>
              <a:buNone/>
            </a:pPr>
            <a:endParaRPr lang="en-US" dirty="0"/>
          </a:p>
        </p:txBody>
      </p:sp>
      <p:cxnSp>
        <p:nvCxnSpPr>
          <p:cNvPr id="5" name="Straight Connector 4"/>
          <p:cNvCxnSpPr/>
          <p:nvPr/>
        </p:nvCxnSpPr>
        <p:spPr>
          <a:xfrm rot="5400000">
            <a:off x="-1676003" y="3885803"/>
            <a:ext cx="472360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685800" y="6172200"/>
            <a:ext cx="81534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3" name="Arc 12"/>
          <p:cNvSpPr/>
          <p:nvPr/>
        </p:nvSpPr>
        <p:spPr>
          <a:xfrm rot="5400000">
            <a:off x="-2552700" y="-2171700"/>
            <a:ext cx="9525000" cy="3200400"/>
          </a:xfrm>
          <a:prstGeom prst="arc">
            <a:avLst>
              <a:gd name="adj1" fmla="val 20079633"/>
              <a:gd name="adj2" fmla="val 1374624"/>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14" name="Arc 13"/>
          <p:cNvSpPr/>
          <p:nvPr/>
        </p:nvSpPr>
        <p:spPr>
          <a:xfrm rot="5400000">
            <a:off x="-323850" y="-2038350"/>
            <a:ext cx="9639300" cy="4419600"/>
          </a:xfrm>
          <a:prstGeom prst="arc">
            <a:avLst>
              <a:gd name="adj1" fmla="val 19346718"/>
              <a:gd name="adj2" fmla="val 2323285"/>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15" name="Arc 14"/>
          <p:cNvSpPr/>
          <p:nvPr/>
        </p:nvSpPr>
        <p:spPr>
          <a:xfrm rot="5400000">
            <a:off x="1676400" y="-2286000"/>
            <a:ext cx="9525000" cy="3581400"/>
          </a:xfrm>
          <a:prstGeom prst="arc">
            <a:avLst>
              <a:gd name="adj1" fmla="val 20242990"/>
              <a:gd name="adj2" fmla="val 1284414"/>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9" name="Arc 8"/>
          <p:cNvSpPr/>
          <p:nvPr/>
        </p:nvSpPr>
        <p:spPr>
          <a:xfrm rot="5400000">
            <a:off x="-400050" y="-4248150"/>
            <a:ext cx="9639300" cy="8839200"/>
          </a:xfrm>
          <a:prstGeom prst="arc">
            <a:avLst>
              <a:gd name="adj1" fmla="val 17460902"/>
              <a:gd name="adj2" fmla="val 3227260"/>
            </a:avLst>
          </a:prstGeom>
          <a:ln w="571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10" name="Arc 9"/>
          <p:cNvSpPr/>
          <p:nvPr/>
        </p:nvSpPr>
        <p:spPr>
          <a:xfrm rot="5400000">
            <a:off x="-4076700" y="-1943100"/>
            <a:ext cx="9829800" cy="4724400"/>
          </a:xfrm>
          <a:prstGeom prst="arc">
            <a:avLst>
              <a:gd name="adj1" fmla="val 19637463"/>
              <a:gd name="adj2" fmla="val 21549042"/>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11" name="Arc 10"/>
          <p:cNvSpPr/>
          <p:nvPr/>
        </p:nvSpPr>
        <p:spPr>
          <a:xfrm rot="5400000">
            <a:off x="-1562100" y="-1638300"/>
            <a:ext cx="9525000" cy="5029200"/>
          </a:xfrm>
          <a:prstGeom prst="arc">
            <a:avLst>
              <a:gd name="adj1" fmla="val 19325486"/>
              <a:gd name="adj2" fmla="val 445912"/>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12" name="Arc 11"/>
          <p:cNvSpPr/>
          <p:nvPr/>
        </p:nvSpPr>
        <p:spPr>
          <a:xfrm rot="5400000">
            <a:off x="190500" y="-1866900"/>
            <a:ext cx="9525000" cy="5029200"/>
          </a:xfrm>
          <a:prstGeom prst="arc">
            <a:avLst>
              <a:gd name="adj1" fmla="val 18115281"/>
              <a:gd name="adj2" fmla="val 21596450"/>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cxnSp>
        <p:nvCxnSpPr>
          <p:cNvPr id="17" name="Straight Connector 16"/>
          <p:cNvCxnSpPr/>
          <p:nvPr/>
        </p:nvCxnSpPr>
        <p:spPr>
          <a:xfrm rot="5400000">
            <a:off x="609600" y="5105400"/>
            <a:ext cx="2133600" cy="1588"/>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3925094" y="5599906"/>
            <a:ext cx="1143000" cy="1588"/>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a:off x="5638006" y="4800600"/>
            <a:ext cx="2743994" cy="794"/>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22" name="Arc 21"/>
          <p:cNvSpPr/>
          <p:nvPr/>
        </p:nvSpPr>
        <p:spPr>
          <a:xfrm rot="5400000">
            <a:off x="-1905000" y="-4953000"/>
            <a:ext cx="9525000" cy="10744200"/>
          </a:xfrm>
          <a:prstGeom prst="arc">
            <a:avLst>
              <a:gd name="adj1" fmla="val 16582882"/>
              <a:gd name="adj2" fmla="val 1408996"/>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92D050"/>
              </a:solidFill>
            </a:endParaRPr>
          </a:p>
        </p:txBody>
      </p:sp>
      <p:sp>
        <p:nvSpPr>
          <p:cNvPr id="20" name="Date Placeholder 19"/>
          <p:cNvSpPr>
            <a:spLocks noGrp="1"/>
          </p:cNvSpPr>
          <p:nvPr>
            <p:ph type="dt" sz="half" idx="10"/>
          </p:nvPr>
        </p:nvSpPr>
        <p:spPr/>
        <p:txBody>
          <a:bodyPr/>
          <a:lstStyle/>
          <a:p>
            <a:fld id="{9D8F3529-5748-4AB8-945E-9C8E0641AAAA}" type="datetime1">
              <a:rPr lang="en-US" smtClean="0"/>
              <a:pPr/>
              <a:t>5/20/2025</a:t>
            </a:fld>
            <a:endParaRPr lang="en-US"/>
          </a:p>
        </p:txBody>
      </p:sp>
      <p:sp>
        <p:nvSpPr>
          <p:cNvPr id="23" name="Footer Placeholder 22"/>
          <p:cNvSpPr>
            <a:spLocks noGrp="1"/>
          </p:cNvSpPr>
          <p:nvPr>
            <p:ph type="ftr" sz="quarter" idx="11"/>
          </p:nvPr>
        </p:nvSpPr>
        <p:spPr/>
        <p:txBody>
          <a:bodyPr/>
          <a:lstStyle/>
          <a:p>
            <a:r>
              <a:rPr lang="en-US" smtClean="0"/>
              <a:t>EE Economics Educator </a:t>
            </a:r>
            <a:endParaRPr lang="en-US"/>
          </a:p>
        </p:txBody>
      </p:sp>
    </p:spTree>
  </p:cSld>
  <p:clrMapOvr>
    <a:masterClrMapping/>
  </p:clrMapOvr>
  <p:transition spd="slow">
    <p:pull dir="d"/>
    <p:sndAc>
      <p:stSnd>
        <p:snd r:embed="rId2" name="push.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iterate type="lt">
                                    <p:tmPct val="0"/>
                                  </p:iterate>
                                  <p:childTnLst>
                                    <p:set>
                                      <p:cBhvr>
                                        <p:cTn id="6" dur="1" fill="hold">
                                          <p:stCondLst>
                                            <p:cond delay="0"/>
                                          </p:stCondLst>
                                        </p:cTn>
                                        <p:tgtEl>
                                          <p:spTgt spid="13"/>
                                        </p:tgtEl>
                                        <p:attrNameLst>
                                          <p:attrName>style.visibility</p:attrName>
                                        </p:attrNameLst>
                                      </p:cBhvr>
                                      <p:to>
                                        <p:strVal val="visible"/>
                                      </p:to>
                                    </p:set>
                                    <p:anim calcmode="lin" valueType="num">
                                      <p:cBhvr>
                                        <p:cTn id="7" dur="3000" fill="hold"/>
                                        <p:tgtEl>
                                          <p:spTgt spid="13"/>
                                        </p:tgtEl>
                                        <p:attrNameLst>
                                          <p:attrName>ppt_x</p:attrName>
                                        </p:attrNameLst>
                                      </p:cBhvr>
                                      <p:tavLst>
                                        <p:tav tm="0">
                                          <p:val>
                                            <p:strVal val="#ppt_x-.2"/>
                                          </p:val>
                                        </p:tav>
                                        <p:tav tm="100000">
                                          <p:val>
                                            <p:strVal val="#ppt_x"/>
                                          </p:val>
                                        </p:tav>
                                      </p:tavLst>
                                    </p:anim>
                                    <p:anim calcmode="lin" valueType="num">
                                      <p:cBhvr>
                                        <p:cTn id="8" dur="3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9" dur="30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iterate type="lt">
                                    <p:tmPct val="0"/>
                                  </p:iterate>
                                  <p:childTnLst>
                                    <p:set>
                                      <p:cBhvr>
                                        <p:cTn id="13" dur="1" fill="hold">
                                          <p:stCondLst>
                                            <p:cond delay="0"/>
                                          </p:stCondLst>
                                        </p:cTn>
                                        <p:tgtEl>
                                          <p:spTgt spid="14"/>
                                        </p:tgtEl>
                                        <p:attrNameLst>
                                          <p:attrName>style.visibility</p:attrName>
                                        </p:attrNameLst>
                                      </p:cBhvr>
                                      <p:to>
                                        <p:strVal val="visible"/>
                                      </p:to>
                                    </p:set>
                                    <p:anim calcmode="lin" valueType="num">
                                      <p:cBhvr>
                                        <p:cTn id="14" dur="3000" fill="hold"/>
                                        <p:tgtEl>
                                          <p:spTgt spid="14"/>
                                        </p:tgtEl>
                                        <p:attrNameLst>
                                          <p:attrName>ppt_x</p:attrName>
                                        </p:attrNameLst>
                                      </p:cBhvr>
                                      <p:tavLst>
                                        <p:tav tm="0">
                                          <p:val>
                                            <p:strVal val="#ppt_x-.2"/>
                                          </p:val>
                                        </p:tav>
                                        <p:tav tm="100000">
                                          <p:val>
                                            <p:strVal val="#ppt_x"/>
                                          </p:val>
                                        </p:tav>
                                      </p:tavLst>
                                    </p:anim>
                                    <p:anim calcmode="lin" valueType="num">
                                      <p:cBhvr>
                                        <p:cTn id="15" dur="30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16" dur="30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iterate type="lt">
                                    <p:tmPct val="0"/>
                                  </p:iterate>
                                  <p:childTnLst>
                                    <p:set>
                                      <p:cBhvr>
                                        <p:cTn id="20" dur="1" fill="hold">
                                          <p:stCondLst>
                                            <p:cond delay="0"/>
                                          </p:stCondLst>
                                        </p:cTn>
                                        <p:tgtEl>
                                          <p:spTgt spid="15"/>
                                        </p:tgtEl>
                                        <p:attrNameLst>
                                          <p:attrName>style.visibility</p:attrName>
                                        </p:attrNameLst>
                                      </p:cBhvr>
                                      <p:to>
                                        <p:strVal val="visible"/>
                                      </p:to>
                                    </p:set>
                                    <p:anim calcmode="lin" valueType="num">
                                      <p:cBhvr>
                                        <p:cTn id="21" dur="3000" fill="hold"/>
                                        <p:tgtEl>
                                          <p:spTgt spid="15"/>
                                        </p:tgtEl>
                                        <p:attrNameLst>
                                          <p:attrName>ppt_x</p:attrName>
                                        </p:attrNameLst>
                                      </p:cBhvr>
                                      <p:tavLst>
                                        <p:tav tm="0">
                                          <p:val>
                                            <p:strVal val="#ppt_x-.2"/>
                                          </p:val>
                                        </p:tav>
                                        <p:tav tm="100000">
                                          <p:val>
                                            <p:strVal val="#ppt_x"/>
                                          </p:val>
                                        </p:tav>
                                      </p:tavLst>
                                    </p:anim>
                                    <p:anim calcmode="lin" valueType="num">
                                      <p:cBhvr>
                                        <p:cTn id="22" dur="3000" fill="hold"/>
                                        <p:tgtEl>
                                          <p:spTgt spid="15"/>
                                        </p:tgtEl>
                                        <p:attrNameLst>
                                          <p:attrName>ppt_y</p:attrName>
                                        </p:attrNameLst>
                                      </p:cBhvr>
                                      <p:tavLst>
                                        <p:tav tm="0">
                                          <p:val>
                                            <p:strVal val="#ppt_y"/>
                                          </p:val>
                                        </p:tav>
                                        <p:tav tm="100000">
                                          <p:val>
                                            <p:strVal val="#ppt_y"/>
                                          </p:val>
                                        </p:tav>
                                      </p:tavLst>
                                    </p:anim>
                                    <p:animEffect transition="in" filter="wipe(right)" prLst="gradientSize: 0.1">
                                      <p:cBhvr>
                                        <p:cTn id="23" dur="30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iterate type="lt">
                                    <p:tmPct val="0"/>
                                  </p:iterate>
                                  <p:childTnLst>
                                    <p:set>
                                      <p:cBhvr>
                                        <p:cTn id="27" dur="1" fill="hold">
                                          <p:stCondLst>
                                            <p:cond delay="0"/>
                                          </p:stCondLst>
                                        </p:cTn>
                                        <p:tgtEl>
                                          <p:spTgt spid="9"/>
                                        </p:tgtEl>
                                        <p:attrNameLst>
                                          <p:attrName>style.visibility</p:attrName>
                                        </p:attrNameLst>
                                      </p:cBhvr>
                                      <p:to>
                                        <p:strVal val="visible"/>
                                      </p:to>
                                    </p:set>
                                    <p:anim calcmode="lin" valueType="num">
                                      <p:cBhvr>
                                        <p:cTn id="28" dur="3000" fill="hold"/>
                                        <p:tgtEl>
                                          <p:spTgt spid="9"/>
                                        </p:tgtEl>
                                        <p:attrNameLst>
                                          <p:attrName>ppt_x</p:attrName>
                                        </p:attrNameLst>
                                      </p:cBhvr>
                                      <p:tavLst>
                                        <p:tav tm="0">
                                          <p:val>
                                            <p:strVal val="#ppt_x-.2"/>
                                          </p:val>
                                        </p:tav>
                                        <p:tav tm="100000">
                                          <p:val>
                                            <p:strVal val="#ppt_x"/>
                                          </p:val>
                                        </p:tav>
                                      </p:tavLst>
                                    </p:anim>
                                    <p:anim calcmode="lin" valueType="num">
                                      <p:cBhvr>
                                        <p:cTn id="29" dur="3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30" dur="30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iterate type="lt">
                                    <p:tmPct val="0"/>
                                  </p:iterate>
                                  <p:childTnLst>
                                    <p:set>
                                      <p:cBhvr>
                                        <p:cTn id="34" dur="1" fill="hold">
                                          <p:stCondLst>
                                            <p:cond delay="0"/>
                                          </p:stCondLst>
                                        </p:cTn>
                                        <p:tgtEl>
                                          <p:spTgt spid="10"/>
                                        </p:tgtEl>
                                        <p:attrNameLst>
                                          <p:attrName>style.visibility</p:attrName>
                                        </p:attrNameLst>
                                      </p:cBhvr>
                                      <p:to>
                                        <p:strVal val="visible"/>
                                      </p:to>
                                    </p:set>
                                    <p:anim calcmode="lin" valueType="num">
                                      <p:cBhvr>
                                        <p:cTn id="35" dur="3000" fill="hold"/>
                                        <p:tgtEl>
                                          <p:spTgt spid="10"/>
                                        </p:tgtEl>
                                        <p:attrNameLst>
                                          <p:attrName>ppt_x</p:attrName>
                                        </p:attrNameLst>
                                      </p:cBhvr>
                                      <p:tavLst>
                                        <p:tav tm="0">
                                          <p:val>
                                            <p:strVal val="#ppt_x-.2"/>
                                          </p:val>
                                        </p:tav>
                                        <p:tav tm="100000">
                                          <p:val>
                                            <p:strVal val="#ppt_x"/>
                                          </p:val>
                                        </p:tav>
                                      </p:tavLst>
                                    </p:anim>
                                    <p:anim calcmode="lin" valueType="num">
                                      <p:cBhvr>
                                        <p:cTn id="36" dur="3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37" dur="30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grpId="0" nodeType="clickEffect">
                                  <p:stCondLst>
                                    <p:cond delay="0"/>
                                  </p:stCondLst>
                                  <p:iterate type="lt">
                                    <p:tmPct val="0"/>
                                  </p:iterate>
                                  <p:childTnLst>
                                    <p:set>
                                      <p:cBhvr>
                                        <p:cTn id="41" dur="1" fill="hold">
                                          <p:stCondLst>
                                            <p:cond delay="0"/>
                                          </p:stCondLst>
                                        </p:cTn>
                                        <p:tgtEl>
                                          <p:spTgt spid="11"/>
                                        </p:tgtEl>
                                        <p:attrNameLst>
                                          <p:attrName>style.visibility</p:attrName>
                                        </p:attrNameLst>
                                      </p:cBhvr>
                                      <p:to>
                                        <p:strVal val="visible"/>
                                      </p:to>
                                    </p:set>
                                    <p:anim calcmode="lin" valueType="num">
                                      <p:cBhvr>
                                        <p:cTn id="42" dur="3000" fill="hold"/>
                                        <p:tgtEl>
                                          <p:spTgt spid="11"/>
                                        </p:tgtEl>
                                        <p:attrNameLst>
                                          <p:attrName>ppt_x</p:attrName>
                                        </p:attrNameLst>
                                      </p:cBhvr>
                                      <p:tavLst>
                                        <p:tav tm="0">
                                          <p:val>
                                            <p:strVal val="#ppt_x-.2"/>
                                          </p:val>
                                        </p:tav>
                                        <p:tav tm="100000">
                                          <p:val>
                                            <p:strVal val="#ppt_x"/>
                                          </p:val>
                                        </p:tav>
                                      </p:tavLst>
                                    </p:anim>
                                    <p:anim calcmode="lin" valueType="num">
                                      <p:cBhvr>
                                        <p:cTn id="43" dur="30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44" dur="3000"/>
                                        <p:tgtEl>
                                          <p:spTgt spid="11"/>
                                        </p:tgtEl>
                                      </p:cBhvr>
                                    </p:animEffect>
                                  </p:childTnLst>
                                </p:cTn>
                              </p:par>
                            </p:childTnLst>
                          </p:cTn>
                        </p:par>
                      </p:childTnLst>
                    </p:cTn>
                  </p:par>
                  <p:par>
                    <p:cTn id="45" fill="hold">
                      <p:stCondLst>
                        <p:cond delay="indefinite"/>
                      </p:stCondLst>
                      <p:childTnLst>
                        <p:par>
                          <p:cTn id="46" fill="hold">
                            <p:stCondLst>
                              <p:cond delay="0"/>
                            </p:stCondLst>
                            <p:childTnLst>
                              <p:par>
                                <p:cTn id="47" presetID="5" presetClass="entr" presetSubtype="5" fill="hold" grpId="0" nodeType="clickEffect">
                                  <p:stCondLst>
                                    <p:cond delay="0"/>
                                  </p:stCondLst>
                                  <p:iterate type="lt">
                                    <p:tmPct val="0"/>
                                  </p:iterate>
                                  <p:childTnLst>
                                    <p:set>
                                      <p:cBhvr>
                                        <p:cTn id="48" dur="1" fill="hold">
                                          <p:stCondLst>
                                            <p:cond delay="0"/>
                                          </p:stCondLst>
                                        </p:cTn>
                                        <p:tgtEl>
                                          <p:spTgt spid="12"/>
                                        </p:tgtEl>
                                        <p:attrNameLst>
                                          <p:attrName>style.visibility</p:attrName>
                                        </p:attrNameLst>
                                      </p:cBhvr>
                                      <p:to>
                                        <p:strVal val="visible"/>
                                      </p:to>
                                    </p:set>
                                    <p:animEffect transition="in" filter="checkerboard(down)">
                                      <p:cBhvr>
                                        <p:cTn id="49" dur="500"/>
                                        <p:tgtEl>
                                          <p:spTgt spid="12"/>
                                        </p:tgtEl>
                                      </p:cBhvr>
                                    </p:animEffect>
                                  </p:childTnLst>
                                </p:cTn>
                              </p:par>
                            </p:childTnLst>
                          </p:cTn>
                        </p:par>
                      </p:childTnLst>
                    </p:cTn>
                  </p:par>
                  <p:par>
                    <p:cTn id="50" fill="hold">
                      <p:stCondLst>
                        <p:cond delay="indefinite"/>
                      </p:stCondLst>
                      <p:childTnLst>
                        <p:par>
                          <p:cTn id="51" fill="hold">
                            <p:stCondLst>
                              <p:cond delay="0"/>
                            </p:stCondLst>
                            <p:childTnLst>
                              <p:par>
                                <p:cTn id="52" presetID="8" presetClass="entr" presetSubtype="16" fill="hold" nodeType="click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diamond(in)">
                                      <p:cBhvr>
                                        <p:cTn id="54" dur="2000"/>
                                        <p:tgtEl>
                                          <p:spTgt spid="17"/>
                                        </p:tgtEl>
                                      </p:cBhvr>
                                    </p:animEffect>
                                  </p:childTnLst>
                                </p:cTn>
                              </p:par>
                            </p:childTnLst>
                          </p:cTn>
                        </p:par>
                      </p:childTnLst>
                    </p:cTn>
                  </p:par>
                  <p:par>
                    <p:cTn id="55" fill="hold">
                      <p:stCondLst>
                        <p:cond delay="indefinite"/>
                      </p:stCondLst>
                      <p:childTnLst>
                        <p:par>
                          <p:cTn id="56" fill="hold">
                            <p:stCondLst>
                              <p:cond delay="0"/>
                            </p:stCondLst>
                            <p:childTnLst>
                              <p:par>
                                <p:cTn id="57" presetID="8" presetClass="entr" presetSubtype="16" fill="hold" nodeType="click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diamond(in)">
                                      <p:cBhvr>
                                        <p:cTn id="59" dur="20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8" presetClass="entr" presetSubtype="16" fill="hold" nodeType="click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diamond(in)">
                                      <p:cBhvr>
                                        <p:cTn id="64" dur="2000"/>
                                        <p:tgtEl>
                                          <p:spTgt spid="19"/>
                                        </p:tgtEl>
                                      </p:cBhvr>
                                    </p:animEffect>
                                  </p:childTnLst>
                                </p:cTn>
                              </p:par>
                            </p:childTnLst>
                          </p:cTn>
                        </p:par>
                      </p:childTnLst>
                    </p:cTn>
                  </p:par>
                  <p:par>
                    <p:cTn id="65" fill="hold">
                      <p:stCondLst>
                        <p:cond delay="indefinite"/>
                      </p:stCondLst>
                      <p:childTnLst>
                        <p:par>
                          <p:cTn id="66" fill="hold">
                            <p:stCondLst>
                              <p:cond delay="0"/>
                            </p:stCondLst>
                            <p:childTnLst>
                              <p:par>
                                <p:cTn id="67" presetID="8" presetClass="entr" presetSubtype="16" fill="hold" grpId="0" nodeType="clickEffect">
                                  <p:stCondLst>
                                    <p:cond delay="0"/>
                                  </p:stCondLst>
                                  <p:iterate type="lt">
                                    <p:tmPct val="0"/>
                                  </p:iterate>
                                  <p:childTnLst>
                                    <p:set>
                                      <p:cBhvr>
                                        <p:cTn id="68" dur="1" fill="hold">
                                          <p:stCondLst>
                                            <p:cond delay="0"/>
                                          </p:stCondLst>
                                        </p:cTn>
                                        <p:tgtEl>
                                          <p:spTgt spid="22"/>
                                        </p:tgtEl>
                                        <p:attrNameLst>
                                          <p:attrName>style.visibility</p:attrName>
                                        </p:attrNameLst>
                                      </p:cBhvr>
                                      <p:to>
                                        <p:strVal val="visible"/>
                                      </p:to>
                                    </p:set>
                                    <p:animEffect transition="in" filter="diamond(in)">
                                      <p:cBhvr>
                                        <p:cTn id="69"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9" grpId="0" animBg="1"/>
      <p:bldP spid="10" grpId="0" animBg="1"/>
      <p:bldP spid="11" grpId="0" animBg="1"/>
      <p:bldP spid="12" grpId="0" animBg="1"/>
      <p:bldP spid="22"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Custom 2">
      <a:dk1>
        <a:srgbClr val="FFC000"/>
      </a:dk1>
      <a:lt1>
        <a:sysClr val="window" lastClr="FFFFFF"/>
      </a:lt1>
      <a:dk2>
        <a:srgbClr val="69676D"/>
      </a:dk2>
      <a:lt2>
        <a:srgbClr val="C9C2D1"/>
      </a:lt2>
      <a:accent1>
        <a:srgbClr val="FFC000"/>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1346</TotalTime>
  <Words>3141</Words>
  <Application>Microsoft Office PowerPoint</Application>
  <PresentationFormat>On-screen Show (4:3)</PresentationFormat>
  <Paragraphs>573</Paragraphs>
  <Slides>59</Slides>
  <Notes>5</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Apex</vt:lpstr>
      <vt:lpstr>Slide 1</vt:lpstr>
      <vt:lpstr>Costs of Production</vt:lpstr>
      <vt:lpstr>Costs of Production</vt:lpstr>
      <vt:lpstr>Costs of Production</vt:lpstr>
      <vt:lpstr>Firm</vt:lpstr>
      <vt:lpstr>Firm</vt:lpstr>
      <vt:lpstr>Objective of the Firm</vt:lpstr>
      <vt:lpstr>Objective of the Firm</vt:lpstr>
      <vt:lpstr>Concept of Profit</vt:lpstr>
      <vt:lpstr>Concept of Profit</vt:lpstr>
      <vt:lpstr>Slide 11</vt:lpstr>
      <vt:lpstr>Slide 12</vt:lpstr>
      <vt:lpstr>Slide 13</vt:lpstr>
      <vt:lpstr>Decision making by the Firm</vt:lpstr>
      <vt:lpstr>Opportunity Cost</vt:lpstr>
      <vt:lpstr>Opportunity Cost</vt:lpstr>
      <vt:lpstr>Explicit versus Implicit Costs</vt:lpstr>
      <vt:lpstr>Explicit versus Implicit Costs</vt:lpstr>
      <vt:lpstr>Accounting vrs. Economic Cost</vt:lpstr>
      <vt:lpstr>Cost Functions</vt:lpstr>
      <vt:lpstr>Cost Functions</vt:lpstr>
      <vt:lpstr>Total Cost</vt:lpstr>
      <vt:lpstr>Total Cost</vt:lpstr>
      <vt:lpstr>Slide 24</vt:lpstr>
      <vt:lpstr>Short Run Total Cost</vt:lpstr>
      <vt:lpstr>Slide 26</vt:lpstr>
      <vt:lpstr>Total fixed Cost</vt:lpstr>
      <vt:lpstr>Total Variable Cost</vt:lpstr>
      <vt:lpstr>Total Variable Cost</vt:lpstr>
      <vt:lpstr>Total Variable Cost</vt:lpstr>
      <vt:lpstr>Total Cost</vt:lpstr>
      <vt:lpstr>Average Variable Cost</vt:lpstr>
      <vt:lpstr>Average Variable Cost</vt:lpstr>
      <vt:lpstr>Average Variable Cost</vt:lpstr>
      <vt:lpstr>Average Fixed Cost</vt:lpstr>
      <vt:lpstr>Average Fixed Cost</vt:lpstr>
      <vt:lpstr>Average Cost</vt:lpstr>
      <vt:lpstr>Average Cost</vt:lpstr>
      <vt:lpstr>Average Cost and Total Cost</vt:lpstr>
      <vt:lpstr>Average Cost and Total Cost</vt:lpstr>
      <vt:lpstr>Average Cost</vt:lpstr>
      <vt:lpstr>Average Cost</vt:lpstr>
      <vt:lpstr>Average Fixed Cost</vt:lpstr>
      <vt:lpstr>Average Cost</vt:lpstr>
      <vt:lpstr>Marginal Cost</vt:lpstr>
      <vt:lpstr>Marginal Cost</vt:lpstr>
      <vt:lpstr>Marginal Cost</vt:lpstr>
      <vt:lpstr>Marginal Cost</vt:lpstr>
      <vt:lpstr>Average Cost &amp; Marginal Cost</vt:lpstr>
      <vt:lpstr>Shapes of Short Run Cost Curves</vt:lpstr>
      <vt:lpstr>Shapes of Short Run Cost Curves</vt:lpstr>
      <vt:lpstr>Slide 52</vt:lpstr>
      <vt:lpstr>Slide 53</vt:lpstr>
      <vt:lpstr>Long Run Meaning Again</vt:lpstr>
      <vt:lpstr>Slide 55</vt:lpstr>
      <vt:lpstr>Slide 56</vt:lpstr>
      <vt:lpstr>Long Run Average Cost</vt:lpstr>
      <vt:lpstr>Incorporation of SMC</vt:lpstr>
      <vt:lpstr>Long Run Marginal Cost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Costs of Production</dc:title>
  <dc:subject>Microeconomics</dc:subject>
  <dc:creator>Dr. S K Meher</dc:creator>
  <cp:lastModifiedBy>Spandana</cp:lastModifiedBy>
  <cp:revision>219</cp:revision>
  <dcterms:created xsi:type="dcterms:W3CDTF">2022-01-09T16:04:51Z</dcterms:created>
  <dcterms:modified xsi:type="dcterms:W3CDTF">2025-05-20T07:48:37Z</dcterms:modified>
</cp:coreProperties>
</file>